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1"/>
  </p:sldMasterIdLst>
  <p:notesMasterIdLst>
    <p:notesMasterId r:id="rId58"/>
  </p:notesMasterIdLst>
  <p:handoutMasterIdLst>
    <p:handoutMasterId r:id="rId59"/>
  </p:handoutMasterIdLst>
  <p:sldIdLst>
    <p:sldId id="256" r:id="rId2"/>
    <p:sldId id="308" r:id="rId3"/>
    <p:sldId id="314" r:id="rId4"/>
    <p:sldId id="562" r:id="rId5"/>
    <p:sldId id="337" r:id="rId6"/>
    <p:sldId id="564" r:id="rId7"/>
    <p:sldId id="563" r:id="rId8"/>
    <p:sldId id="565" r:id="rId9"/>
    <p:sldId id="561" r:id="rId10"/>
    <p:sldId id="338" r:id="rId11"/>
    <p:sldId id="344" r:id="rId12"/>
    <p:sldId id="340" r:id="rId13"/>
    <p:sldId id="258" r:id="rId14"/>
    <p:sldId id="260" r:id="rId15"/>
    <p:sldId id="261" r:id="rId16"/>
    <p:sldId id="262" r:id="rId17"/>
    <p:sldId id="257" r:id="rId18"/>
    <p:sldId id="281" r:id="rId19"/>
    <p:sldId id="265" r:id="rId20"/>
    <p:sldId id="266" r:id="rId21"/>
    <p:sldId id="267" r:id="rId22"/>
    <p:sldId id="285" r:id="rId23"/>
    <p:sldId id="319" r:id="rId24"/>
    <p:sldId id="271" r:id="rId25"/>
    <p:sldId id="286" r:id="rId26"/>
    <p:sldId id="272" r:id="rId27"/>
    <p:sldId id="276" r:id="rId28"/>
    <p:sldId id="567" r:id="rId29"/>
    <p:sldId id="560" r:id="rId30"/>
    <p:sldId id="552" r:id="rId31"/>
    <p:sldId id="555" r:id="rId32"/>
    <p:sldId id="556" r:id="rId33"/>
    <p:sldId id="553" r:id="rId34"/>
    <p:sldId id="351" r:id="rId35"/>
    <p:sldId id="352" r:id="rId36"/>
    <p:sldId id="558" r:id="rId37"/>
    <p:sldId id="559" r:id="rId38"/>
    <p:sldId id="356" r:id="rId39"/>
    <p:sldId id="270" r:id="rId40"/>
    <p:sldId id="568" r:id="rId41"/>
    <p:sldId id="317" r:id="rId42"/>
    <p:sldId id="566" r:id="rId43"/>
    <p:sldId id="278" r:id="rId44"/>
    <p:sldId id="263" r:id="rId45"/>
    <p:sldId id="273" r:id="rId46"/>
    <p:sldId id="274" r:id="rId47"/>
    <p:sldId id="275" r:id="rId48"/>
    <p:sldId id="348" r:id="rId49"/>
    <p:sldId id="353" r:id="rId50"/>
    <p:sldId id="269" r:id="rId51"/>
    <p:sldId id="264" r:id="rId52"/>
    <p:sldId id="354" r:id="rId53"/>
    <p:sldId id="355" r:id="rId54"/>
    <p:sldId id="268" r:id="rId55"/>
    <p:sldId id="357" r:id="rId56"/>
    <p:sldId id="35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49"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vodg" initials="s" lastIdx="1" clrIdx="0">
    <p:extLst>
      <p:ext uri="{19B8F6BF-5375-455C-9EA6-DF929625EA0E}">
        <p15:presenceInfo xmlns:p15="http://schemas.microsoft.com/office/powerpoint/2012/main" userId="salvod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F77B3"/>
    <a:srgbClr val="FF7F0E"/>
    <a:srgbClr val="EAEAF2"/>
    <a:srgbClr val="49B178"/>
    <a:srgbClr val="485A2C"/>
    <a:srgbClr val="E8E7DE"/>
    <a:srgbClr val="EBEBEB"/>
    <a:srgbClr val="E8E7EA"/>
    <a:srgbClr val="DAD8DB"/>
    <a:srgbClr val="FFF1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23539" autoAdjust="0"/>
    <p:restoredTop sz="84056" autoAdjust="0"/>
  </p:normalViewPr>
  <p:slideViewPr>
    <p:cSldViewPr>
      <p:cViewPr varScale="1">
        <p:scale>
          <a:sx n="88" d="100"/>
          <a:sy n="88" d="100"/>
        </p:scale>
        <p:origin x="96" y="66"/>
      </p:cViewPr>
      <p:guideLst>
        <p:guide orient="horz" pos="1049"/>
        <p:guide pos="386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656"/>
    </p:cViewPr>
  </p:sorterViewPr>
  <p:notesViewPr>
    <p:cSldViewPr showGuides="1">
      <p:cViewPr varScale="1">
        <p:scale>
          <a:sx n="84" d="100"/>
          <a:sy n="84" d="100"/>
        </p:scale>
        <p:origin x="2838" y="60"/>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Performance in </a:t>
            </a:r>
            <a:r>
              <a:rPr lang="en-US" dirty="0" err="1"/>
              <a:t>Gflop</a:t>
            </a:r>
            <a:r>
              <a:rPr lang="en-US" dirty="0"/>
              <a: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ICC</c:v>
                </c:pt>
              </c:strCache>
            </c:strRef>
          </c:tx>
          <c:spPr>
            <a:solidFill>
              <a:schemeClr val="accent1"/>
            </a:solidFill>
            <a:ln>
              <a:noFill/>
            </a:ln>
            <a:effectLst/>
          </c:spPr>
          <c:invertIfNegative val="0"/>
          <c:cat>
            <c:strRef>
              <c:f>Sheet1!$A$2:$A$5</c:f>
              <c:strCache>
                <c:ptCount val="4"/>
                <c:pt idx="0">
                  <c:v>NAS CG</c:v>
                </c:pt>
                <c:pt idx="1">
                  <c:v>NAS LU</c:v>
                </c:pt>
                <c:pt idx="2">
                  <c:v>NAS EP</c:v>
                </c:pt>
                <c:pt idx="3">
                  <c:v>NAS BT</c:v>
                </c:pt>
              </c:strCache>
            </c:strRef>
          </c:cat>
          <c:val>
            <c:numRef>
              <c:f>Sheet1!$B$2:$B$5</c:f>
              <c:numCache>
                <c:formatCode>General</c:formatCode>
                <c:ptCount val="4"/>
                <c:pt idx="0">
                  <c:v>3.5</c:v>
                </c:pt>
                <c:pt idx="1">
                  <c:v>3.5</c:v>
                </c:pt>
                <c:pt idx="2">
                  <c:v>2</c:v>
                </c:pt>
                <c:pt idx="3">
                  <c:v>3</c:v>
                </c:pt>
              </c:numCache>
            </c:numRef>
          </c:val>
          <c:extLst>
            <c:ext xmlns:c16="http://schemas.microsoft.com/office/drawing/2014/chart" uri="{C3380CC4-5D6E-409C-BE32-E72D297353CC}">
              <c16:uniqueId val="{00000000-268B-401A-B869-1958F51524AB}"/>
            </c:ext>
          </c:extLst>
        </c:ser>
        <c:ser>
          <c:idx val="1"/>
          <c:order val="1"/>
          <c:tx>
            <c:strRef>
              <c:f>Sheet1!$C$1</c:f>
              <c:strCache>
                <c:ptCount val="1"/>
                <c:pt idx="0">
                  <c:v>GarthCC</c:v>
                </c:pt>
              </c:strCache>
            </c:strRef>
          </c:tx>
          <c:spPr>
            <a:solidFill>
              <a:schemeClr val="accent2"/>
            </a:solidFill>
            <a:ln>
              <a:noFill/>
            </a:ln>
            <a:effectLst/>
          </c:spPr>
          <c:invertIfNegative val="0"/>
          <c:cat>
            <c:strRef>
              <c:f>Sheet1!$A$2:$A$5</c:f>
              <c:strCache>
                <c:ptCount val="4"/>
                <c:pt idx="0">
                  <c:v>NAS CG</c:v>
                </c:pt>
                <c:pt idx="1">
                  <c:v>NAS LU</c:v>
                </c:pt>
                <c:pt idx="2">
                  <c:v>NAS EP</c:v>
                </c:pt>
                <c:pt idx="3">
                  <c:v>NAS BT</c:v>
                </c:pt>
              </c:strCache>
            </c:strRef>
          </c:cat>
          <c:val>
            <c:numRef>
              <c:f>Sheet1!$C$2:$C$5</c:f>
              <c:numCache>
                <c:formatCode>General</c:formatCode>
                <c:ptCount val="4"/>
                <c:pt idx="0">
                  <c:v>4.2</c:v>
                </c:pt>
                <c:pt idx="1">
                  <c:v>4.2</c:v>
                </c:pt>
                <c:pt idx="2">
                  <c:v>2.4</c:v>
                </c:pt>
                <c:pt idx="3">
                  <c:v>2.4000000000000004</c:v>
                </c:pt>
              </c:numCache>
            </c:numRef>
          </c:val>
          <c:extLst>
            <c:ext xmlns:c16="http://schemas.microsoft.com/office/drawing/2014/chart" uri="{C3380CC4-5D6E-409C-BE32-E72D297353CC}">
              <c16:uniqueId val="{00000001-268B-401A-B869-1958F51524AB}"/>
            </c:ext>
          </c:extLst>
        </c:ser>
        <c:dLbls>
          <c:showLegendKey val="0"/>
          <c:showVal val="0"/>
          <c:showCatName val="0"/>
          <c:showSerName val="0"/>
          <c:showPercent val="0"/>
          <c:showBubbleSize val="0"/>
        </c:dLbls>
        <c:gapWidth val="219"/>
        <c:overlap val="-27"/>
        <c:axId val="324222128"/>
        <c:axId val="324222520"/>
      </c:barChart>
      <c:catAx>
        <c:axId val="324222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4222520"/>
        <c:crosses val="autoZero"/>
        <c:auto val="1"/>
        <c:lblAlgn val="ctr"/>
        <c:lblOffset val="100"/>
        <c:noMultiLvlLbl val="0"/>
      </c:catAx>
      <c:valAx>
        <c:axId val="324222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4222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Performance in </a:t>
            </a:r>
            <a:r>
              <a:rPr lang="en-US" dirty="0" err="1"/>
              <a:t>Gflop</a:t>
            </a:r>
            <a:r>
              <a:rPr lang="en-US" dirty="0"/>
              <a: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ICC</c:v>
                </c:pt>
              </c:strCache>
            </c:strRef>
          </c:tx>
          <c:spPr>
            <a:solidFill>
              <a:schemeClr val="accent1"/>
            </a:solidFill>
            <a:ln>
              <a:noFill/>
            </a:ln>
            <a:effectLst/>
          </c:spPr>
          <c:invertIfNegative val="0"/>
          <c:cat>
            <c:strRef>
              <c:f>Sheet1!$A$2:$A$4</c:f>
              <c:strCache>
                <c:ptCount val="3"/>
                <c:pt idx="0">
                  <c:v>NAS CG</c:v>
                </c:pt>
                <c:pt idx="1">
                  <c:v>NAS LU</c:v>
                </c:pt>
                <c:pt idx="2">
                  <c:v>NAS EP</c:v>
                </c:pt>
              </c:strCache>
            </c:strRef>
          </c:cat>
          <c:val>
            <c:numRef>
              <c:f>Sheet1!$B$2:$B$4</c:f>
              <c:numCache>
                <c:formatCode>General</c:formatCode>
                <c:ptCount val="3"/>
                <c:pt idx="0">
                  <c:v>3.5</c:v>
                </c:pt>
                <c:pt idx="1">
                  <c:v>3.5</c:v>
                </c:pt>
                <c:pt idx="2">
                  <c:v>2</c:v>
                </c:pt>
              </c:numCache>
            </c:numRef>
          </c:val>
          <c:extLst>
            <c:ext xmlns:c16="http://schemas.microsoft.com/office/drawing/2014/chart" uri="{C3380CC4-5D6E-409C-BE32-E72D297353CC}">
              <c16:uniqueId val="{00000000-9731-4B56-AD87-B23A949CA2B1}"/>
            </c:ext>
          </c:extLst>
        </c:ser>
        <c:ser>
          <c:idx val="1"/>
          <c:order val="1"/>
          <c:tx>
            <c:strRef>
              <c:f>Sheet1!$C$1</c:f>
              <c:strCache>
                <c:ptCount val="1"/>
                <c:pt idx="0">
                  <c:v>LLVM</c:v>
                </c:pt>
              </c:strCache>
            </c:strRef>
          </c:tx>
          <c:spPr>
            <a:solidFill>
              <a:schemeClr val="accent2"/>
            </a:solidFill>
            <a:ln>
              <a:noFill/>
            </a:ln>
            <a:effectLst/>
          </c:spPr>
          <c:invertIfNegative val="0"/>
          <c:cat>
            <c:strRef>
              <c:f>Sheet1!$A$2:$A$4</c:f>
              <c:strCache>
                <c:ptCount val="3"/>
                <c:pt idx="0">
                  <c:v>NAS CG</c:v>
                </c:pt>
                <c:pt idx="1">
                  <c:v>NAS LU</c:v>
                </c:pt>
                <c:pt idx="2">
                  <c:v>NAS EP</c:v>
                </c:pt>
              </c:strCache>
            </c:strRef>
          </c:cat>
          <c:val>
            <c:numRef>
              <c:f>Sheet1!$C$2:$C$4</c:f>
              <c:numCache>
                <c:formatCode>General</c:formatCode>
                <c:ptCount val="3"/>
                <c:pt idx="0">
                  <c:v>2.4</c:v>
                </c:pt>
                <c:pt idx="1">
                  <c:v>3.5</c:v>
                </c:pt>
                <c:pt idx="2">
                  <c:v>1.8</c:v>
                </c:pt>
              </c:numCache>
            </c:numRef>
          </c:val>
          <c:extLst>
            <c:ext xmlns:c16="http://schemas.microsoft.com/office/drawing/2014/chart" uri="{C3380CC4-5D6E-409C-BE32-E72D297353CC}">
              <c16:uniqueId val="{00000001-9731-4B56-AD87-B23A949CA2B1}"/>
            </c:ext>
          </c:extLst>
        </c:ser>
        <c:ser>
          <c:idx val="2"/>
          <c:order val="2"/>
          <c:tx>
            <c:strRef>
              <c:f>Sheet1!$D$1</c:f>
              <c:strCache>
                <c:ptCount val="1"/>
                <c:pt idx="0">
                  <c:v>GarthCC</c:v>
                </c:pt>
              </c:strCache>
            </c:strRef>
          </c:tx>
          <c:spPr>
            <a:solidFill>
              <a:schemeClr val="accent3"/>
            </a:solidFill>
            <a:ln>
              <a:noFill/>
            </a:ln>
            <a:effectLst/>
          </c:spPr>
          <c:invertIfNegative val="0"/>
          <c:cat>
            <c:strRef>
              <c:f>Sheet1!$A$2:$A$4</c:f>
              <c:strCache>
                <c:ptCount val="3"/>
                <c:pt idx="0">
                  <c:v>NAS CG</c:v>
                </c:pt>
                <c:pt idx="1">
                  <c:v>NAS LU</c:v>
                </c:pt>
                <c:pt idx="2">
                  <c:v>NAS EP</c:v>
                </c:pt>
              </c:strCache>
            </c:strRef>
          </c:cat>
          <c:val>
            <c:numRef>
              <c:f>Sheet1!$D$2:$D$4</c:f>
              <c:numCache>
                <c:formatCode>General</c:formatCode>
                <c:ptCount val="3"/>
                <c:pt idx="0">
                  <c:v>4.2</c:v>
                </c:pt>
                <c:pt idx="1">
                  <c:v>4.2</c:v>
                </c:pt>
                <c:pt idx="2">
                  <c:v>2.4</c:v>
                </c:pt>
              </c:numCache>
            </c:numRef>
          </c:val>
          <c:extLst>
            <c:ext xmlns:c16="http://schemas.microsoft.com/office/drawing/2014/chart" uri="{C3380CC4-5D6E-409C-BE32-E72D297353CC}">
              <c16:uniqueId val="{00000002-9731-4B56-AD87-B23A949CA2B1}"/>
            </c:ext>
          </c:extLst>
        </c:ser>
        <c:dLbls>
          <c:showLegendKey val="0"/>
          <c:showVal val="0"/>
          <c:showCatName val="0"/>
          <c:showSerName val="0"/>
          <c:showPercent val="0"/>
          <c:showBubbleSize val="0"/>
        </c:dLbls>
        <c:gapWidth val="219"/>
        <c:overlap val="-27"/>
        <c:axId val="392577768"/>
        <c:axId val="392577376"/>
      </c:barChart>
      <c:catAx>
        <c:axId val="392577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2577376"/>
        <c:crosses val="autoZero"/>
        <c:auto val="1"/>
        <c:lblAlgn val="ctr"/>
        <c:lblOffset val="100"/>
        <c:noMultiLvlLbl val="0"/>
      </c:catAx>
      <c:valAx>
        <c:axId val="392577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2577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9A8179D-1DAD-CD45-845D-B90BB87858CA}" type="datetimeFigureOut">
              <a:rPr lang="en-US" smtClean="0"/>
              <a:pPr/>
              <a:t>11/15/2024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B31EE3-266A-C644-BD25-CC6FDED9475B}" type="slidenum">
              <a:rPr lang="en-US" smtClean="0"/>
              <a:pPr/>
              <a:t>‹#›</a:t>
            </a:fld>
            <a:endParaRPr lang="en-US"/>
          </a:p>
        </p:txBody>
      </p:sp>
    </p:spTree>
    <p:extLst>
      <p:ext uri="{BB962C8B-B14F-4D97-AF65-F5344CB8AC3E}">
        <p14:creationId xmlns:p14="http://schemas.microsoft.com/office/powerpoint/2010/main" val="33230376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702F49-AB9F-44E8-AD6D-8B235D6FFA93}" type="datetimeFigureOut">
              <a:rPr lang="en-US" smtClean="0"/>
              <a:pPr/>
              <a:t>11/15/2024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C40F40-438B-4741-9663-A745F4A010DD}" type="slidenum">
              <a:rPr lang="en-US" smtClean="0"/>
              <a:pPr/>
              <a:t>‹#›</a:t>
            </a:fld>
            <a:endParaRPr lang="en-US"/>
          </a:p>
        </p:txBody>
      </p:sp>
    </p:spTree>
    <p:extLst>
      <p:ext uri="{BB962C8B-B14F-4D97-AF65-F5344CB8AC3E}">
        <p14:creationId xmlns:p14="http://schemas.microsoft.com/office/powerpoint/2010/main" val="106148382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latin typeface="monospace"/>
              </a:rPr>
              <a:t>Abstract: Containers and </a:t>
            </a:r>
            <a:r>
              <a:rPr lang="en-US" dirty="0" err="1">
                <a:latin typeface="monospace"/>
              </a:rPr>
              <a:t>Jupyter</a:t>
            </a:r>
            <a:r>
              <a:rPr lang="en-US" dirty="0">
                <a:latin typeface="monospace"/>
              </a:rPr>
              <a:t> notebooks are useful tools for reproducing computational results of any packaged application. However, if the execution performance or efficiency is the science result, matters are more complex. It may not be sufficient to package codes in containers. In fact, containers may disturb the performance results and reproducibility. We outline a set of techniques to facilitate performance reproducibility in various settings. Some performance results may be linked to specific computer architectures or even specific system configurations that may not be accessible to other researchers or even the original team after a software update. We outline techniques to help researchers interpret results on the original system even if it is practically impossible to reproduce the original results. We discuss such techniques both in the context of pure performance but also in the context of the emerging field of data science and artificial intelligence that often allows for a performance-accuracy tradeoff. All-in-all, our work provides a set of guidelines to follow to support reproducible science of performance and benchmarking.</a:t>
            </a:r>
            <a:br>
              <a:rPr lang="en-US" dirty="0">
                <a:latin typeface="monospace"/>
              </a:rPr>
            </a:br>
            <a:endParaRPr lang="en-US" dirty="0"/>
          </a:p>
        </p:txBody>
      </p:sp>
      <p:sp>
        <p:nvSpPr>
          <p:cNvPr id="4" name="Slide Number Placeholder 3"/>
          <p:cNvSpPr>
            <a:spLocks noGrp="1"/>
          </p:cNvSpPr>
          <p:nvPr>
            <p:ph type="sldNum" sz="quarter" idx="10"/>
          </p:nvPr>
        </p:nvSpPr>
        <p:spPr/>
        <p:txBody>
          <a:bodyPr/>
          <a:lstStyle/>
          <a:p>
            <a:fld id="{5CC40F40-438B-4741-9663-A745F4A010DD}" type="slidenum">
              <a:rPr lang="en-US" smtClean="0"/>
              <a:pPr/>
              <a:t>1</a:t>
            </a:fld>
            <a:endParaRPr lang="en-US"/>
          </a:p>
        </p:txBody>
      </p:sp>
    </p:spTree>
    <p:extLst>
      <p:ext uri="{BB962C8B-B14F-4D97-AF65-F5344CB8AC3E}">
        <p14:creationId xmlns:p14="http://schemas.microsoft.com/office/powerpoint/2010/main" val="3698342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 Fix cropped plot</a:t>
            </a:r>
            <a:endParaRPr lang="en-US" dirty="0"/>
          </a:p>
          <a:p>
            <a:endParaRPr lang="en-US" dirty="0"/>
          </a:p>
          <a:p>
            <a:r>
              <a:rPr lang="en-US" dirty="0"/>
              <a:t>x=</a:t>
            </a:r>
            <a:r>
              <a:rPr lang="en-US" dirty="0" err="1"/>
              <a:t>read.table</a:t>
            </a:r>
            <a:r>
              <a:rPr lang="en-US" dirty="0"/>
              <a:t>("</a:t>
            </a:r>
            <a:r>
              <a:rPr lang="en-US" dirty="0" err="1"/>
              <a:t>dora</a:t>
            </a:r>
            <a:r>
              <a:rPr lang="en-US" dirty="0"/>
              <a:t>/iter_1000000/MPI_MP_PingPong_oneWay_size_8_iter_1000000-2015-04-03_19-22.pid-17229.out", header=TRUE)</a:t>
            </a:r>
          </a:p>
          <a:p>
            <a:r>
              <a:rPr lang="en-US" dirty="0"/>
              <a:t>plot(x[[2]])</a:t>
            </a:r>
          </a:p>
        </p:txBody>
      </p:sp>
      <p:sp>
        <p:nvSpPr>
          <p:cNvPr id="4" name="Slide Number Placeholder 3"/>
          <p:cNvSpPr>
            <a:spLocks noGrp="1"/>
          </p:cNvSpPr>
          <p:nvPr>
            <p:ph type="sldNum" sz="quarter" idx="10"/>
          </p:nvPr>
        </p:nvSpPr>
        <p:spPr/>
        <p:txBody>
          <a:bodyPr/>
          <a:lstStyle/>
          <a:p>
            <a:fld id="{5CC40F40-438B-4741-9663-A745F4A010DD}" type="slidenum">
              <a:rPr lang="en-US" smtClean="0"/>
              <a:pPr/>
              <a:t>20</a:t>
            </a:fld>
            <a:endParaRPr lang="en-US"/>
          </a:p>
        </p:txBody>
      </p:sp>
    </p:spTree>
    <p:extLst>
      <p:ext uri="{BB962C8B-B14F-4D97-AF65-F5344CB8AC3E}">
        <p14:creationId xmlns:p14="http://schemas.microsoft.com/office/powerpoint/2010/main" val="246184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C40F40-438B-4741-9663-A745F4A010DD}" type="slidenum">
              <a:rPr lang="en-US" smtClean="0"/>
              <a:pPr/>
              <a:t>21</a:t>
            </a:fld>
            <a:endParaRPr lang="en-US"/>
          </a:p>
        </p:txBody>
      </p:sp>
    </p:spTree>
    <p:extLst>
      <p:ext uri="{BB962C8B-B14F-4D97-AF65-F5344CB8AC3E}">
        <p14:creationId xmlns:p14="http://schemas.microsoft.com/office/powerpoint/2010/main" val="195700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a:t>
            </a:r>
            <a:r>
              <a:rPr lang="en-US" dirty="0"/>
              <a:t> remove</a:t>
            </a:r>
          </a:p>
        </p:txBody>
      </p:sp>
      <p:sp>
        <p:nvSpPr>
          <p:cNvPr id="4" name="Slide Number Placeholder 3"/>
          <p:cNvSpPr>
            <a:spLocks noGrp="1"/>
          </p:cNvSpPr>
          <p:nvPr>
            <p:ph type="sldNum" sz="quarter" idx="10"/>
          </p:nvPr>
        </p:nvSpPr>
        <p:spPr/>
        <p:txBody>
          <a:bodyPr/>
          <a:lstStyle/>
          <a:p>
            <a:fld id="{5CC40F40-438B-4741-9663-A745F4A010DD}" type="slidenum">
              <a:rPr lang="en-US" smtClean="0"/>
              <a:pPr/>
              <a:t>22</a:t>
            </a:fld>
            <a:endParaRPr lang="en-US"/>
          </a:p>
        </p:txBody>
      </p:sp>
    </p:spTree>
    <p:extLst>
      <p:ext uri="{BB962C8B-B14F-4D97-AF65-F5344CB8AC3E}">
        <p14:creationId xmlns:p14="http://schemas.microsoft.com/office/powerpoint/2010/main" val="3432091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 Fix normality assumption</a:t>
            </a:r>
            <a:endParaRPr lang="en-US" dirty="0"/>
          </a:p>
        </p:txBody>
      </p:sp>
      <p:sp>
        <p:nvSpPr>
          <p:cNvPr id="4" name="Slide Number Placeholder 3"/>
          <p:cNvSpPr>
            <a:spLocks noGrp="1"/>
          </p:cNvSpPr>
          <p:nvPr>
            <p:ph type="sldNum" sz="quarter" idx="10"/>
          </p:nvPr>
        </p:nvSpPr>
        <p:spPr/>
        <p:txBody>
          <a:bodyPr/>
          <a:lstStyle/>
          <a:p>
            <a:fld id="{5CC40F40-438B-4741-9663-A745F4A010DD}" type="slidenum">
              <a:rPr lang="en-US" smtClean="0"/>
              <a:pPr/>
              <a:t>25</a:t>
            </a:fld>
            <a:endParaRPr lang="en-US"/>
          </a:p>
        </p:txBody>
      </p:sp>
    </p:spTree>
    <p:extLst>
      <p:ext uri="{BB962C8B-B14F-4D97-AF65-F5344CB8AC3E}">
        <p14:creationId xmlns:p14="http://schemas.microsoft.com/office/powerpoint/2010/main" val="1588778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C40F40-438B-4741-9663-A745F4A010DD}" type="slidenum">
              <a:rPr lang="en-US" smtClean="0"/>
              <a:pPr/>
              <a:t>26</a:t>
            </a:fld>
            <a:endParaRPr lang="en-US"/>
          </a:p>
        </p:txBody>
      </p:sp>
    </p:spTree>
    <p:extLst>
      <p:ext uri="{BB962C8B-B14F-4D97-AF65-F5344CB8AC3E}">
        <p14:creationId xmlns:p14="http://schemas.microsoft.com/office/powerpoint/2010/main" val="527315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Add image of new paper</a:t>
            </a:r>
          </a:p>
        </p:txBody>
      </p:sp>
      <p:sp>
        <p:nvSpPr>
          <p:cNvPr id="4" name="Slide Number Placeholder 3"/>
          <p:cNvSpPr>
            <a:spLocks noGrp="1"/>
          </p:cNvSpPr>
          <p:nvPr>
            <p:ph type="sldNum" sz="quarter" idx="5"/>
          </p:nvPr>
        </p:nvSpPr>
        <p:spPr/>
        <p:txBody>
          <a:bodyPr/>
          <a:lstStyle/>
          <a:p>
            <a:fld id="{5CC40F40-438B-4741-9663-A745F4A010DD}" type="slidenum">
              <a:rPr lang="en-US" smtClean="0"/>
              <a:pPr/>
              <a:t>31</a:t>
            </a:fld>
            <a:endParaRPr lang="en-US"/>
          </a:p>
        </p:txBody>
      </p:sp>
    </p:spTree>
    <p:extLst>
      <p:ext uri="{BB962C8B-B14F-4D97-AF65-F5344CB8AC3E}">
        <p14:creationId xmlns:p14="http://schemas.microsoft.com/office/powerpoint/2010/main" val="479475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C40F40-438B-4741-9663-A745F4A010DD}" type="slidenum">
              <a:rPr lang="en-US" smtClean="0"/>
              <a:pPr/>
              <a:t>45</a:t>
            </a:fld>
            <a:endParaRPr lang="en-US"/>
          </a:p>
        </p:txBody>
      </p:sp>
    </p:spTree>
    <p:extLst>
      <p:ext uri="{BB962C8B-B14F-4D97-AF65-F5344CB8AC3E}">
        <p14:creationId xmlns:p14="http://schemas.microsoft.com/office/powerpoint/2010/main" val="3107447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C40F40-438B-4741-9663-A745F4A010DD}" type="slidenum">
              <a:rPr lang="en-US" smtClean="0"/>
              <a:pPr/>
              <a:t>50</a:t>
            </a:fld>
            <a:endParaRPr lang="en-US"/>
          </a:p>
        </p:txBody>
      </p:sp>
    </p:spTree>
    <p:extLst>
      <p:ext uri="{BB962C8B-B14F-4D97-AF65-F5344CB8AC3E}">
        <p14:creationId xmlns:p14="http://schemas.microsoft.com/office/powerpoint/2010/main" val="4099990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GB" altLang="zh-CN"/>
              <a:t>show key slides</a:t>
            </a:r>
            <a:endParaRPr kumimoji="1" lang="zh-CN" altLang="en-US" dirty="0"/>
          </a:p>
        </p:txBody>
      </p:sp>
      <p:sp>
        <p:nvSpPr>
          <p:cNvPr id="4" name="灯片编号占位符 3"/>
          <p:cNvSpPr>
            <a:spLocks noGrp="1"/>
          </p:cNvSpPr>
          <p:nvPr>
            <p:ph type="sldNum" sz="quarter" idx="5"/>
          </p:nvPr>
        </p:nvSpPr>
        <p:spPr/>
        <p:txBody>
          <a:bodyPr/>
          <a:lstStyle/>
          <a:p>
            <a:fld id="{B7705357-8FDE-4381-81F0-D4B0144CD3CC}" type="slidenum">
              <a:rPr lang="en-GB" smtClean="0"/>
              <a:t>56</a:t>
            </a:fld>
            <a:endParaRPr lang="en-GB"/>
          </a:p>
        </p:txBody>
      </p:sp>
    </p:spTree>
    <p:extLst>
      <p:ext uri="{BB962C8B-B14F-4D97-AF65-F5344CB8AC3E}">
        <p14:creationId xmlns:p14="http://schemas.microsoft.com/office/powerpoint/2010/main" val="2055986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Right plot shows error for some arbitrary metric across various </a:t>
            </a:r>
          </a:p>
          <a:p>
            <a:pPr marL="171450" indent="-171450">
              <a:buFontTx/>
              <a:buChar char="-"/>
            </a:pPr>
            <a:r>
              <a:rPr lang="en-US" dirty="0"/>
              <a:t>Left plot shows a skill score – 1 is perfect prediction, 0 is no prediction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CC40F40-438B-4741-9663-A745F4A010DD}" type="slidenum">
              <a:rPr lang="en-US" smtClean="0"/>
              <a:pPr/>
              <a:t>7</a:t>
            </a:fld>
            <a:endParaRPr lang="en-US"/>
          </a:p>
        </p:txBody>
      </p:sp>
    </p:spTree>
    <p:extLst>
      <p:ext uri="{BB962C8B-B14F-4D97-AF65-F5344CB8AC3E}">
        <p14:creationId xmlns:p14="http://schemas.microsoft.com/office/powerpoint/2010/main" val="3705362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Right plot shows error for some arbitrary metric across various </a:t>
            </a:r>
          </a:p>
          <a:p>
            <a:pPr marL="171450" indent="-171450">
              <a:buFontTx/>
              <a:buChar char="-"/>
            </a:pPr>
            <a:r>
              <a:rPr lang="en-US" dirty="0"/>
              <a:t>Left plot shows a skill score – 1 is perfect prediction, 0 is no prediction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CC40F40-438B-4741-9663-A745F4A010DD}" type="slidenum">
              <a:rPr lang="en-US" smtClean="0"/>
              <a:pPr/>
              <a:t>8</a:t>
            </a:fld>
            <a:endParaRPr lang="en-US"/>
          </a:p>
        </p:txBody>
      </p:sp>
    </p:spTree>
    <p:extLst>
      <p:ext uri="{BB962C8B-B14F-4D97-AF65-F5344CB8AC3E}">
        <p14:creationId xmlns:p14="http://schemas.microsoft.com/office/powerpoint/2010/main" val="612915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Picture of Roberto!!!</a:t>
            </a:r>
          </a:p>
        </p:txBody>
      </p:sp>
      <p:sp>
        <p:nvSpPr>
          <p:cNvPr id="4" name="Slide Number Placeholder 3"/>
          <p:cNvSpPr>
            <a:spLocks noGrp="1"/>
          </p:cNvSpPr>
          <p:nvPr>
            <p:ph type="sldNum" sz="quarter" idx="10"/>
          </p:nvPr>
        </p:nvSpPr>
        <p:spPr/>
        <p:txBody>
          <a:bodyPr/>
          <a:lstStyle/>
          <a:p>
            <a:fld id="{5CC40F40-438B-4741-9663-A745F4A010DD}" type="slidenum">
              <a:rPr lang="en-US" smtClean="0"/>
              <a:pPr/>
              <a:t>14</a:t>
            </a:fld>
            <a:endParaRPr lang="en-US"/>
          </a:p>
        </p:txBody>
      </p:sp>
    </p:spTree>
    <p:extLst>
      <p:ext uri="{BB962C8B-B14F-4D97-AF65-F5344CB8AC3E}">
        <p14:creationId xmlns:p14="http://schemas.microsoft.com/office/powerpoint/2010/main" val="3059991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C40F40-438B-4741-9663-A745F4A010DD}" type="slidenum">
              <a:rPr lang="en-US" smtClean="0"/>
              <a:pPr/>
              <a:t>15</a:t>
            </a:fld>
            <a:endParaRPr lang="en-US"/>
          </a:p>
        </p:txBody>
      </p:sp>
    </p:spTree>
    <p:extLst>
      <p:ext uri="{BB962C8B-B14F-4D97-AF65-F5344CB8AC3E}">
        <p14:creationId xmlns:p14="http://schemas.microsoft.com/office/powerpoint/2010/main" val="1765581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C40F40-438B-4741-9663-A745F4A010DD}" type="slidenum">
              <a:rPr lang="en-US" smtClean="0"/>
              <a:pPr/>
              <a:t>16</a:t>
            </a:fld>
            <a:endParaRPr lang="en-US"/>
          </a:p>
        </p:txBody>
      </p:sp>
    </p:spTree>
    <p:extLst>
      <p:ext uri="{BB962C8B-B14F-4D97-AF65-F5344CB8AC3E}">
        <p14:creationId xmlns:p14="http://schemas.microsoft.com/office/powerpoint/2010/main" val="4137120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 Fix Hadoop</a:t>
            </a:r>
            <a:r>
              <a:rPr lang="en-US" baseline="0" dirty="0"/>
              <a:t> reference</a:t>
            </a:r>
          </a:p>
          <a:p>
            <a:pPr marL="0" indent="0">
              <a:buFontTx/>
              <a:buNone/>
            </a:pPr>
            <a:r>
              <a:rPr lang="en-US" baseline="0" dirty="0"/>
              <a:t>-  Get some data from </a:t>
            </a:r>
            <a:r>
              <a:rPr lang="en-US" baseline="0" dirty="0" err="1"/>
              <a:t>McSherry’s</a:t>
            </a:r>
            <a:r>
              <a:rPr lang="en-US" baseline="0" dirty="0"/>
              <a:t> and Hadoop papers (put lower right)</a:t>
            </a:r>
            <a:endParaRPr lang="en-US" dirty="0"/>
          </a:p>
          <a:p>
            <a:endParaRPr lang="en-US" dirty="0"/>
          </a:p>
        </p:txBody>
      </p:sp>
      <p:sp>
        <p:nvSpPr>
          <p:cNvPr id="4" name="Slide Number Placeholder 3"/>
          <p:cNvSpPr>
            <a:spLocks noGrp="1"/>
          </p:cNvSpPr>
          <p:nvPr>
            <p:ph type="sldNum" sz="quarter" idx="10"/>
          </p:nvPr>
        </p:nvSpPr>
        <p:spPr/>
        <p:txBody>
          <a:bodyPr/>
          <a:lstStyle/>
          <a:p>
            <a:fld id="{5CC40F40-438B-4741-9663-A745F4A010DD}" type="slidenum">
              <a:rPr lang="en-US" smtClean="0"/>
              <a:pPr/>
              <a:t>17</a:t>
            </a:fld>
            <a:endParaRPr lang="en-US"/>
          </a:p>
        </p:txBody>
      </p:sp>
    </p:spTree>
    <p:extLst>
      <p:ext uri="{BB962C8B-B14F-4D97-AF65-F5344CB8AC3E}">
        <p14:creationId xmlns:p14="http://schemas.microsoft.com/office/powerpoint/2010/main" val="2199943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 Fix Hadoop</a:t>
            </a:r>
            <a:r>
              <a:rPr lang="en-US" baseline="0" dirty="0"/>
              <a:t> reference</a:t>
            </a:r>
          </a:p>
          <a:p>
            <a:pPr marL="0" indent="0">
              <a:buFontTx/>
              <a:buNone/>
            </a:pPr>
            <a:r>
              <a:rPr lang="en-US" baseline="0" dirty="0"/>
              <a:t>-  Get some data from </a:t>
            </a:r>
            <a:r>
              <a:rPr lang="en-US" baseline="0" dirty="0" err="1"/>
              <a:t>McSherry’s</a:t>
            </a:r>
            <a:r>
              <a:rPr lang="en-US" baseline="0" dirty="0"/>
              <a:t> and Hadoop papers (put lower right)</a:t>
            </a:r>
            <a:endParaRPr lang="en-US" dirty="0"/>
          </a:p>
          <a:p>
            <a:endParaRPr lang="en-US" dirty="0"/>
          </a:p>
        </p:txBody>
      </p:sp>
      <p:sp>
        <p:nvSpPr>
          <p:cNvPr id="4" name="Slide Number Placeholder 3"/>
          <p:cNvSpPr>
            <a:spLocks noGrp="1"/>
          </p:cNvSpPr>
          <p:nvPr>
            <p:ph type="sldNum" sz="quarter" idx="10"/>
          </p:nvPr>
        </p:nvSpPr>
        <p:spPr/>
        <p:txBody>
          <a:bodyPr/>
          <a:lstStyle/>
          <a:p>
            <a:fld id="{5CC40F40-438B-4741-9663-A745F4A010DD}" type="slidenum">
              <a:rPr lang="en-US" smtClean="0"/>
              <a:pPr/>
              <a:t>18</a:t>
            </a:fld>
            <a:endParaRPr lang="en-US"/>
          </a:p>
        </p:txBody>
      </p:sp>
    </p:spTree>
    <p:extLst>
      <p:ext uri="{BB962C8B-B14F-4D97-AF65-F5344CB8AC3E}">
        <p14:creationId xmlns:p14="http://schemas.microsoft.com/office/powerpoint/2010/main" val="1705349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C40F40-438B-4741-9663-A745F4A010DD}" type="slidenum">
              <a:rPr lang="en-US" smtClean="0"/>
              <a:pPr/>
              <a:t>19</a:t>
            </a:fld>
            <a:endParaRPr lang="en-US"/>
          </a:p>
        </p:txBody>
      </p:sp>
    </p:spTree>
    <p:extLst>
      <p:ext uri="{BB962C8B-B14F-4D97-AF65-F5344CB8AC3E}">
        <p14:creationId xmlns:p14="http://schemas.microsoft.com/office/powerpoint/2010/main" val="356082259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emf"/><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 D (Hintergrundbi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40343" y="1035273"/>
            <a:ext cx="11328397" cy="465726"/>
          </a:xfrm>
          <a:noFill/>
          <a:ln>
            <a:noFill/>
          </a:ln>
        </p:spPr>
        <p:txBody>
          <a:bodyPr lIns="144000" tIns="108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de-DE" dirty="0"/>
          </a:p>
        </p:txBody>
      </p:sp>
      <p:sp>
        <p:nvSpPr>
          <p:cNvPr id="2" name="Titel 1"/>
          <p:cNvSpPr>
            <a:spLocks noGrp="1"/>
          </p:cNvSpPr>
          <p:nvPr>
            <p:ph type="ctrTitle"/>
          </p:nvPr>
        </p:nvSpPr>
        <p:spPr>
          <a:xfrm>
            <a:off x="407368" y="667503"/>
            <a:ext cx="11328399" cy="960809"/>
          </a:xfrm>
          <a:prstGeom prst="rect">
            <a:avLst/>
          </a:prstGeom>
          <a:noFill/>
        </p:spPr>
        <p:txBody>
          <a:bodyPr wrap="square" lIns="144000" tIns="0" anchor="t" anchorCtr="0"/>
          <a:lstStyle>
            <a:lvl1pPr>
              <a:lnSpc>
                <a:spcPct val="100000"/>
              </a:lnSpc>
              <a:spcBef>
                <a:spcPts val="0"/>
              </a:spcBef>
              <a:defRPr sz="2800"/>
            </a:lvl1pPr>
          </a:lstStyle>
          <a:p>
            <a:r>
              <a:rPr lang="en-US" dirty="0"/>
              <a:t>Click to edit Master title style</a:t>
            </a:r>
            <a:endParaRPr lang="de-DE" dirty="0"/>
          </a:p>
        </p:txBody>
      </p:sp>
      <p:pic>
        <p:nvPicPr>
          <p:cNvPr id="8" name="Picture 7"/>
          <p:cNvPicPr>
            <a:picLocks noChangeAspect="1"/>
          </p:cNvPicPr>
          <p:nvPr userDrawn="1"/>
        </p:nvPicPr>
        <p:blipFill>
          <a:blip r:embed="rId3"/>
          <a:stretch>
            <a:fillRect/>
          </a:stretch>
        </p:blipFill>
        <p:spPr>
          <a:xfrm>
            <a:off x="227348" y="4545124"/>
            <a:ext cx="6208046" cy="2808310"/>
          </a:xfrm>
          <a:prstGeom prst="rect">
            <a:avLst/>
          </a:prstGeom>
          <a:effectLst>
            <a:outerShdw blurRad="50800" dist="38100" dir="2700000" algn="tl" rotWithShape="0">
              <a:prstClr val="black">
                <a:alpha val="40000"/>
              </a:prstClr>
            </a:outerShdw>
          </a:effectLst>
        </p:spPr>
      </p:pic>
      <p:pic>
        <p:nvPicPr>
          <p:cNvPr id="38" name="Picture 37">
            <a:extLst>
              <a:ext uri="{FF2B5EF4-FFF2-40B4-BE49-F238E27FC236}">
                <a16:creationId xmlns:a16="http://schemas.microsoft.com/office/drawing/2014/main" id="{04602593-3D3C-7DE5-AD3A-5981613F7DEF}"/>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0" y="0"/>
            <a:ext cx="12198096" cy="466344"/>
          </a:xfrm>
          <a:prstGeom prst="rect">
            <a:avLst/>
          </a:prstGeom>
        </p:spPr>
      </p:pic>
      <p:pic>
        <p:nvPicPr>
          <p:cNvPr id="39" name="Picture 38">
            <a:extLst>
              <a:ext uri="{FF2B5EF4-FFF2-40B4-BE49-F238E27FC236}">
                <a16:creationId xmlns:a16="http://schemas.microsoft.com/office/drawing/2014/main" id="{36C64F2A-07CF-A2CA-D489-CA70689B3D53}"/>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0" y="0"/>
            <a:ext cx="12198096" cy="466344"/>
          </a:xfrm>
          <a:prstGeom prst="rect">
            <a:avLst/>
          </a:prstGeom>
        </p:spPr>
      </p:pic>
      <p:pic>
        <p:nvPicPr>
          <p:cNvPr id="40" name="Bild 18" descr="g_eth_logo_kurz_neg_Schutzraum.eps">
            <a:extLst>
              <a:ext uri="{FF2B5EF4-FFF2-40B4-BE49-F238E27FC236}">
                <a16:creationId xmlns:a16="http://schemas.microsoft.com/office/drawing/2014/main" id="{9A878C92-5EDD-5478-6E66-7D715F54521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16768" y="116632"/>
            <a:ext cx="1331052" cy="217123"/>
          </a:xfrm>
          <a:prstGeom prst="rect">
            <a:avLst/>
          </a:prstGeom>
        </p:spPr>
      </p:pic>
      <p:sp>
        <p:nvSpPr>
          <p:cNvPr id="41" name="TextBox 40">
            <a:extLst>
              <a:ext uri="{FF2B5EF4-FFF2-40B4-BE49-F238E27FC236}">
                <a16:creationId xmlns:a16="http://schemas.microsoft.com/office/drawing/2014/main" id="{923473DB-9F38-D744-231C-AED973733AD4}"/>
              </a:ext>
            </a:extLst>
          </p:cNvPr>
          <p:cNvSpPr txBox="1"/>
          <p:nvPr userDrawn="1"/>
        </p:nvSpPr>
        <p:spPr>
          <a:xfrm>
            <a:off x="720692" y="291572"/>
            <a:ext cx="740907" cy="230832"/>
          </a:xfrm>
          <a:prstGeom prst="rect">
            <a:avLst/>
          </a:prstGeom>
          <a:noFill/>
        </p:spPr>
        <p:txBody>
          <a:bodyPr wrap="none" rtlCol="0">
            <a:spAutoFit/>
          </a:bodyPr>
          <a:lstStyle/>
          <a:p>
            <a:pPr algn="r"/>
            <a:r>
              <a:rPr lang="en-US" sz="900" b="1" i="1" dirty="0">
                <a:solidFill>
                  <a:schemeClr val="bg1">
                    <a:lumMod val="95000"/>
                  </a:schemeClr>
                </a:solidFill>
              </a:rPr>
              <a:t>spcl.ethz.ch</a:t>
            </a:r>
          </a:p>
        </p:txBody>
      </p:sp>
      <p:pic>
        <p:nvPicPr>
          <p:cNvPr id="42" name="Picture 41">
            <a:extLst>
              <a:ext uri="{FF2B5EF4-FFF2-40B4-BE49-F238E27FC236}">
                <a16:creationId xmlns:a16="http://schemas.microsoft.com/office/drawing/2014/main" id="{A98DE2AD-DFE6-3208-676D-7C33FAE7320C}"/>
              </a:ext>
            </a:extLst>
          </p:cNvPr>
          <p:cNvPicPr>
            <a:picLocks noChangeAspect="1"/>
          </p:cNvPicPr>
          <p:nvPr userDrawn="1"/>
        </p:nvPicPr>
        <p:blipFill>
          <a:blip r:embed="rId6"/>
          <a:stretch>
            <a:fillRect/>
          </a:stretch>
        </p:blipFill>
        <p:spPr>
          <a:xfrm>
            <a:off x="144180" y="-99432"/>
            <a:ext cx="1782311" cy="648112"/>
          </a:xfrm>
          <a:prstGeom prst="rect">
            <a:avLst/>
          </a:prstGeom>
        </p:spPr>
      </p:pic>
      <p:grpSp>
        <p:nvGrpSpPr>
          <p:cNvPr id="43" name="Group 42">
            <a:extLst>
              <a:ext uri="{FF2B5EF4-FFF2-40B4-BE49-F238E27FC236}">
                <a16:creationId xmlns:a16="http://schemas.microsoft.com/office/drawing/2014/main" id="{6054B837-F17F-7C2C-65CF-8D0E2B30F367}"/>
              </a:ext>
            </a:extLst>
          </p:cNvPr>
          <p:cNvGrpSpPr/>
          <p:nvPr userDrawn="1"/>
        </p:nvGrpSpPr>
        <p:grpSpPr>
          <a:xfrm>
            <a:off x="2010380" y="33474"/>
            <a:ext cx="845260" cy="406204"/>
            <a:chOff x="9787244" y="44624"/>
            <a:chExt cx="845260" cy="406204"/>
          </a:xfrm>
        </p:grpSpPr>
        <p:pic>
          <p:nvPicPr>
            <p:cNvPr id="44" name="Picture 2" descr="X:\pubs\2013\einfuehrungsvorlesung\twitter-bird-dark-bgs.png">
              <a:extLst>
                <a:ext uri="{FF2B5EF4-FFF2-40B4-BE49-F238E27FC236}">
                  <a16:creationId xmlns:a16="http://schemas.microsoft.com/office/drawing/2014/main" id="{83102201-6848-11B6-B725-15F57780DFF8}"/>
                </a:ext>
              </a:extLst>
            </p:cNvPr>
            <p:cNvPicPr>
              <a:picLocks noChangeAspect="1" noChangeArrowheads="1"/>
            </p:cNvPicPr>
            <p:nvPr userDrawn="1"/>
          </p:nvPicPr>
          <p:blipFill>
            <a:blip r:embed="rId7" cstate="print"/>
            <a:srcRect/>
            <a:stretch>
              <a:fillRect/>
            </a:stretch>
          </p:blipFill>
          <p:spPr bwMode="auto">
            <a:xfrm>
              <a:off x="9787244" y="194796"/>
              <a:ext cx="256032" cy="256032"/>
            </a:xfrm>
            <a:prstGeom prst="rect">
              <a:avLst/>
            </a:prstGeom>
            <a:noFill/>
          </p:spPr>
        </p:pic>
        <p:sp>
          <p:nvSpPr>
            <p:cNvPr id="45" name="TextBox 44">
              <a:extLst>
                <a:ext uri="{FF2B5EF4-FFF2-40B4-BE49-F238E27FC236}">
                  <a16:creationId xmlns:a16="http://schemas.microsoft.com/office/drawing/2014/main" id="{75297AFB-1512-1E9B-ACBD-EEF2C3AB3477}"/>
                </a:ext>
              </a:extLst>
            </p:cNvPr>
            <p:cNvSpPr txBox="1"/>
            <p:nvPr userDrawn="1"/>
          </p:nvSpPr>
          <p:spPr>
            <a:xfrm>
              <a:off x="9867551" y="201159"/>
              <a:ext cx="764953" cy="230832"/>
            </a:xfrm>
            <a:prstGeom prst="rect">
              <a:avLst/>
            </a:prstGeom>
            <a:noFill/>
          </p:spPr>
          <p:txBody>
            <a:bodyPr wrap="none" rtlCol="0">
              <a:spAutoFit/>
            </a:bodyPr>
            <a:lstStyle/>
            <a:p>
              <a:pPr algn="r"/>
              <a:r>
                <a:rPr lang="en-US" sz="900" b="1" i="1" dirty="0">
                  <a:solidFill>
                    <a:schemeClr val="bg1">
                      <a:lumMod val="95000"/>
                    </a:schemeClr>
                  </a:solidFill>
                </a:rPr>
                <a:t>@spcl_eth</a:t>
              </a:r>
            </a:p>
          </p:txBody>
        </p:sp>
        <p:pic>
          <p:nvPicPr>
            <p:cNvPr id="46" name="Picture 45">
              <a:extLst>
                <a:ext uri="{FF2B5EF4-FFF2-40B4-BE49-F238E27FC236}">
                  <a16:creationId xmlns:a16="http://schemas.microsoft.com/office/drawing/2014/main" id="{1EE6CBB2-B526-9937-8ECF-851694EE8AD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18788" y="90275"/>
              <a:ext cx="192943" cy="136025"/>
            </a:xfrm>
            <a:prstGeom prst="rect">
              <a:avLst/>
            </a:prstGeom>
          </p:spPr>
        </p:pic>
        <p:sp>
          <p:nvSpPr>
            <p:cNvPr id="47" name="TextBox 46">
              <a:extLst>
                <a:ext uri="{FF2B5EF4-FFF2-40B4-BE49-F238E27FC236}">
                  <a16:creationId xmlns:a16="http://schemas.microsoft.com/office/drawing/2014/main" id="{DD78F884-E118-85F3-167E-BED093C9F086}"/>
                </a:ext>
              </a:extLst>
            </p:cNvPr>
            <p:cNvSpPr txBox="1"/>
            <p:nvPr userDrawn="1"/>
          </p:nvSpPr>
          <p:spPr>
            <a:xfrm>
              <a:off x="9953631" y="44624"/>
              <a:ext cx="471603" cy="230832"/>
            </a:xfrm>
            <a:prstGeom prst="rect">
              <a:avLst/>
            </a:prstGeom>
            <a:noFill/>
          </p:spPr>
          <p:txBody>
            <a:bodyPr wrap="none" rtlCol="0">
              <a:spAutoFit/>
            </a:bodyPr>
            <a:lstStyle/>
            <a:p>
              <a:pPr algn="r"/>
              <a:r>
                <a:rPr lang="en-US" sz="900" b="1" i="1" dirty="0">
                  <a:solidFill>
                    <a:schemeClr val="bg1">
                      <a:lumMod val="95000"/>
                    </a:schemeClr>
                  </a:solidFill>
                </a:rPr>
                <a:t>@</a:t>
              </a:r>
              <a:r>
                <a:rPr lang="en-US" sz="900" b="1" i="1" dirty="0" err="1">
                  <a:solidFill>
                    <a:schemeClr val="bg1">
                      <a:lumMod val="95000"/>
                    </a:schemeClr>
                  </a:solidFill>
                </a:rPr>
                <a:t>spcl</a:t>
              </a:r>
              <a:endParaRPr lang="en-US" sz="900" b="1" i="1" dirty="0">
                <a:solidFill>
                  <a:schemeClr val="bg1">
                    <a:lumMod val="95000"/>
                  </a:schemeClr>
                </a:solidFill>
              </a:endParaRPr>
            </a:p>
          </p:txBody>
        </p:sp>
      </p:grpSp>
      <p:grpSp>
        <p:nvGrpSpPr>
          <p:cNvPr id="48" name="Group 47">
            <a:extLst>
              <a:ext uri="{FF2B5EF4-FFF2-40B4-BE49-F238E27FC236}">
                <a16:creationId xmlns:a16="http://schemas.microsoft.com/office/drawing/2014/main" id="{EF04702B-58CE-70F0-2FBE-C294DED04B7D}"/>
              </a:ext>
            </a:extLst>
          </p:cNvPr>
          <p:cNvGrpSpPr/>
          <p:nvPr userDrawn="1"/>
        </p:nvGrpSpPr>
        <p:grpSpPr>
          <a:xfrm>
            <a:off x="9408368" y="92137"/>
            <a:ext cx="1051870" cy="294599"/>
            <a:chOff x="1947787" y="79337"/>
            <a:chExt cx="1051870" cy="294599"/>
          </a:xfrm>
        </p:grpSpPr>
        <p:pic>
          <p:nvPicPr>
            <p:cNvPr id="49" name="Picture 48" descr="A black and white logo&#10;&#10;Description automatically generated">
              <a:extLst>
                <a:ext uri="{FF2B5EF4-FFF2-40B4-BE49-F238E27FC236}">
                  <a16:creationId xmlns:a16="http://schemas.microsoft.com/office/drawing/2014/main" id="{3F53712E-D983-EDFE-6694-5F38C41303F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6421" y="90810"/>
              <a:ext cx="1033236" cy="278385"/>
            </a:xfrm>
            <a:prstGeom prst="rect">
              <a:avLst/>
            </a:prstGeom>
          </p:spPr>
        </p:pic>
        <p:pic>
          <p:nvPicPr>
            <p:cNvPr id="50" name="Graphic 49">
              <a:extLst>
                <a:ext uri="{FF2B5EF4-FFF2-40B4-BE49-F238E27FC236}">
                  <a16:creationId xmlns:a16="http://schemas.microsoft.com/office/drawing/2014/main" id="{AEEA8881-B90B-8E1E-B35E-3717F2FEF694}"/>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47787" y="79337"/>
              <a:ext cx="444313" cy="294599"/>
            </a:xfrm>
            <a:prstGeom prst="rect">
              <a:avLst/>
            </a:prstGeom>
          </p:spPr>
        </p:pic>
      </p:grpSp>
    </p:spTree>
    <p:extLst>
      <p:ext uri="{BB962C8B-B14F-4D97-AF65-F5344CB8AC3E}">
        <p14:creationId xmlns:p14="http://schemas.microsoft.com/office/powerpoint/2010/main" val="198072313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1-spaltig">
    <p:bg>
      <p:bgPr>
        <a:solidFill>
          <a:schemeClr val="bg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191344" y="1352554"/>
            <a:ext cx="11773308" cy="4895846"/>
          </a:xfrm>
        </p:spPr>
        <p:txBody>
          <a:bodyPr/>
          <a:lstStyle>
            <a:lvl1pPr>
              <a:defRPr sz="2000" b="1"/>
            </a:lvl1pPr>
            <a:lvl2pPr>
              <a:buClrTx/>
              <a:buFont typeface="Wingdings" pitchFamily="2" charset="2"/>
              <a:buChar char="§"/>
              <a:defRPr sz="1800"/>
            </a:lvl2pPr>
            <a:lvl3pPr>
              <a:buNone/>
              <a:defRPr i="1"/>
            </a:lvl3pPr>
            <a:lvl4pPr>
              <a:buNone/>
              <a:defRPr/>
            </a:lvl4pPr>
            <a:lvl5pPr>
              <a:buNone/>
              <a:defRPr/>
            </a:lvl5pPr>
          </a:lstStyle>
          <a:p>
            <a:pPr lvl="0"/>
            <a:r>
              <a:rPr lang="en-US" dirty="0"/>
              <a:t>Click to edit Master text styles</a:t>
            </a:r>
          </a:p>
          <a:p>
            <a:pPr lvl="1"/>
            <a:r>
              <a:rPr lang="en-US" dirty="0"/>
              <a:t>Second level</a:t>
            </a:r>
          </a:p>
          <a:p>
            <a:pPr lvl="2"/>
            <a:r>
              <a:rPr lang="en-US" dirty="0"/>
              <a:t>Third level</a:t>
            </a:r>
          </a:p>
        </p:txBody>
      </p:sp>
      <p:sp>
        <p:nvSpPr>
          <p:cNvPr id="5" name="Fußzeilenplatzhalter 4"/>
          <p:cNvSpPr>
            <a:spLocks noGrp="1"/>
          </p:cNvSpPr>
          <p:nvPr>
            <p:ph type="ftr" sz="quarter" idx="11"/>
          </p:nvPr>
        </p:nvSpPr>
        <p:spPr/>
        <p:txBody>
          <a:bodyPr/>
          <a:lstStyle/>
          <a:p>
            <a:r>
              <a:rPr lang="de-DE" dirty="0"/>
              <a:t>((Vorname Nachname))</a:t>
            </a:r>
          </a:p>
        </p:txBody>
      </p:sp>
      <p:sp>
        <p:nvSpPr>
          <p:cNvPr id="6" name="Foliennummernplatzhalter 5"/>
          <p:cNvSpPr>
            <a:spLocks noGrp="1"/>
          </p:cNvSpPr>
          <p:nvPr>
            <p:ph type="sldNum" sz="quarter" idx="12"/>
          </p:nvPr>
        </p:nvSpPr>
        <p:spPr/>
        <p:txBody>
          <a:bodyPr/>
          <a:lstStyle>
            <a:lvl1pPr>
              <a:defRPr sz="1050">
                <a:solidFill>
                  <a:schemeClr val="bg1">
                    <a:lumMod val="65000"/>
                  </a:schemeClr>
                </a:solidFill>
              </a:defRPr>
            </a:lvl1pPr>
          </a:lstStyle>
          <a:p>
            <a:fld id="{6C6AE60A-B69C-4790-82F7-3882EDF23186}" type="slidenum">
              <a:rPr lang="de-DE" smtClean="0"/>
              <a:pPr/>
              <a:t>‹#›</a:t>
            </a:fld>
            <a:endParaRPr lang="de-DE" dirty="0"/>
          </a:p>
        </p:txBody>
      </p:sp>
      <p:sp>
        <p:nvSpPr>
          <p:cNvPr id="7" name="Titel 6"/>
          <p:cNvSpPr>
            <a:spLocks noGrp="1"/>
          </p:cNvSpPr>
          <p:nvPr>
            <p:ph type="title"/>
          </p:nvPr>
        </p:nvSpPr>
        <p:spPr>
          <a:xfrm>
            <a:off x="191344" y="533400"/>
            <a:ext cx="11773308" cy="533400"/>
          </a:xfrm>
          <a:prstGeom prst="rect">
            <a:avLst/>
          </a:prstGeom>
          <a:solidFill>
            <a:schemeClr val="bg1"/>
          </a:solidFill>
        </p:spPr>
        <p:txBody>
          <a:bodyPr/>
          <a:lstStyle/>
          <a:p>
            <a:r>
              <a:rPr lang="en-US" dirty="0"/>
              <a:t>Click to edit Master title style</a:t>
            </a:r>
            <a:endParaRPr lang="de-CH"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203596" y="2024068"/>
            <a:ext cx="5676380"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
        <p:nvSpPr>
          <p:cNvPr id="4" name="Inhaltsplatzhalter 3"/>
          <p:cNvSpPr>
            <a:spLocks noGrp="1"/>
          </p:cNvSpPr>
          <p:nvPr>
            <p:ph sz="half" idx="2" hasCustomPrompt="1"/>
          </p:nvPr>
        </p:nvSpPr>
        <p:spPr>
          <a:xfrm>
            <a:off x="6023992" y="2024068"/>
            <a:ext cx="5945503" cy="4213225"/>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
        <p:nvSpPr>
          <p:cNvPr id="6" name="Fußzeilenplatzhalter 5"/>
          <p:cNvSpPr>
            <a:spLocks noGrp="1"/>
          </p:cNvSpPr>
          <p:nvPr>
            <p:ph type="ftr" sz="quarter" idx="11"/>
          </p:nvPr>
        </p:nvSpPr>
        <p:spPr/>
        <p:txBody>
          <a:bodyPr/>
          <a:lstStyle/>
          <a:p>
            <a:r>
              <a:rPr lang="de-DE"/>
              <a:t>((Vorname Nachname))</a:t>
            </a:r>
          </a:p>
        </p:txBody>
      </p:sp>
      <p:sp>
        <p:nvSpPr>
          <p:cNvPr id="7" name="Foliennummernplatzhalter 6"/>
          <p:cNvSpPr>
            <a:spLocks noGrp="1"/>
          </p:cNvSpPr>
          <p:nvPr>
            <p:ph type="sldNum" sz="quarter" idx="12"/>
          </p:nvPr>
        </p:nvSpPr>
        <p:spPr/>
        <p:txBody>
          <a:bodyPr/>
          <a:lstStyle>
            <a:lvl1pPr>
              <a:defRPr sz="1050">
                <a:solidFill>
                  <a:schemeClr val="bg1">
                    <a:lumMod val="65000"/>
                  </a:schemeClr>
                </a:solidFill>
              </a:defRPr>
            </a:lvl1pPr>
          </a:lstStyle>
          <a:p>
            <a:fld id="{6C6AE60A-B69C-4790-82F7-3882EDF23186}" type="slidenum">
              <a:rPr lang="de-DE" smtClean="0"/>
              <a:pPr/>
              <a:t>‹#›</a:t>
            </a:fld>
            <a:endParaRPr lang="de-DE" dirty="0"/>
          </a:p>
        </p:txBody>
      </p:sp>
      <p:sp>
        <p:nvSpPr>
          <p:cNvPr id="8" name="Titel 7"/>
          <p:cNvSpPr>
            <a:spLocks noGrp="1"/>
          </p:cNvSpPr>
          <p:nvPr>
            <p:ph type="title"/>
          </p:nvPr>
        </p:nvSpPr>
        <p:spPr>
          <a:xfrm>
            <a:off x="192024" y="533400"/>
            <a:ext cx="11777472" cy="533400"/>
          </a:xfrm>
          <a:prstGeom prst="rect">
            <a:avLst/>
          </a:prstGeom>
          <a:solidFill>
            <a:schemeClr val="bg1"/>
          </a:solidFill>
        </p:spPr>
        <p:txBody>
          <a:bodyPr/>
          <a:lstStyle/>
          <a:p>
            <a:r>
              <a:rPr lang="en-US" dirty="0"/>
              <a:t>Click to edit Master title style</a:t>
            </a:r>
            <a:endParaRPr lang="de-CH"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r>
              <a:rPr lang="de-DE"/>
              <a:t>((Vorname Nachname))</a:t>
            </a:r>
          </a:p>
        </p:txBody>
      </p:sp>
      <p:sp>
        <p:nvSpPr>
          <p:cNvPr id="4" name="Foliennummernplatzhalter 3"/>
          <p:cNvSpPr>
            <a:spLocks noGrp="1"/>
          </p:cNvSpPr>
          <p:nvPr>
            <p:ph type="sldNum" sz="quarter" idx="12"/>
          </p:nvPr>
        </p:nvSpPr>
        <p:spPr/>
        <p:txBody>
          <a:bodyPr/>
          <a:lstStyle>
            <a:lvl1pPr>
              <a:defRPr sz="1050">
                <a:solidFill>
                  <a:schemeClr val="bg1">
                    <a:lumMod val="65000"/>
                  </a:schemeClr>
                </a:solidFill>
              </a:defRPr>
            </a:lvl1pPr>
          </a:lstStyle>
          <a:p>
            <a:fld id="{6C6AE60A-B69C-4790-82F7-3882EDF23186}" type="slidenum">
              <a:rPr lang="de-DE" smtClean="0"/>
              <a:pPr/>
              <a:t>‹#›</a:t>
            </a:fld>
            <a:endParaRPr lang="de-DE" dirty="0"/>
          </a:p>
        </p:txBody>
      </p:sp>
      <p:sp>
        <p:nvSpPr>
          <p:cNvPr id="5" name="Titel 4"/>
          <p:cNvSpPr>
            <a:spLocks noGrp="1"/>
          </p:cNvSpPr>
          <p:nvPr>
            <p:ph type="title"/>
          </p:nvPr>
        </p:nvSpPr>
        <p:spPr>
          <a:xfrm>
            <a:off x="192024" y="533400"/>
            <a:ext cx="11777472" cy="533400"/>
          </a:xfrm>
          <a:prstGeom prst="rect">
            <a:avLst/>
          </a:prstGeom>
        </p:spPr>
        <p:txBody>
          <a:bodyPr/>
          <a:lstStyle/>
          <a:p>
            <a:r>
              <a:rPr lang="en-US"/>
              <a:t>Click to edit Master title style</a:t>
            </a:r>
            <a:endParaRPr lang="de-CH"/>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5" name="Fußzeilenplatzhalter 4"/>
          <p:cNvSpPr>
            <a:spLocks noGrp="1"/>
          </p:cNvSpPr>
          <p:nvPr>
            <p:ph type="ftr" sz="quarter" idx="11"/>
          </p:nvPr>
        </p:nvSpPr>
        <p:spPr/>
        <p:txBody>
          <a:bodyPr/>
          <a:lstStyle/>
          <a:p>
            <a:r>
              <a:rPr lang="de-DE"/>
              <a:t>((Vorname Nachname))</a:t>
            </a:r>
          </a:p>
        </p:txBody>
      </p:sp>
      <p:sp>
        <p:nvSpPr>
          <p:cNvPr id="6" name="Foliennummernplatzhalter 5"/>
          <p:cNvSpPr>
            <a:spLocks noGrp="1"/>
          </p:cNvSpPr>
          <p:nvPr>
            <p:ph type="sldNum" sz="quarter" idx="12"/>
          </p:nvPr>
        </p:nvSpPr>
        <p:spPr/>
        <p:txBody>
          <a:bodyPr/>
          <a:lstStyle/>
          <a:p>
            <a:fld id="{6C6AE60A-B69C-4790-82F7-3882EDF23186}" type="slidenum">
              <a:rPr lang="de-DE" smtClean="0"/>
              <a:pPr/>
              <a:t>‹#›</a:t>
            </a:fld>
            <a:endParaRPr lang="de-DE"/>
          </a:p>
        </p:txBody>
      </p:sp>
      <p:sp>
        <p:nvSpPr>
          <p:cNvPr id="10" name="Bildplatzhalter 9"/>
          <p:cNvSpPr>
            <a:spLocks noGrp="1"/>
          </p:cNvSpPr>
          <p:nvPr>
            <p:ph type="pic" sz="quarter" idx="13"/>
          </p:nvPr>
        </p:nvSpPr>
        <p:spPr>
          <a:xfrm>
            <a:off x="431800" y="620713"/>
            <a:ext cx="11328400" cy="5607860"/>
          </a:xfrm>
          <a:noFill/>
        </p:spPr>
        <p:txBody>
          <a:bodyPr/>
          <a:lstStyle>
            <a:lvl1pPr marL="0" indent="0">
              <a:buNone/>
              <a:defRPr/>
            </a:lvl1pPr>
          </a:lstStyle>
          <a:p>
            <a:r>
              <a:rPr lang="en-US"/>
              <a:t>Click icon to add picture</a:t>
            </a:r>
            <a:endParaRPr lang="de-CH" dirty="0"/>
          </a:p>
        </p:txBody>
      </p:sp>
    </p:spTree>
    <p:extLst>
      <p:ext uri="{BB962C8B-B14F-4D97-AF65-F5344CB8AC3E}">
        <p14:creationId xmlns:p14="http://schemas.microsoft.com/office/powerpoint/2010/main" val="135389624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13"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 Id="rId14" Type="http://schemas.openxmlformats.org/officeDocument/2006/relationships/image" Target="../media/image8.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7416803" y="6389688"/>
            <a:ext cx="4278151" cy="468312"/>
          </a:xfrm>
          <a:prstGeom prst="rect">
            <a:avLst/>
          </a:prstGeom>
        </p:spPr>
        <p:txBody>
          <a:bodyPr vert="horz" wrap="none" lIns="0" tIns="0" rIns="0" bIns="0" rtlCol="0" anchor="ctr"/>
          <a:lstStyle>
            <a:lvl1pPr algn="r">
              <a:defRPr sz="800">
                <a:solidFill>
                  <a:schemeClr val="tx1"/>
                </a:solidFill>
              </a:defRPr>
            </a:lvl1pPr>
          </a:lstStyle>
          <a:p>
            <a:r>
              <a:rPr lang="de-DE" dirty="0"/>
              <a:t>((Vorname Nachname))</a:t>
            </a:r>
          </a:p>
        </p:txBody>
      </p:sp>
      <p:sp>
        <p:nvSpPr>
          <p:cNvPr id="6" name="Foliennummernplatzhalter 5"/>
          <p:cNvSpPr>
            <a:spLocks noGrp="1"/>
          </p:cNvSpPr>
          <p:nvPr>
            <p:ph type="sldNum" sz="quarter" idx="4"/>
          </p:nvPr>
        </p:nvSpPr>
        <p:spPr>
          <a:xfrm>
            <a:off x="11836400" y="6465888"/>
            <a:ext cx="355600" cy="468312"/>
          </a:xfrm>
          <a:prstGeom prst="rect">
            <a:avLst/>
          </a:prstGeom>
        </p:spPr>
        <p:txBody>
          <a:bodyPr vert="horz" wrap="none" lIns="0" tIns="0" rIns="0" bIns="0" rtlCol="0" anchor="ctr"/>
          <a:lstStyle>
            <a:lvl1pPr algn="ctr">
              <a:defRPr sz="1200">
                <a:solidFill>
                  <a:schemeClr val="accent3">
                    <a:lumMod val="75000"/>
                  </a:schemeClr>
                </a:solidFill>
              </a:defRPr>
            </a:lvl1pPr>
          </a:lstStyle>
          <a:p>
            <a:fld id="{6C6AE60A-B69C-4790-82F7-3882EDF23186}" type="slidenum">
              <a:rPr lang="de-DE" smtClean="0"/>
              <a:pPr/>
              <a:t>‹#›</a:t>
            </a:fld>
            <a:endParaRPr lang="de-DE" dirty="0"/>
          </a:p>
        </p:txBody>
      </p:sp>
      <p:sp>
        <p:nvSpPr>
          <p:cNvPr id="3" name="Textplatzhalter 2"/>
          <p:cNvSpPr>
            <a:spLocks noGrp="1"/>
          </p:cNvSpPr>
          <p:nvPr>
            <p:ph type="body" idx="1"/>
          </p:nvPr>
        </p:nvSpPr>
        <p:spPr>
          <a:xfrm>
            <a:off x="431800" y="1349376"/>
            <a:ext cx="11311917" cy="5127624"/>
          </a:xfrm>
          <a:prstGeom prst="rect">
            <a:avLst/>
          </a:prstGeom>
        </p:spPr>
        <p:txBody>
          <a:bodyPr vert="horz" lIns="140400" tIns="0" rIns="144000" bIns="0" rtlCol="0">
            <a:noAutofit/>
          </a:bodyPr>
          <a:lstStyle/>
          <a:p>
            <a:pPr lvl="0"/>
            <a:r>
              <a:rPr lang="de-DE" dirty="0"/>
              <a:t>Textmasterformate durch Klicken bearbeiten</a:t>
            </a:r>
          </a:p>
          <a:p>
            <a:pPr lvl="1"/>
            <a:r>
              <a:rPr lang="de-DE" dirty="0"/>
              <a:t>Zweite Ebene</a:t>
            </a:r>
          </a:p>
          <a:p>
            <a:pPr lvl="2"/>
            <a:r>
              <a:rPr lang="de-DE" dirty="0"/>
              <a:t>Dritte Ebene</a:t>
            </a:r>
          </a:p>
        </p:txBody>
      </p:sp>
      <p:sp>
        <p:nvSpPr>
          <p:cNvPr id="2" name="Titelplatzhalter 1"/>
          <p:cNvSpPr>
            <a:spLocks noGrp="1"/>
          </p:cNvSpPr>
          <p:nvPr>
            <p:ph type="title"/>
          </p:nvPr>
        </p:nvSpPr>
        <p:spPr>
          <a:xfrm>
            <a:off x="431800" y="533400"/>
            <a:ext cx="11328400" cy="533400"/>
          </a:xfrm>
          <a:prstGeom prst="rect">
            <a:avLst/>
          </a:prstGeom>
          <a:solidFill>
            <a:schemeClr val="bg1"/>
          </a:solidFill>
        </p:spPr>
        <p:txBody>
          <a:bodyPr vert="horz" lIns="140400" tIns="0" rIns="144000" bIns="0" rtlCol="0" anchor="b" anchorCtr="0">
            <a:noAutofit/>
          </a:bodyPr>
          <a:lstStyle/>
          <a:p>
            <a:r>
              <a:rPr lang="de-DE" dirty="0"/>
              <a:t>Titelmasterformat durch Klicken bearbeiten</a:t>
            </a:r>
          </a:p>
        </p:txBody>
      </p:sp>
      <p:pic>
        <p:nvPicPr>
          <p:cNvPr id="7" name="Picture 6">
            <a:extLst>
              <a:ext uri="{FF2B5EF4-FFF2-40B4-BE49-F238E27FC236}">
                <a16:creationId xmlns:a16="http://schemas.microsoft.com/office/drawing/2014/main" id="{8EAA9353-81CB-FD36-D6D2-7BDB1B944D33}"/>
              </a:ext>
            </a:extLst>
          </p:cNvPr>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0" y="0"/>
            <a:ext cx="12198096" cy="466344"/>
          </a:xfrm>
          <a:prstGeom prst="rect">
            <a:avLst/>
          </a:prstGeom>
        </p:spPr>
      </p:pic>
      <p:pic>
        <p:nvPicPr>
          <p:cNvPr id="8" name="Picture 7">
            <a:extLst>
              <a:ext uri="{FF2B5EF4-FFF2-40B4-BE49-F238E27FC236}">
                <a16:creationId xmlns:a16="http://schemas.microsoft.com/office/drawing/2014/main" id="{1085FFEF-751F-FE73-B627-EC516ED5D031}"/>
              </a:ext>
            </a:extLst>
          </p:cNvPr>
          <p:cNvPicPr>
            <a:picLocks/>
          </p:cNvPicPr>
          <p:nvPr userDrawn="1"/>
        </p:nvPicPr>
        <p:blipFill>
          <a:blip r:embed="rId7">
            <a:extLst>
              <a:ext uri="{28A0092B-C50C-407E-A947-70E740481C1C}">
                <a14:useLocalDpi xmlns:a14="http://schemas.microsoft.com/office/drawing/2010/main" val="0"/>
              </a:ext>
            </a:extLst>
          </a:blip>
          <a:stretch>
            <a:fillRect/>
          </a:stretch>
        </p:blipFill>
        <p:spPr>
          <a:xfrm>
            <a:off x="0" y="0"/>
            <a:ext cx="12198096" cy="466344"/>
          </a:xfrm>
          <a:prstGeom prst="rect">
            <a:avLst/>
          </a:prstGeom>
        </p:spPr>
      </p:pic>
      <p:pic>
        <p:nvPicPr>
          <p:cNvPr id="11" name="Bild 18" descr="g_eth_logo_kurz_neg_Schutzraum.eps">
            <a:extLst>
              <a:ext uri="{FF2B5EF4-FFF2-40B4-BE49-F238E27FC236}">
                <a16:creationId xmlns:a16="http://schemas.microsoft.com/office/drawing/2014/main" id="{CCB59AAC-032B-1F97-ADBB-8142EBF3F84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16768" y="116632"/>
            <a:ext cx="1331052" cy="217123"/>
          </a:xfrm>
          <a:prstGeom prst="rect">
            <a:avLst/>
          </a:prstGeom>
        </p:spPr>
      </p:pic>
      <p:sp>
        <p:nvSpPr>
          <p:cNvPr id="12" name="TextBox 11">
            <a:extLst>
              <a:ext uri="{FF2B5EF4-FFF2-40B4-BE49-F238E27FC236}">
                <a16:creationId xmlns:a16="http://schemas.microsoft.com/office/drawing/2014/main" id="{0865FC34-D64A-DB49-A433-1D95F1C042C6}"/>
              </a:ext>
            </a:extLst>
          </p:cNvPr>
          <p:cNvSpPr txBox="1"/>
          <p:nvPr userDrawn="1"/>
        </p:nvSpPr>
        <p:spPr>
          <a:xfrm>
            <a:off x="720692" y="291572"/>
            <a:ext cx="740907" cy="230832"/>
          </a:xfrm>
          <a:prstGeom prst="rect">
            <a:avLst/>
          </a:prstGeom>
          <a:noFill/>
        </p:spPr>
        <p:txBody>
          <a:bodyPr wrap="none" rtlCol="0">
            <a:spAutoFit/>
          </a:bodyPr>
          <a:lstStyle/>
          <a:p>
            <a:pPr algn="r"/>
            <a:r>
              <a:rPr lang="en-US" sz="900" b="1" i="1" dirty="0">
                <a:solidFill>
                  <a:schemeClr val="bg1">
                    <a:lumMod val="95000"/>
                  </a:schemeClr>
                </a:solidFill>
              </a:rPr>
              <a:t>spcl.ethz.ch</a:t>
            </a:r>
          </a:p>
        </p:txBody>
      </p:sp>
      <p:pic>
        <p:nvPicPr>
          <p:cNvPr id="15" name="Picture 14">
            <a:extLst>
              <a:ext uri="{FF2B5EF4-FFF2-40B4-BE49-F238E27FC236}">
                <a16:creationId xmlns:a16="http://schemas.microsoft.com/office/drawing/2014/main" id="{5EE705BC-4B6F-191F-F621-ACA3527C358D}"/>
              </a:ext>
            </a:extLst>
          </p:cNvPr>
          <p:cNvPicPr>
            <a:picLocks noChangeAspect="1"/>
          </p:cNvPicPr>
          <p:nvPr userDrawn="1"/>
        </p:nvPicPr>
        <p:blipFill>
          <a:blip r:embed="rId9"/>
          <a:stretch>
            <a:fillRect/>
          </a:stretch>
        </p:blipFill>
        <p:spPr>
          <a:xfrm>
            <a:off x="144180" y="-99432"/>
            <a:ext cx="1782311" cy="648112"/>
          </a:xfrm>
          <a:prstGeom prst="rect">
            <a:avLst/>
          </a:prstGeom>
        </p:spPr>
      </p:pic>
      <p:grpSp>
        <p:nvGrpSpPr>
          <p:cNvPr id="17" name="Group 16">
            <a:extLst>
              <a:ext uri="{FF2B5EF4-FFF2-40B4-BE49-F238E27FC236}">
                <a16:creationId xmlns:a16="http://schemas.microsoft.com/office/drawing/2014/main" id="{FF602166-16EC-8F77-C482-35853F3E5ABB}"/>
              </a:ext>
            </a:extLst>
          </p:cNvPr>
          <p:cNvGrpSpPr/>
          <p:nvPr userDrawn="1"/>
        </p:nvGrpSpPr>
        <p:grpSpPr>
          <a:xfrm>
            <a:off x="2010380" y="33474"/>
            <a:ext cx="845260" cy="406204"/>
            <a:chOff x="9787244" y="44624"/>
            <a:chExt cx="845260" cy="406204"/>
          </a:xfrm>
        </p:grpSpPr>
        <p:pic>
          <p:nvPicPr>
            <p:cNvPr id="18" name="Picture 2" descr="X:\pubs\2013\einfuehrungsvorlesung\twitter-bird-dark-bgs.png">
              <a:extLst>
                <a:ext uri="{FF2B5EF4-FFF2-40B4-BE49-F238E27FC236}">
                  <a16:creationId xmlns:a16="http://schemas.microsoft.com/office/drawing/2014/main" id="{85ECCC36-0425-095A-69A4-0E39C6B0E800}"/>
                </a:ext>
              </a:extLst>
            </p:cNvPr>
            <p:cNvPicPr>
              <a:picLocks noChangeAspect="1" noChangeArrowheads="1"/>
            </p:cNvPicPr>
            <p:nvPr userDrawn="1"/>
          </p:nvPicPr>
          <p:blipFill>
            <a:blip r:embed="rId10" cstate="print"/>
            <a:srcRect/>
            <a:stretch>
              <a:fillRect/>
            </a:stretch>
          </p:blipFill>
          <p:spPr bwMode="auto">
            <a:xfrm>
              <a:off x="9787244" y="194796"/>
              <a:ext cx="256032" cy="256032"/>
            </a:xfrm>
            <a:prstGeom prst="rect">
              <a:avLst/>
            </a:prstGeom>
            <a:noFill/>
          </p:spPr>
        </p:pic>
        <p:sp>
          <p:nvSpPr>
            <p:cNvPr id="19" name="TextBox 18">
              <a:extLst>
                <a:ext uri="{FF2B5EF4-FFF2-40B4-BE49-F238E27FC236}">
                  <a16:creationId xmlns:a16="http://schemas.microsoft.com/office/drawing/2014/main" id="{F30292F8-4451-B73C-9573-139AB6FABDD5}"/>
                </a:ext>
              </a:extLst>
            </p:cNvPr>
            <p:cNvSpPr txBox="1"/>
            <p:nvPr userDrawn="1"/>
          </p:nvSpPr>
          <p:spPr>
            <a:xfrm>
              <a:off x="9867551" y="201159"/>
              <a:ext cx="764953" cy="230832"/>
            </a:xfrm>
            <a:prstGeom prst="rect">
              <a:avLst/>
            </a:prstGeom>
            <a:noFill/>
          </p:spPr>
          <p:txBody>
            <a:bodyPr wrap="none" rtlCol="0">
              <a:spAutoFit/>
            </a:bodyPr>
            <a:lstStyle/>
            <a:p>
              <a:pPr algn="r"/>
              <a:r>
                <a:rPr lang="en-US" sz="900" b="1" i="1" dirty="0">
                  <a:solidFill>
                    <a:schemeClr val="bg1">
                      <a:lumMod val="95000"/>
                    </a:schemeClr>
                  </a:solidFill>
                </a:rPr>
                <a:t>@spcl_eth</a:t>
              </a:r>
            </a:p>
          </p:txBody>
        </p:sp>
        <p:pic>
          <p:nvPicPr>
            <p:cNvPr id="22" name="Picture 21">
              <a:extLst>
                <a:ext uri="{FF2B5EF4-FFF2-40B4-BE49-F238E27FC236}">
                  <a16:creationId xmlns:a16="http://schemas.microsoft.com/office/drawing/2014/main" id="{E58CE4C1-9BBC-F290-F184-86F69CA6D859}"/>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818788" y="90275"/>
              <a:ext cx="192943" cy="136025"/>
            </a:xfrm>
            <a:prstGeom prst="rect">
              <a:avLst/>
            </a:prstGeom>
          </p:spPr>
        </p:pic>
        <p:sp>
          <p:nvSpPr>
            <p:cNvPr id="23" name="TextBox 22">
              <a:extLst>
                <a:ext uri="{FF2B5EF4-FFF2-40B4-BE49-F238E27FC236}">
                  <a16:creationId xmlns:a16="http://schemas.microsoft.com/office/drawing/2014/main" id="{A90CE400-087F-B4A1-E1A0-1598BB60DAB9}"/>
                </a:ext>
              </a:extLst>
            </p:cNvPr>
            <p:cNvSpPr txBox="1"/>
            <p:nvPr userDrawn="1"/>
          </p:nvSpPr>
          <p:spPr>
            <a:xfrm>
              <a:off x="9953631" y="44624"/>
              <a:ext cx="471603" cy="230832"/>
            </a:xfrm>
            <a:prstGeom prst="rect">
              <a:avLst/>
            </a:prstGeom>
            <a:noFill/>
          </p:spPr>
          <p:txBody>
            <a:bodyPr wrap="none" rtlCol="0">
              <a:spAutoFit/>
            </a:bodyPr>
            <a:lstStyle/>
            <a:p>
              <a:pPr algn="r"/>
              <a:r>
                <a:rPr lang="en-US" sz="900" b="1" i="1" dirty="0">
                  <a:solidFill>
                    <a:schemeClr val="bg1">
                      <a:lumMod val="95000"/>
                    </a:schemeClr>
                  </a:solidFill>
                </a:rPr>
                <a:t>@</a:t>
              </a:r>
              <a:r>
                <a:rPr lang="en-US" sz="900" b="1" i="1" dirty="0" err="1">
                  <a:solidFill>
                    <a:schemeClr val="bg1">
                      <a:lumMod val="95000"/>
                    </a:schemeClr>
                  </a:solidFill>
                </a:rPr>
                <a:t>spcl</a:t>
              </a:r>
              <a:endParaRPr lang="en-US" sz="900" b="1" i="1" dirty="0">
                <a:solidFill>
                  <a:schemeClr val="bg1">
                    <a:lumMod val="95000"/>
                  </a:schemeClr>
                </a:solidFill>
              </a:endParaRPr>
            </a:p>
          </p:txBody>
        </p:sp>
      </p:grpSp>
      <p:grpSp>
        <p:nvGrpSpPr>
          <p:cNvPr id="24" name="Group 23">
            <a:extLst>
              <a:ext uri="{FF2B5EF4-FFF2-40B4-BE49-F238E27FC236}">
                <a16:creationId xmlns:a16="http://schemas.microsoft.com/office/drawing/2014/main" id="{57DD9E62-0F58-47AB-5FAE-40F2C7B9D475}"/>
              </a:ext>
            </a:extLst>
          </p:cNvPr>
          <p:cNvGrpSpPr/>
          <p:nvPr userDrawn="1"/>
        </p:nvGrpSpPr>
        <p:grpSpPr>
          <a:xfrm>
            <a:off x="9408368" y="92137"/>
            <a:ext cx="1051870" cy="294599"/>
            <a:chOff x="1947787" y="79337"/>
            <a:chExt cx="1051870" cy="294599"/>
          </a:xfrm>
        </p:grpSpPr>
        <p:pic>
          <p:nvPicPr>
            <p:cNvPr id="25" name="Picture 24" descr="A black and white logo&#10;&#10;Description automatically generated">
              <a:extLst>
                <a:ext uri="{FF2B5EF4-FFF2-40B4-BE49-F238E27FC236}">
                  <a16:creationId xmlns:a16="http://schemas.microsoft.com/office/drawing/2014/main" id="{1A5C141D-D17B-6383-BEC7-98402A82AC0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966421" y="90810"/>
              <a:ext cx="1033236" cy="278385"/>
            </a:xfrm>
            <a:prstGeom prst="rect">
              <a:avLst/>
            </a:prstGeom>
          </p:spPr>
        </p:pic>
        <p:pic>
          <p:nvPicPr>
            <p:cNvPr id="27" name="Graphic 26">
              <a:extLst>
                <a:ext uri="{FF2B5EF4-FFF2-40B4-BE49-F238E27FC236}">
                  <a16:creationId xmlns:a16="http://schemas.microsoft.com/office/drawing/2014/main" id="{95C94ED8-9A88-73B9-8E4A-0844D45DC2F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47787" y="79337"/>
              <a:ext cx="444313" cy="294599"/>
            </a:xfrm>
            <a:prstGeom prst="rect">
              <a:avLst/>
            </a:prstGeom>
          </p:spPr>
        </p:pic>
      </p:grpSp>
    </p:spTree>
  </p:cSld>
  <p:clrMap bg1="lt1" tx1="dk1" bg2="lt2" tx2="dk2" accent1="accent1" accent2="accent2" accent3="accent3" accent4="accent4" accent5="accent5" accent6="accent6" hlink="hlink" folHlink="folHlink"/>
  <p:sldLayoutIdLst>
    <p:sldLayoutId id="2147483688" r:id="rId1"/>
    <p:sldLayoutId id="2147483682" r:id="rId2"/>
    <p:sldLayoutId id="2147483683" r:id="rId3"/>
    <p:sldLayoutId id="2147483684" r:id="rId4"/>
    <p:sldLayoutId id="2147483685" r:id="rId5"/>
  </p:sldLayoutIdLst>
  <p:transition>
    <p:fade/>
  </p:transition>
  <p:hf hdr="0" ftr="0" dt="0"/>
  <p:txStyles>
    <p:titleStyle>
      <a:lvl1pPr algn="l" defTabSz="914400" rtl="0" eaLnBrk="1" latinLnBrk="0" hangingPunct="1">
        <a:lnSpc>
          <a:spcPct val="100000"/>
        </a:lnSpc>
        <a:spcBef>
          <a:spcPct val="0"/>
        </a:spcBef>
        <a:buNone/>
        <a:defRPr sz="2800" b="1" i="0" kern="1200">
          <a:solidFill>
            <a:schemeClr val="tx1"/>
          </a:solidFill>
          <a:latin typeface="Calibri" panose="020F0502020204030204" pitchFamily="34" charset="0"/>
          <a:ea typeface="+mj-ea"/>
          <a:cs typeface="+mj-cs"/>
        </a:defRPr>
      </a:lvl1pPr>
    </p:titleStyle>
    <p:bodyStyle>
      <a:lvl1pPr marL="361950" indent="-361950" algn="l" defTabSz="914400" rtl="0" eaLnBrk="1" latinLnBrk="0" hangingPunct="1">
        <a:lnSpc>
          <a:spcPct val="100000"/>
        </a:lnSpc>
        <a:spcBef>
          <a:spcPts val="500"/>
        </a:spcBef>
        <a:buClr>
          <a:schemeClr val="bg2"/>
        </a:buClr>
        <a:buFont typeface="Wingdings" pitchFamily="2" charset="2"/>
        <a:buChar char="§"/>
        <a:defRPr sz="2000" b="1" i="0" kern="1200">
          <a:solidFill>
            <a:schemeClr val="tx1"/>
          </a:solidFill>
          <a:latin typeface="Calibri" panose="020F0502020204030204" pitchFamily="34" charset="0"/>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b="0" i="0" kern="1200">
          <a:solidFill>
            <a:schemeClr val="tx1"/>
          </a:solidFill>
          <a:latin typeface="Calibri" panose="020F0502020204030204" pitchFamily="34" charset="0"/>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b="0" i="1" kern="1200">
          <a:solidFill>
            <a:schemeClr val="tx1"/>
          </a:solidFill>
          <a:latin typeface="Calibri" panose="020F0502020204030204" pitchFamily="34" charset="0"/>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1.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2.jpeg"/><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2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76.jpe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image" Target="../media/image84.jpeg"/><Relationship Id="rId16"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36.xml.rels><?xml version="1.0" encoding="UTF-8" standalone="yes"?>
<Relationships xmlns="http://schemas.openxmlformats.org/package/2006/relationships"><Relationship Id="rId3" Type="http://schemas.openxmlformats.org/officeDocument/2006/relationships/hyperlink" Target="https://openai.com/pricing" TargetMode="External"/><Relationship Id="rId2" Type="http://schemas.openxmlformats.org/officeDocument/2006/relationships/hyperlink" Target="https://lambdalabs.com/blog/demystifying-gpt-3" TargetMode="Externa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jpeg"/></Relationships>
</file>

<file path=ppt/slides/_rels/slide3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70.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3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hyperlink" Target="https://twitter.com/search?q=12ways%20%2B%20acmrep" TargetMode="External"/><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5" Type="http://schemas.openxmlformats.org/officeDocument/2006/relationships/image" Target="../media/image12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s>
</file>

<file path=ppt/slides/_rels/slide41.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hyperlink" Target="spcl.inf.ethz.ch" TargetMode="External"/><Relationship Id="rId7" Type="http://schemas.openxmlformats.org/officeDocument/2006/relationships/image" Target="../media/image13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1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pcl.inf.ethz.ch/Research/Performance/LibLSB/" TargetMode="External"/><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134.jpeg"/><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36.JP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78.jpeg"/></Relationships>
</file>

<file path=ppt/slides/_rels/slide4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42.JPG"/><Relationship Id="rId4" Type="http://schemas.openxmlformats.org/officeDocument/2006/relationships/image" Target="../media/image62.jpeg"/></Relationships>
</file>

<file path=ppt/slides/_rels/slide5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0.gif"/><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52.emf"/><Relationship Id="rId7" Type="http://schemas.openxmlformats.org/officeDocument/2006/relationships/hyperlink" Target="spcl.inf.ethz.ch" TargetMode="External"/><Relationship Id="rId12" Type="http://schemas.openxmlformats.org/officeDocument/2006/relationships/image" Target="../media/image15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5.emf"/><Relationship Id="rId11" Type="http://schemas.openxmlformats.org/officeDocument/2006/relationships/hyperlink" Target="http://spcl.ethz.ch/Visit/" TargetMode="External"/><Relationship Id="rId5" Type="http://schemas.openxmlformats.org/officeDocument/2006/relationships/image" Target="../media/image154.emf"/><Relationship Id="rId10" Type="http://schemas.openxmlformats.org/officeDocument/2006/relationships/hyperlink" Target="http://spcl.ethz.ch/Jobs/" TargetMode="External"/><Relationship Id="rId4" Type="http://schemas.openxmlformats.org/officeDocument/2006/relationships/image" Target="../media/image153.emf"/><Relationship Id="rId9" Type="http://schemas.openxmlformats.org/officeDocument/2006/relationships/image" Target="../media/image129.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hyperlink" Target="https://www.together.xyz/blog/redpajama" TargetMode="External"/><Relationship Id="rId4" Type="http://schemas.openxmlformats.org/officeDocument/2006/relationships/image" Target="../media/image26.jpe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31E705E-7F03-4E3A-AE02-E63633A27AF5}"/>
              </a:ext>
            </a:extLst>
          </p:cNvPr>
          <p:cNvSpPr/>
          <p:nvPr/>
        </p:nvSpPr>
        <p:spPr>
          <a:xfrm>
            <a:off x="263352" y="1549400"/>
            <a:ext cx="7920880" cy="223416"/>
          </a:xfrm>
          <a:prstGeom prst="roundRect">
            <a:avLst/>
          </a:prstGeom>
          <a:solidFill>
            <a:schemeClr val="bg1">
              <a:alpha val="69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ctrTitle"/>
          </p:nvPr>
        </p:nvSpPr>
        <p:spPr>
          <a:xfrm>
            <a:off x="155345" y="919217"/>
            <a:ext cx="11881315" cy="960809"/>
          </a:xfrm>
          <a:solidFill>
            <a:schemeClr val="bg1">
              <a:alpha val="0"/>
            </a:schemeClr>
          </a:solidFill>
        </p:spPr>
        <p:txBody>
          <a:bodyPr>
            <a:noAutofit/>
          </a:bodyPr>
          <a:lstStyle/>
          <a:p>
            <a:r>
              <a:rPr lang="en-US" dirty="0">
                <a:latin typeface="monospace"/>
              </a:rPr>
              <a:t>Reproducing Performance - The Good, the Bad, and the Ugly</a:t>
            </a:r>
            <a:br>
              <a:rPr lang="en-US" dirty="0">
                <a:latin typeface="monospace"/>
              </a:rPr>
            </a:br>
            <a:r>
              <a:rPr lang="en-US" sz="1400" dirty="0"/>
              <a:t>with contributions by the whole SPCL team and collaborators</a:t>
            </a:r>
            <a:br>
              <a:rPr lang="en-US" sz="1400" dirty="0"/>
            </a:br>
            <a:r>
              <a:rPr lang="en-US" sz="1400" dirty="0"/>
              <a:t>Keynote at Practical Reproducibility in HPC meeting in conjunction with SC24, Atlanta, GA, November 2024</a:t>
            </a:r>
            <a:endParaRPr lang="en-US" dirty="0"/>
          </a:p>
        </p:txBody>
      </p:sp>
      <p:sp>
        <p:nvSpPr>
          <p:cNvPr id="5" name="Subtitle 4"/>
          <p:cNvSpPr>
            <a:spLocks noGrp="1"/>
          </p:cNvSpPr>
          <p:nvPr>
            <p:ph type="subTitle" idx="1"/>
          </p:nvPr>
        </p:nvSpPr>
        <p:spPr>
          <a:xfrm>
            <a:off x="155340" y="476672"/>
            <a:ext cx="8496298" cy="465726"/>
          </a:xfrm>
          <a:solidFill>
            <a:schemeClr val="bg1">
              <a:alpha val="0"/>
            </a:schemeClr>
          </a:solidFill>
        </p:spPr>
        <p:txBody>
          <a:bodyPr>
            <a:normAutofit/>
          </a:bodyPr>
          <a:lstStyle/>
          <a:p>
            <a:r>
              <a:rPr lang="it-IT" cap="small" dirty="0"/>
              <a:t>T. Hoefler</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44978F-1AAC-4661-925F-A2244287B597}"/>
              </a:ext>
            </a:extLst>
          </p:cNvPr>
          <p:cNvSpPr>
            <a:spLocks noGrp="1"/>
          </p:cNvSpPr>
          <p:nvPr>
            <p:ph type="title"/>
          </p:nvPr>
        </p:nvSpPr>
        <p:spPr>
          <a:xfrm>
            <a:off x="431800" y="483332"/>
            <a:ext cx="11328400" cy="533400"/>
          </a:xfrm>
        </p:spPr>
        <p:txBody>
          <a:bodyPr/>
          <a:lstStyle/>
          <a:p>
            <a:r>
              <a:rPr lang="en-US" dirty="0"/>
              <a:t>What if performance is your science result?</a:t>
            </a:r>
          </a:p>
        </p:txBody>
      </p:sp>
      <p:pic>
        <p:nvPicPr>
          <p:cNvPr id="2050" name="Picture 2" descr="a pencil-drawn caricature a sad datacenter computer">
            <a:extLst>
              <a:ext uri="{FF2B5EF4-FFF2-40B4-BE49-F238E27FC236}">
                <a16:creationId xmlns:a16="http://schemas.microsoft.com/office/drawing/2014/main" id="{12B053F7-55FE-1F1F-F5BF-47E53DE520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27840" y="458896"/>
            <a:ext cx="2024844" cy="20248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20CDE80-0ADF-40A4-AE54-09FFF5BBD74B}"/>
              </a:ext>
            </a:extLst>
          </p:cNvPr>
          <p:cNvSpPr>
            <a:spLocks noGrp="1"/>
          </p:cNvSpPr>
          <p:nvPr>
            <p:ph type="sldNum" sz="quarter" idx="12"/>
          </p:nvPr>
        </p:nvSpPr>
        <p:spPr/>
        <p:txBody>
          <a:bodyPr/>
          <a:lstStyle/>
          <a:p>
            <a:fld id="{6C6AE60A-B69C-4790-82F7-3882EDF23186}" type="slidenum">
              <a:rPr lang="de-DE" smtClean="0"/>
              <a:pPr/>
              <a:t>10</a:t>
            </a:fld>
            <a:endParaRPr lang="de-DE" dirty="0"/>
          </a:p>
        </p:txBody>
      </p:sp>
      <p:pic>
        <p:nvPicPr>
          <p:cNvPr id="7" name="Picture 6">
            <a:extLst>
              <a:ext uri="{FF2B5EF4-FFF2-40B4-BE49-F238E27FC236}">
                <a16:creationId xmlns:a16="http://schemas.microsoft.com/office/drawing/2014/main" id="{25646BA4-30AE-42F2-B431-5716173762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1087890"/>
            <a:ext cx="5400600" cy="5550965"/>
          </a:xfrm>
          <a:prstGeom prst="rect">
            <a:avLst/>
          </a:prstGeom>
          <a:ln>
            <a:solidFill>
              <a:schemeClr val="tx1"/>
            </a:solid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68508EC0-4512-40D7-8EBE-F54BAA38A600}"/>
              </a:ext>
            </a:extLst>
          </p:cNvPr>
          <p:cNvSpPr/>
          <p:nvPr/>
        </p:nvSpPr>
        <p:spPr>
          <a:xfrm>
            <a:off x="299356" y="1052736"/>
            <a:ext cx="5832648" cy="58674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ADCB869-B4F5-4C50-BD3F-BC96E6FD67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5500" y="1142115"/>
            <a:ext cx="2844219" cy="2022039"/>
          </a:xfrm>
          <a:prstGeom prst="rect">
            <a:avLst/>
          </a:prstGeom>
          <a:ln>
            <a:solidFill>
              <a:schemeClr val="tx1"/>
            </a:solidFill>
          </a:ln>
        </p:spPr>
      </p:pic>
      <p:sp>
        <p:nvSpPr>
          <p:cNvPr id="9" name="TextBox 8">
            <a:extLst>
              <a:ext uri="{FF2B5EF4-FFF2-40B4-BE49-F238E27FC236}">
                <a16:creationId xmlns:a16="http://schemas.microsoft.com/office/drawing/2014/main" id="{5022EA46-89A3-4FC2-8E6C-BA94C2CAB5E5}"/>
              </a:ext>
            </a:extLst>
          </p:cNvPr>
          <p:cNvSpPr txBox="1"/>
          <p:nvPr/>
        </p:nvSpPr>
        <p:spPr>
          <a:xfrm>
            <a:off x="4848344" y="1107027"/>
            <a:ext cx="851515" cy="369332"/>
          </a:xfrm>
          <a:prstGeom prst="rect">
            <a:avLst/>
          </a:prstGeom>
          <a:noFill/>
        </p:spPr>
        <p:txBody>
          <a:bodyPr wrap="none" rtlCol="0">
            <a:spAutoFit/>
          </a:bodyPr>
          <a:lstStyle/>
          <a:p>
            <a:r>
              <a:rPr lang="en-US" dirty="0"/>
              <a:t>(2006)</a:t>
            </a:r>
          </a:p>
        </p:txBody>
      </p:sp>
      <p:pic>
        <p:nvPicPr>
          <p:cNvPr id="11" name="Picture 10">
            <a:extLst>
              <a:ext uri="{FF2B5EF4-FFF2-40B4-BE49-F238E27FC236}">
                <a16:creationId xmlns:a16="http://schemas.microsoft.com/office/drawing/2014/main" id="{B03BE8E4-5709-4CB1-9AD3-2190B9A25F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824" y="3359096"/>
            <a:ext cx="4145044" cy="3147065"/>
          </a:xfrm>
          <a:prstGeom prst="rect">
            <a:avLst/>
          </a:prstGeom>
          <a:ln>
            <a:solidFill>
              <a:schemeClr val="tx1"/>
            </a:solidFill>
          </a:ln>
        </p:spPr>
      </p:pic>
      <p:cxnSp>
        <p:nvCxnSpPr>
          <p:cNvPr id="12" name="Straight Connector 11">
            <a:extLst>
              <a:ext uri="{FF2B5EF4-FFF2-40B4-BE49-F238E27FC236}">
                <a16:creationId xmlns:a16="http://schemas.microsoft.com/office/drawing/2014/main" id="{01E024B5-40BF-4722-A4B2-CED93C9C394A}"/>
              </a:ext>
            </a:extLst>
          </p:cNvPr>
          <p:cNvCxnSpPr/>
          <p:nvPr/>
        </p:nvCxnSpPr>
        <p:spPr>
          <a:xfrm flipV="1">
            <a:off x="1919536" y="4365104"/>
            <a:ext cx="0" cy="1728192"/>
          </a:xfrm>
          <a:prstGeom prst="line">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2FB6C32-D2C3-4E6E-8FEE-E7823FE65421}"/>
              </a:ext>
            </a:extLst>
          </p:cNvPr>
          <p:cNvSpPr/>
          <p:nvPr/>
        </p:nvSpPr>
        <p:spPr>
          <a:xfrm>
            <a:off x="1577178" y="3943686"/>
            <a:ext cx="792408" cy="446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1 node </a:t>
            </a:r>
          </a:p>
          <a:p>
            <a:pPr algn="ctr"/>
            <a:r>
              <a:rPr lang="en-US" sz="1000" dirty="0">
                <a:solidFill>
                  <a:schemeClr val="tx1"/>
                </a:solidFill>
              </a:rPr>
              <a:t>(system B)</a:t>
            </a:r>
          </a:p>
        </p:txBody>
      </p:sp>
      <p:sp>
        <p:nvSpPr>
          <p:cNvPr id="15" name="Content Placeholder 1">
            <a:extLst>
              <a:ext uri="{FF2B5EF4-FFF2-40B4-BE49-F238E27FC236}">
                <a16:creationId xmlns:a16="http://schemas.microsoft.com/office/drawing/2014/main" id="{49F9F4D8-3D2A-4CA7-A0D7-D6D4474C55D6}"/>
              </a:ext>
            </a:extLst>
          </p:cNvPr>
          <p:cNvSpPr>
            <a:spLocks noGrp="1"/>
          </p:cNvSpPr>
          <p:nvPr>
            <p:ph idx="1"/>
          </p:nvPr>
        </p:nvSpPr>
        <p:spPr>
          <a:xfrm>
            <a:off x="6064580" y="1654458"/>
            <a:ext cx="5760640" cy="5374942"/>
          </a:xfrm>
        </p:spPr>
        <p:txBody>
          <a:bodyPr/>
          <a:lstStyle/>
          <a:p>
            <a:r>
              <a:rPr lang="en-US" sz="1800" dirty="0"/>
              <a:t>Original findings:</a:t>
            </a:r>
          </a:p>
          <a:p>
            <a:pPr lvl="1"/>
            <a:r>
              <a:rPr lang="en-US" sz="1600" dirty="0"/>
              <a:t>If carefully tuned, NBC speed up a 3D solver</a:t>
            </a:r>
          </a:p>
          <a:p>
            <a:pPr lvl="2"/>
            <a:r>
              <a:rPr lang="en-US" sz="1600" dirty="0"/>
              <a:t>Full code published</a:t>
            </a:r>
          </a:p>
          <a:p>
            <a:pPr lvl="1"/>
            <a:r>
              <a:rPr lang="en-US" sz="1600" dirty="0"/>
              <a:t>800</a:t>
            </a:r>
            <a:r>
              <a:rPr lang="en-US" sz="1600" baseline="30000" dirty="0"/>
              <a:t>3</a:t>
            </a:r>
            <a:r>
              <a:rPr lang="en-US" sz="1600" dirty="0"/>
              <a:t> domain – 4 GB (distributed) array</a:t>
            </a:r>
          </a:p>
          <a:p>
            <a:pPr lvl="2"/>
            <a:r>
              <a:rPr lang="en-US" sz="1600" dirty="0"/>
              <a:t>1 process per node, 8-96 nodes</a:t>
            </a:r>
          </a:p>
          <a:p>
            <a:pPr lvl="2"/>
            <a:r>
              <a:rPr lang="en-US" sz="1600" dirty="0"/>
              <a:t>Opteron 246 (old even in 2006, retired now)</a:t>
            </a:r>
          </a:p>
          <a:p>
            <a:pPr lvl="1"/>
            <a:r>
              <a:rPr lang="en-US" sz="1600" dirty="0"/>
              <a:t>Super-linear speedup for 96 nodes</a:t>
            </a:r>
          </a:p>
          <a:p>
            <a:pPr lvl="2"/>
            <a:r>
              <a:rPr lang="en-US" sz="1600" dirty="0"/>
              <a:t>~5% better than linear</a:t>
            </a:r>
          </a:p>
          <a:p>
            <a:pPr lvl="1"/>
            <a:endParaRPr lang="en-US" sz="1600" dirty="0"/>
          </a:p>
          <a:p>
            <a:r>
              <a:rPr lang="en-US" sz="1800" dirty="0"/>
              <a:t>9 years later: attempt to reproduce </a:t>
            </a:r>
            <a:r>
              <a:rPr lang="en-US" sz="1800" dirty="0">
                <a:sym typeface="Wingdings" panose="05000000000000000000" pitchFamily="2" charset="2"/>
              </a:rPr>
              <a:t></a:t>
            </a:r>
            <a:r>
              <a:rPr lang="en-US" sz="1800" dirty="0"/>
              <a:t>!</a:t>
            </a:r>
          </a:p>
          <a:p>
            <a:pPr lvl="2"/>
            <a:r>
              <a:rPr lang="en-US" sz="1600" dirty="0"/>
              <a:t>System A: 28 quad-core nodes, Xeon E5520</a:t>
            </a:r>
          </a:p>
          <a:p>
            <a:pPr lvl="2"/>
            <a:r>
              <a:rPr lang="en-US" sz="1600" dirty="0"/>
              <a:t>System B: 4 nodes, dual Opteron 6274</a:t>
            </a:r>
          </a:p>
          <a:p>
            <a:pPr marL="361950" lvl="1" indent="0">
              <a:buNone/>
            </a:pPr>
            <a:r>
              <a:rPr lang="en-US" sz="1400" i="1" dirty="0"/>
              <a:t>“</a:t>
            </a:r>
            <a:r>
              <a:rPr lang="en-US" sz="1400" i="1" dirty="0">
                <a:solidFill>
                  <a:srgbClr val="C00000"/>
                </a:solidFill>
              </a:rPr>
              <a:t>Neither the experiment in A nor the one in B could reproduce the results presented in the original paper</a:t>
            </a:r>
            <a:r>
              <a:rPr lang="en-US" sz="1400" i="1" dirty="0"/>
              <a:t>, where the usage of the NBC library resulted in a performance gain for practically all node counts, reaching a </a:t>
            </a:r>
            <a:r>
              <a:rPr lang="en-US" sz="1400" i="1" dirty="0" err="1"/>
              <a:t>superlinear</a:t>
            </a:r>
            <a:r>
              <a:rPr lang="en-US" sz="1400" i="1" dirty="0"/>
              <a:t> speedup for 96 cores (explained as being due to cache effects in the inner part of the matrix vector product).”</a:t>
            </a:r>
          </a:p>
          <a:p>
            <a:pPr lvl="2"/>
            <a:endParaRPr lang="en-US" sz="1600" dirty="0"/>
          </a:p>
        </p:txBody>
      </p:sp>
      <p:sp>
        <p:nvSpPr>
          <p:cNvPr id="16" name="Rectangle 15">
            <a:extLst>
              <a:ext uri="{FF2B5EF4-FFF2-40B4-BE49-F238E27FC236}">
                <a16:creationId xmlns:a16="http://schemas.microsoft.com/office/drawing/2014/main" id="{2300EE9E-EF33-4348-A445-B6E26E68A9B7}"/>
              </a:ext>
            </a:extLst>
          </p:cNvPr>
          <p:cNvSpPr/>
          <p:nvPr/>
        </p:nvSpPr>
        <p:spPr>
          <a:xfrm>
            <a:off x="3702867" y="3744871"/>
            <a:ext cx="457040" cy="252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a:t>
            </a:r>
            <a:endParaRPr lang="en-US" dirty="0">
              <a:solidFill>
                <a:schemeClr val="tx1"/>
              </a:solidFill>
            </a:endParaRPr>
          </a:p>
        </p:txBody>
      </p:sp>
      <p:sp>
        <p:nvSpPr>
          <p:cNvPr id="17" name="Rectangle 16">
            <a:extLst>
              <a:ext uri="{FF2B5EF4-FFF2-40B4-BE49-F238E27FC236}">
                <a16:creationId xmlns:a16="http://schemas.microsoft.com/office/drawing/2014/main" id="{819539AE-DCFE-49F2-A723-99247083F567}"/>
              </a:ext>
            </a:extLst>
          </p:cNvPr>
          <p:cNvSpPr/>
          <p:nvPr/>
        </p:nvSpPr>
        <p:spPr>
          <a:xfrm>
            <a:off x="3846883" y="3996899"/>
            <a:ext cx="313024" cy="252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a:t>
            </a:r>
            <a:endParaRPr lang="en-US" dirty="0">
              <a:solidFill>
                <a:schemeClr val="tx1"/>
              </a:solidFill>
            </a:endParaRPr>
          </a:p>
        </p:txBody>
      </p:sp>
      <p:sp>
        <p:nvSpPr>
          <p:cNvPr id="2" name="Speech Bubble: Rectangle with Corners Rounded 1">
            <a:extLst>
              <a:ext uri="{FF2B5EF4-FFF2-40B4-BE49-F238E27FC236}">
                <a16:creationId xmlns:a16="http://schemas.microsoft.com/office/drawing/2014/main" id="{0828F838-314F-49AE-BFE2-A976500B37FC}"/>
              </a:ext>
            </a:extLst>
          </p:cNvPr>
          <p:cNvSpPr/>
          <p:nvPr/>
        </p:nvSpPr>
        <p:spPr>
          <a:xfrm>
            <a:off x="9678248" y="3429000"/>
            <a:ext cx="2416852" cy="720012"/>
          </a:xfrm>
          <a:prstGeom prst="wedgeRoundRectCallout">
            <a:avLst>
              <a:gd name="adj1" fmla="val -151534"/>
              <a:gd name="adj2" fmla="val 74577"/>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Moore’s law predicts ~100x speedups!</a:t>
            </a:r>
          </a:p>
        </p:txBody>
      </p:sp>
      <p:sp>
        <p:nvSpPr>
          <p:cNvPr id="13" name="Rectangle 12">
            <a:extLst>
              <a:ext uri="{FF2B5EF4-FFF2-40B4-BE49-F238E27FC236}">
                <a16:creationId xmlns:a16="http://schemas.microsoft.com/office/drawing/2014/main" id="{A5A3A800-BAAA-4419-A11C-DF0AB3B883F6}"/>
              </a:ext>
            </a:extLst>
          </p:cNvPr>
          <p:cNvSpPr/>
          <p:nvPr/>
        </p:nvSpPr>
        <p:spPr>
          <a:xfrm>
            <a:off x="0" y="468052"/>
            <a:ext cx="12192000" cy="638132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C57CD6-511F-410D-A37B-B8A9B54FB3E9}"/>
              </a:ext>
            </a:extLst>
          </p:cNvPr>
          <p:cNvSpPr/>
          <p:nvPr/>
        </p:nvSpPr>
        <p:spPr>
          <a:xfrm>
            <a:off x="-1" y="2921546"/>
            <a:ext cx="12191999" cy="11219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Reproducing performance results is hard! Is it even possible?</a:t>
            </a:r>
          </a:p>
        </p:txBody>
      </p:sp>
    </p:spTree>
    <p:extLst>
      <p:ext uri="{BB962C8B-B14F-4D97-AF65-F5344CB8AC3E}">
        <p14:creationId xmlns:p14="http://schemas.microsoft.com/office/powerpoint/2010/main" val="1522922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fade">
                                      <p:cBhvr>
                                        <p:cTn id="18" dur="500"/>
                                        <p:tgtEl>
                                          <p:spTgt spid="15">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animEffect transition="in" filter="fade">
                                      <p:cBhvr>
                                        <p:cTn id="21" dur="500"/>
                                        <p:tgtEl>
                                          <p:spTgt spid="15">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xEl>
                                              <p:pRg st="2" end="2"/>
                                            </p:txEl>
                                          </p:spTgt>
                                        </p:tgtEl>
                                        <p:attrNameLst>
                                          <p:attrName>style.visibility</p:attrName>
                                        </p:attrNameLst>
                                      </p:cBhvr>
                                      <p:to>
                                        <p:strVal val="visible"/>
                                      </p:to>
                                    </p:set>
                                    <p:animEffect transition="in" filter="fade">
                                      <p:cBhvr>
                                        <p:cTn id="24" dur="500"/>
                                        <p:tgtEl>
                                          <p:spTgt spid="15">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fade">
                                      <p:cBhvr>
                                        <p:cTn id="27" dur="500"/>
                                        <p:tgtEl>
                                          <p:spTgt spid="15">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xEl>
                                              <p:pRg st="4" end="4"/>
                                            </p:txEl>
                                          </p:spTgt>
                                        </p:tgtEl>
                                        <p:attrNameLst>
                                          <p:attrName>style.visibility</p:attrName>
                                        </p:attrNameLst>
                                      </p:cBhvr>
                                      <p:to>
                                        <p:strVal val="visible"/>
                                      </p:to>
                                    </p:set>
                                    <p:animEffect transition="in" filter="fade">
                                      <p:cBhvr>
                                        <p:cTn id="30" dur="500"/>
                                        <p:tgtEl>
                                          <p:spTgt spid="15">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xEl>
                                              <p:pRg st="5" end="5"/>
                                            </p:txEl>
                                          </p:spTgt>
                                        </p:tgtEl>
                                        <p:attrNameLst>
                                          <p:attrName>style.visibility</p:attrName>
                                        </p:attrNameLst>
                                      </p:cBhvr>
                                      <p:to>
                                        <p:strVal val="visible"/>
                                      </p:to>
                                    </p:set>
                                    <p:animEffect transition="in" filter="fade">
                                      <p:cBhvr>
                                        <p:cTn id="33" dur="500"/>
                                        <p:tgtEl>
                                          <p:spTgt spid="15">
                                            <p:txEl>
                                              <p:pRg st="5" end="5"/>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xEl>
                                              <p:pRg st="6" end="6"/>
                                            </p:txEl>
                                          </p:spTgt>
                                        </p:tgtEl>
                                        <p:attrNameLst>
                                          <p:attrName>style.visibility</p:attrName>
                                        </p:attrNameLst>
                                      </p:cBhvr>
                                      <p:to>
                                        <p:strVal val="visible"/>
                                      </p:to>
                                    </p:set>
                                    <p:animEffect transition="in" filter="fade">
                                      <p:cBhvr>
                                        <p:cTn id="39" dur="500"/>
                                        <p:tgtEl>
                                          <p:spTgt spid="15">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xEl>
                                              <p:pRg st="7" end="7"/>
                                            </p:txEl>
                                          </p:spTgt>
                                        </p:tgtEl>
                                        <p:attrNameLst>
                                          <p:attrName>style.visibility</p:attrName>
                                        </p:attrNameLst>
                                      </p:cBhvr>
                                      <p:to>
                                        <p:strVal val="visible"/>
                                      </p:to>
                                    </p:set>
                                    <p:animEffect transition="in" filter="fade">
                                      <p:cBhvr>
                                        <p:cTn id="42" dur="500"/>
                                        <p:tgtEl>
                                          <p:spTgt spid="1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par>
                                <p:cTn id="60" presetID="10" presetClass="entr" presetSubtype="0" fill="hold" nodeType="withEffect">
                                  <p:stCondLst>
                                    <p:cond delay="0"/>
                                  </p:stCondLst>
                                  <p:childTnLst>
                                    <p:set>
                                      <p:cBhvr>
                                        <p:cTn id="61" dur="1" fill="hold">
                                          <p:stCondLst>
                                            <p:cond delay="0"/>
                                          </p:stCondLst>
                                        </p:cTn>
                                        <p:tgtEl>
                                          <p:spTgt spid="15">
                                            <p:txEl>
                                              <p:pRg st="9" end="9"/>
                                            </p:txEl>
                                          </p:spTgt>
                                        </p:tgtEl>
                                        <p:attrNameLst>
                                          <p:attrName>style.visibility</p:attrName>
                                        </p:attrNameLst>
                                      </p:cBhvr>
                                      <p:to>
                                        <p:strVal val="visible"/>
                                      </p:to>
                                    </p:set>
                                    <p:animEffect transition="in" filter="fade">
                                      <p:cBhvr>
                                        <p:cTn id="62" dur="500"/>
                                        <p:tgtEl>
                                          <p:spTgt spid="15">
                                            <p:txEl>
                                              <p:pRg st="9" end="9"/>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15">
                                            <p:txEl>
                                              <p:pRg st="10" end="10"/>
                                            </p:txEl>
                                          </p:spTgt>
                                        </p:tgtEl>
                                        <p:attrNameLst>
                                          <p:attrName>style.visibility</p:attrName>
                                        </p:attrNameLst>
                                      </p:cBhvr>
                                      <p:to>
                                        <p:strVal val="visible"/>
                                      </p:to>
                                    </p:set>
                                    <p:animEffect transition="in" filter="fade">
                                      <p:cBhvr>
                                        <p:cTn id="65" dur="500"/>
                                        <p:tgtEl>
                                          <p:spTgt spid="15">
                                            <p:txEl>
                                              <p:pRg st="10" end="10"/>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5">
                                            <p:txEl>
                                              <p:pRg st="11" end="11"/>
                                            </p:txEl>
                                          </p:spTgt>
                                        </p:tgtEl>
                                        <p:attrNameLst>
                                          <p:attrName>style.visibility</p:attrName>
                                        </p:attrNameLst>
                                      </p:cBhvr>
                                      <p:to>
                                        <p:strVal val="visible"/>
                                      </p:to>
                                    </p:set>
                                    <p:animEffect transition="in" filter="fade">
                                      <p:cBhvr>
                                        <p:cTn id="68" dur="500"/>
                                        <p:tgtEl>
                                          <p:spTgt spid="15">
                                            <p:txEl>
                                              <p:pRg st="11" end="11"/>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15">
                                            <p:txEl>
                                              <p:pRg st="12" end="12"/>
                                            </p:txEl>
                                          </p:spTgt>
                                        </p:tgtEl>
                                        <p:attrNameLst>
                                          <p:attrName>style.visibility</p:attrName>
                                        </p:attrNameLst>
                                      </p:cBhvr>
                                      <p:to>
                                        <p:strVal val="visible"/>
                                      </p:to>
                                    </p:set>
                                    <p:animEffect transition="in" filter="fade">
                                      <p:cBhvr>
                                        <p:cTn id="71" dur="500"/>
                                        <p:tgtEl>
                                          <p:spTgt spid="15">
                                            <p:txEl>
                                              <p:pRg st="12" end="12"/>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2050"/>
                                        </p:tgtEl>
                                        <p:attrNameLst>
                                          <p:attrName>style.visibility</p:attrName>
                                        </p:attrNameLst>
                                      </p:cBhvr>
                                      <p:to>
                                        <p:strVal val="visible"/>
                                      </p:to>
                                    </p:set>
                                    <p:animEffect transition="in" filter="fade">
                                      <p:cBhvr>
                                        <p:cTn id="74" dur="500"/>
                                        <p:tgtEl>
                                          <p:spTgt spid="205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fade">
                                      <p:cBhvr>
                                        <p:cTn id="79" dur="500"/>
                                        <p:tgtEl>
                                          <p:spTgt spid="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4" grpId="0" animBg="1"/>
      <p:bldP spid="16" grpId="0" animBg="1"/>
      <p:bldP spid="17" grpId="0" animBg="1"/>
      <p:bldP spid="2" grpId="0" animBg="1"/>
      <p:bldP spid="13"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9298E9-E5C1-4927-B945-9CEF14A9BA7F}"/>
              </a:ext>
            </a:extLst>
          </p:cNvPr>
          <p:cNvSpPr>
            <a:spLocks noGrp="1"/>
          </p:cNvSpPr>
          <p:nvPr>
            <p:ph type="sldNum" sz="quarter" idx="12"/>
          </p:nvPr>
        </p:nvSpPr>
        <p:spPr/>
        <p:txBody>
          <a:bodyPr/>
          <a:lstStyle/>
          <a:p>
            <a:fld id="{6C6AE60A-B69C-4790-82F7-3882EDF23186}" type="slidenum">
              <a:rPr lang="de-DE" smtClean="0"/>
              <a:pPr/>
              <a:t>11</a:t>
            </a:fld>
            <a:endParaRPr lang="de-DE" dirty="0"/>
          </a:p>
        </p:txBody>
      </p:sp>
      <p:sp>
        <p:nvSpPr>
          <p:cNvPr id="4" name="Title 3">
            <a:extLst>
              <a:ext uri="{FF2B5EF4-FFF2-40B4-BE49-F238E27FC236}">
                <a16:creationId xmlns:a16="http://schemas.microsoft.com/office/drawing/2014/main" id="{69E58822-6E3B-4885-9C43-771FD97A6CAC}"/>
              </a:ext>
            </a:extLst>
          </p:cNvPr>
          <p:cNvSpPr>
            <a:spLocks noGrp="1"/>
          </p:cNvSpPr>
          <p:nvPr>
            <p:ph type="title"/>
          </p:nvPr>
        </p:nvSpPr>
        <p:spPr/>
        <p:txBody>
          <a:bodyPr/>
          <a:lstStyle/>
          <a:p>
            <a:r>
              <a:rPr lang="en-US" dirty="0"/>
              <a:t>My own replication result</a:t>
            </a:r>
          </a:p>
        </p:txBody>
      </p:sp>
      <p:pic>
        <p:nvPicPr>
          <p:cNvPr id="7" name="Picture 6">
            <a:extLst>
              <a:ext uri="{FF2B5EF4-FFF2-40B4-BE49-F238E27FC236}">
                <a16:creationId xmlns:a16="http://schemas.microsoft.com/office/drawing/2014/main" id="{C7EBED8C-E551-440A-BD26-E0D923BC5DF9}"/>
              </a:ext>
            </a:extLst>
          </p:cNvPr>
          <p:cNvPicPr>
            <a:picLocks noChangeAspect="1"/>
          </p:cNvPicPr>
          <p:nvPr/>
        </p:nvPicPr>
        <p:blipFill>
          <a:blip r:embed="rId2"/>
          <a:stretch>
            <a:fillRect/>
          </a:stretch>
        </p:blipFill>
        <p:spPr>
          <a:xfrm>
            <a:off x="8906527" y="800100"/>
            <a:ext cx="3167459" cy="2628900"/>
          </a:xfrm>
          <a:prstGeom prst="rect">
            <a:avLst/>
          </a:prstGeom>
        </p:spPr>
      </p:pic>
      <p:pic>
        <p:nvPicPr>
          <p:cNvPr id="8" name="Picture 7">
            <a:extLst>
              <a:ext uri="{FF2B5EF4-FFF2-40B4-BE49-F238E27FC236}">
                <a16:creationId xmlns:a16="http://schemas.microsoft.com/office/drawing/2014/main" id="{C335D78F-2190-48B7-801A-CE095AE81728}"/>
              </a:ext>
            </a:extLst>
          </p:cNvPr>
          <p:cNvPicPr>
            <a:picLocks noChangeAspect="1"/>
          </p:cNvPicPr>
          <p:nvPr/>
        </p:nvPicPr>
        <p:blipFill>
          <a:blip r:embed="rId3"/>
          <a:stretch>
            <a:fillRect/>
          </a:stretch>
        </p:blipFill>
        <p:spPr>
          <a:xfrm>
            <a:off x="5592838" y="791851"/>
            <a:ext cx="3167458" cy="2623853"/>
          </a:xfrm>
          <a:prstGeom prst="rect">
            <a:avLst/>
          </a:prstGeom>
        </p:spPr>
      </p:pic>
      <p:sp>
        <p:nvSpPr>
          <p:cNvPr id="9" name="TextBox 8">
            <a:extLst>
              <a:ext uri="{FF2B5EF4-FFF2-40B4-BE49-F238E27FC236}">
                <a16:creationId xmlns:a16="http://schemas.microsoft.com/office/drawing/2014/main" id="{71804998-6EF0-4678-8A4A-FCE8BB36122E}"/>
              </a:ext>
            </a:extLst>
          </p:cNvPr>
          <p:cNvSpPr txBox="1"/>
          <p:nvPr/>
        </p:nvSpPr>
        <p:spPr>
          <a:xfrm>
            <a:off x="6185269" y="3537012"/>
            <a:ext cx="5442516" cy="1200329"/>
          </a:xfrm>
          <a:prstGeom prst="rect">
            <a:avLst/>
          </a:prstGeom>
          <a:noFill/>
        </p:spPr>
        <p:txBody>
          <a:bodyPr wrap="none" rtlCol="0">
            <a:spAutoFit/>
          </a:bodyPr>
          <a:lstStyle/>
          <a:p>
            <a:pPr algn="ctr"/>
            <a:r>
              <a:rPr lang="en-US" dirty="0"/>
              <a:t>Replicated many folklore results on Jaguar, </a:t>
            </a:r>
          </a:p>
          <a:p>
            <a:pPr algn="ctr"/>
            <a:r>
              <a:rPr lang="en-US" dirty="0"/>
              <a:t>results from Ferreira, Bridges, Brightwell</a:t>
            </a:r>
          </a:p>
          <a:p>
            <a:pPr algn="ctr"/>
            <a:r>
              <a:rPr lang="en-US" dirty="0"/>
              <a:t>as well as Beckman et al. both two years earlier on </a:t>
            </a:r>
          </a:p>
          <a:p>
            <a:pPr algn="ctr"/>
            <a:r>
              <a:rPr lang="en-US" dirty="0"/>
              <a:t>different machines </a:t>
            </a:r>
          </a:p>
        </p:txBody>
      </p:sp>
      <p:pic>
        <p:nvPicPr>
          <p:cNvPr id="19458" name="Picture 2" descr="http://htor.inf.ethz.ch/awards/img/best_paperSC.jpg">
            <a:extLst>
              <a:ext uri="{FF2B5EF4-FFF2-40B4-BE49-F238E27FC236}">
                <a16:creationId xmlns:a16="http://schemas.microsoft.com/office/drawing/2014/main" id="{7A708C62-4D79-455D-A19F-CB36AC75FF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8115" y="4737341"/>
            <a:ext cx="3024336" cy="20111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460" name="Picture 4" descr="http://htor.inf.ethz.ch/awards/img/SC10.png">
            <a:extLst>
              <a:ext uri="{FF2B5EF4-FFF2-40B4-BE49-F238E27FC236}">
                <a16:creationId xmlns:a16="http://schemas.microsoft.com/office/drawing/2014/main" id="{BA3C8E2B-EBED-4886-BFEC-A1E8A0078B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72364" y="4909822"/>
            <a:ext cx="1984993" cy="17410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2830A44-5DE0-437D-9251-DB778ADCD6FD}"/>
              </a:ext>
            </a:extLst>
          </p:cNvPr>
          <p:cNvPicPr>
            <a:picLocks noChangeAspect="1"/>
          </p:cNvPicPr>
          <p:nvPr/>
        </p:nvPicPr>
        <p:blipFill>
          <a:blip r:embed="rId6"/>
          <a:stretch>
            <a:fillRect/>
          </a:stretch>
        </p:blipFill>
        <p:spPr>
          <a:xfrm>
            <a:off x="166219" y="1282978"/>
            <a:ext cx="5353503" cy="4670769"/>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A4D91460-9C29-4E16-B7CF-BE6F0442C279}"/>
              </a:ext>
            </a:extLst>
          </p:cNvPr>
          <p:cNvPicPr>
            <a:picLocks noChangeAspect="1"/>
          </p:cNvPicPr>
          <p:nvPr/>
        </p:nvPicPr>
        <p:blipFill>
          <a:blip r:embed="rId7"/>
          <a:stretch>
            <a:fillRect/>
          </a:stretch>
        </p:blipFill>
        <p:spPr>
          <a:xfrm>
            <a:off x="2855640" y="3573016"/>
            <a:ext cx="2412268" cy="1377470"/>
          </a:xfrm>
          <a:prstGeom prst="rect">
            <a:avLst/>
          </a:prstGeom>
        </p:spPr>
      </p:pic>
      <p:sp>
        <p:nvSpPr>
          <p:cNvPr id="11" name="Rectangle 10">
            <a:extLst>
              <a:ext uri="{FF2B5EF4-FFF2-40B4-BE49-F238E27FC236}">
                <a16:creationId xmlns:a16="http://schemas.microsoft.com/office/drawing/2014/main" id="{A780C35A-D00B-4146-9EBF-F488814FE939}"/>
              </a:ext>
            </a:extLst>
          </p:cNvPr>
          <p:cNvSpPr/>
          <p:nvPr/>
        </p:nvSpPr>
        <p:spPr>
          <a:xfrm>
            <a:off x="2855640" y="3573015"/>
            <a:ext cx="2412268" cy="27437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F926D68-2637-426B-BF2F-00B39DE5893E}"/>
              </a:ext>
            </a:extLst>
          </p:cNvPr>
          <p:cNvSpPr/>
          <p:nvPr/>
        </p:nvSpPr>
        <p:spPr>
          <a:xfrm>
            <a:off x="0" y="476672"/>
            <a:ext cx="12192000" cy="638132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9578F04-1A87-4DF1-9995-A59E4AC876E1}"/>
              </a:ext>
            </a:extLst>
          </p:cNvPr>
          <p:cNvSpPr/>
          <p:nvPr/>
        </p:nvSpPr>
        <p:spPr>
          <a:xfrm>
            <a:off x="-1" y="2921546"/>
            <a:ext cx="12191999" cy="11219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Replicating performance results is possible but rare! Make it the default?</a:t>
            </a:r>
          </a:p>
        </p:txBody>
      </p:sp>
    </p:spTree>
    <p:extLst>
      <p:ext uri="{BB962C8B-B14F-4D97-AF65-F5344CB8AC3E}">
        <p14:creationId xmlns:p14="http://schemas.microsoft.com/office/powerpoint/2010/main" val="2308501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458"/>
                                        </p:tgtEl>
                                        <p:attrNameLst>
                                          <p:attrName>style.visibility</p:attrName>
                                        </p:attrNameLst>
                                      </p:cBhvr>
                                      <p:to>
                                        <p:strVal val="visible"/>
                                      </p:to>
                                    </p:set>
                                    <p:animEffect transition="in" filter="fade">
                                      <p:cBhvr>
                                        <p:cTn id="20" dur="500"/>
                                        <p:tgtEl>
                                          <p:spTgt spid="19458"/>
                                        </p:tgtEl>
                                      </p:cBhvr>
                                    </p:animEffect>
                                  </p:childTnLst>
                                </p:cTn>
                              </p:par>
                              <p:par>
                                <p:cTn id="21" presetID="10" presetClass="entr" presetSubtype="0" fill="hold" nodeType="withEffect">
                                  <p:stCondLst>
                                    <p:cond delay="0"/>
                                  </p:stCondLst>
                                  <p:childTnLst>
                                    <p:set>
                                      <p:cBhvr>
                                        <p:cTn id="22" dur="1" fill="hold">
                                          <p:stCondLst>
                                            <p:cond delay="0"/>
                                          </p:stCondLst>
                                        </p:cTn>
                                        <p:tgtEl>
                                          <p:spTgt spid="19460"/>
                                        </p:tgtEl>
                                        <p:attrNameLst>
                                          <p:attrName>style.visibility</p:attrName>
                                        </p:attrNameLst>
                                      </p:cBhvr>
                                      <p:to>
                                        <p:strVal val="visible"/>
                                      </p:to>
                                    </p:set>
                                    <p:animEffect transition="in" filter="fade">
                                      <p:cBhvr>
                                        <p:cTn id="23" dur="500"/>
                                        <p:tgtEl>
                                          <p:spTgt spid="1946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AF7D87-4A20-49B5-B035-AA5CCDD7EE54}"/>
              </a:ext>
            </a:extLst>
          </p:cNvPr>
          <p:cNvSpPr>
            <a:spLocks noGrp="1"/>
          </p:cNvSpPr>
          <p:nvPr>
            <p:ph type="sldNum" sz="quarter" idx="12"/>
          </p:nvPr>
        </p:nvSpPr>
        <p:spPr/>
        <p:txBody>
          <a:bodyPr/>
          <a:lstStyle/>
          <a:p>
            <a:fld id="{6C6AE60A-B69C-4790-82F7-3882EDF23186}" type="slidenum">
              <a:rPr lang="de-DE" smtClean="0"/>
              <a:pPr/>
              <a:t>12</a:t>
            </a:fld>
            <a:endParaRPr lang="de-DE" dirty="0"/>
          </a:p>
        </p:txBody>
      </p:sp>
      <p:pic>
        <p:nvPicPr>
          <p:cNvPr id="5" name="Picture 4">
            <a:extLst>
              <a:ext uri="{FF2B5EF4-FFF2-40B4-BE49-F238E27FC236}">
                <a16:creationId xmlns:a16="http://schemas.microsoft.com/office/drawing/2014/main" id="{DC78382B-503D-4701-B226-359E200EFB77}"/>
              </a:ext>
            </a:extLst>
          </p:cNvPr>
          <p:cNvPicPr>
            <a:picLocks noChangeAspect="1"/>
          </p:cNvPicPr>
          <p:nvPr/>
        </p:nvPicPr>
        <p:blipFill>
          <a:blip r:embed="rId2"/>
          <a:stretch>
            <a:fillRect/>
          </a:stretch>
        </p:blipFill>
        <p:spPr>
          <a:xfrm>
            <a:off x="6202660" y="1367418"/>
            <a:ext cx="5811540" cy="4963232"/>
          </a:xfrm>
          <a:prstGeom prst="rect">
            <a:avLst/>
          </a:prstGeom>
        </p:spPr>
      </p:pic>
      <p:sp>
        <p:nvSpPr>
          <p:cNvPr id="6" name="TextBox 5">
            <a:extLst>
              <a:ext uri="{FF2B5EF4-FFF2-40B4-BE49-F238E27FC236}">
                <a16:creationId xmlns:a16="http://schemas.microsoft.com/office/drawing/2014/main" id="{791EE069-9597-4776-9664-F307C0C5ECA1}"/>
              </a:ext>
            </a:extLst>
          </p:cNvPr>
          <p:cNvSpPr txBox="1"/>
          <p:nvPr/>
        </p:nvSpPr>
        <p:spPr>
          <a:xfrm>
            <a:off x="8137771" y="656692"/>
            <a:ext cx="2018501" cy="369332"/>
          </a:xfrm>
          <a:prstGeom prst="rect">
            <a:avLst/>
          </a:prstGeom>
          <a:noFill/>
        </p:spPr>
        <p:txBody>
          <a:bodyPr wrap="none" rtlCol="0">
            <a:spAutoFit/>
          </a:bodyPr>
          <a:lstStyle/>
          <a:p>
            <a:r>
              <a:rPr lang="en-US" dirty="0"/>
              <a:t>Nature, May 2016</a:t>
            </a:r>
          </a:p>
        </p:txBody>
      </p:sp>
      <p:pic>
        <p:nvPicPr>
          <p:cNvPr id="13" name="Picture 12">
            <a:extLst>
              <a:ext uri="{FF2B5EF4-FFF2-40B4-BE49-F238E27FC236}">
                <a16:creationId xmlns:a16="http://schemas.microsoft.com/office/drawing/2014/main" id="{2A8E25FD-510E-441B-AAA4-85926030B021}"/>
              </a:ext>
            </a:extLst>
          </p:cNvPr>
          <p:cNvPicPr>
            <a:picLocks noChangeAspect="1"/>
          </p:cNvPicPr>
          <p:nvPr/>
        </p:nvPicPr>
        <p:blipFill>
          <a:blip r:embed="rId3"/>
          <a:stretch>
            <a:fillRect/>
          </a:stretch>
        </p:blipFill>
        <p:spPr>
          <a:xfrm>
            <a:off x="6152845" y="988129"/>
            <a:ext cx="5734355" cy="5753239"/>
          </a:xfrm>
          <a:prstGeom prst="rect">
            <a:avLst/>
          </a:prstGeom>
        </p:spPr>
      </p:pic>
      <p:grpSp>
        <p:nvGrpSpPr>
          <p:cNvPr id="12" name="Group 11">
            <a:extLst>
              <a:ext uri="{FF2B5EF4-FFF2-40B4-BE49-F238E27FC236}">
                <a16:creationId xmlns:a16="http://schemas.microsoft.com/office/drawing/2014/main" id="{D448D2CF-9025-4D2C-9058-7517760C3AF6}"/>
              </a:ext>
            </a:extLst>
          </p:cNvPr>
          <p:cNvGrpSpPr/>
          <p:nvPr/>
        </p:nvGrpSpPr>
        <p:grpSpPr>
          <a:xfrm>
            <a:off x="587388" y="2226928"/>
            <a:ext cx="6113721" cy="4473116"/>
            <a:chOff x="587388" y="2226928"/>
            <a:chExt cx="6113721" cy="4473116"/>
          </a:xfrm>
        </p:grpSpPr>
        <p:pic>
          <p:nvPicPr>
            <p:cNvPr id="7" name="Picture 6">
              <a:extLst>
                <a:ext uri="{FF2B5EF4-FFF2-40B4-BE49-F238E27FC236}">
                  <a16:creationId xmlns:a16="http://schemas.microsoft.com/office/drawing/2014/main" id="{D845877A-6050-470A-8F69-77EAE571893E}"/>
                </a:ext>
              </a:extLst>
            </p:cNvPr>
            <p:cNvPicPr>
              <a:picLocks noChangeAspect="1"/>
            </p:cNvPicPr>
            <p:nvPr/>
          </p:nvPicPr>
          <p:blipFill>
            <a:blip r:embed="rId4"/>
            <a:stretch>
              <a:fillRect/>
            </a:stretch>
          </p:blipFill>
          <p:spPr>
            <a:xfrm>
              <a:off x="587388" y="2226928"/>
              <a:ext cx="5156120" cy="4473116"/>
            </a:xfrm>
            <a:prstGeom prst="rect">
              <a:avLst/>
            </a:prstGeom>
          </p:spPr>
        </p:pic>
        <p:pic>
          <p:nvPicPr>
            <p:cNvPr id="8" name="Picture 7">
              <a:extLst>
                <a:ext uri="{FF2B5EF4-FFF2-40B4-BE49-F238E27FC236}">
                  <a16:creationId xmlns:a16="http://schemas.microsoft.com/office/drawing/2014/main" id="{13FD2D61-EA4A-4FB9-9978-E681EA629F66}"/>
                </a:ext>
              </a:extLst>
            </p:cNvPr>
            <p:cNvPicPr>
              <a:picLocks noChangeAspect="1"/>
            </p:cNvPicPr>
            <p:nvPr/>
          </p:nvPicPr>
          <p:blipFill>
            <a:blip r:embed="rId5"/>
            <a:stretch>
              <a:fillRect/>
            </a:stretch>
          </p:blipFill>
          <p:spPr>
            <a:xfrm>
              <a:off x="3611724" y="3284984"/>
              <a:ext cx="1275410" cy="3031802"/>
            </a:xfrm>
            <a:prstGeom prst="rect">
              <a:avLst/>
            </a:prstGeom>
          </p:spPr>
        </p:pic>
        <p:sp>
          <p:nvSpPr>
            <p:cNvPr id="9" name="TextBox 8">
              <a:extLst>
                <a:ext uri="{FF2B5EF4-FFF2-40B4-BE49-F238E27FC236}">
                  <a16:creationId xmlns:a16="http://schemas.microsoft.com/office/drawing/2014/main" id="{33285B98-C646-4B2F-8033-A99868BB99F9}"/>
                </a:ext>
              </a:extLst>
            </p:cNvPr>
            <p:cNvSpPr txBox="1"/>
            <p:nvPr/>
          </p:nvSpPr>
          <p:spPr>
            <a:xfrm>
              <a:off x="4475820" y="3131676"/>
              <a:ext cx="2225289" cy="369332"/>
            </a:xfrm>
            <a:prstGeom prst="rect">
              <a:avLst/>
            </a:prstGeom>
            <a:noFill/>
          </p:spPr>
          <p:txBody>
            <a:bodyPr wrap="none" rtlCol="0">
              <a:spAutoFit/>
            </a:bodyPr>
            <a:lstStyle/>
            <a:p>
              <a:r>
                <a:rPr lang="en-US" dirty="0">
                  <a:solidFill>
                    <a:srgbClr val="C00000"/>
                  </a:solidFill>
                </a:rPr>
                <a:t>includes CS/HPC </a:t>
              </a:r>
              <a:r>
                <a:rPr lang="en-US" dirty="0">
                  <a:solidFill>
                    <a:srgbClr val="C00000"/>
                  </a:solidFill>
                  <a:sym typeface="Wingdings" panose="05000000000000000000" pitchFamily="2" charset="2"/>
                </a:rPr>
                <a:t></a:t>
              </a:r>
              <a:endParaRPr lang="en-US" dirty="0">
                <a:solidFill>
                  <a:srgbClr val="C00000"/>
                </a:solidFill>
              </a:endParaRPr>
            </a:p>
          </p:txBody>
        </p:sp>
        <p:cxnSp>
          <p:nvCxnSpPr>
            <p:cNvPr id="11" name="Straight Arrow Connector 10">
              <a:extLst>
                <a:ext uri="{FF2B5EF4-FFF2-40B4-BE49-F238E27FC236}">
                  <a16:creationId xmlns:a16="http://schemas.microsoft.com/office/drawing/2014/main" id="{C56E161D-4ED3-4AF8-B32B-3D8A17EDD002}"/>
                </a:ext>
              </a:extLst>
            </p:cNvPr>
            <p:cNvCxnSpPr>
              <a:cxnSpLocks/>
            </p:cNvCxnSpPr>
            <p:nvPr/>
          </p:nvCxnSpPr>
          <p:spPr>
            <a:xfrm flipH="1">
              <a:off x="4295800" y="3429000"/>
              <a:ext cx="180020" cy="137623"/>
            </a:xfrm>
            <a:prstGeom prst="straightConnector1">
              <a:avLst/>
            </a:prstGeom>
            <a:ln w="19050">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9FA60F96-C22E-4811-8D42-054C6BFDF4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98138" y="3849034"/>
            <a:ext cx="1338262" cy="2033587"/>
          </a:xfrm>
          <a:prstGeom prst="rect">
            <a:avLst/>
          </a:prstGeom>
        </p:spPr>
      </p:pic>
      <p:sp>
        <p:nvSpPr>
          <p:cNvPr id="10" name="Rectangle 9">
            <a:extLst>
              <a:ext uri="{FF2B5EF4-FFF2-40B4-BE49-F238E27FC236}">
                <a16:creationId xmlns:a16="http://schemas.microsoft.com/office/drawing/2014/main" id="{A96F1B21-DA2B-4D9D-9649-8409EA382429}"/>
              </a:ext>
            </a:extLst>
          </p:cNvPr>
          <p:cNvSpPr/>
          <p:nvPr/>
        </p:nvSpPr>
        <p:spPr>
          <a:xfrm>
            <a:off x="0" y="416768"/>
            <a:ext cx="12192000" cy="63246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62FD838-8581-463F-AAEB-4F6FB4823565}"/>
              </a:ext>
            </a:extLst>
          </p:cNvPr>
          <p:cNvSpPr>
            <a:spLocks noGrp="1"/>
          </p:cNvSpPr>
          <p:nvPr>
            <p:ph type="title"/>
          </p:nvPr>
        </p:nvSpPr>
        <p:spPr/>
        <p:txBody>
          <a:bodyPr/>
          <a:lstStyle/>
          <a:p>
            <a:r>
              <a:rPr lang="en-US" dirty="0"/>
              <a:t>HPC Performance reproducibility – don’t even try?</a:t>
            </a:r>
          </a:p>
        </p:txBody>
      </p:sp>
      <p:sp>
        <p:nvSpPr>
          <p:cNvPr id="2" name="Content Placeholder 1">
            <a:extLst>
              <a:ext uri="{FF2B5EF4-FFF2-40B4-BE49-F238E27FC236}">
                <a16:creationId xmlns:a16="http://schemas.microsoft.com/office/drawing/2014/main" id="{53A048EB-C1F2-44A7-8FBD-367B4E7FF2E6}"/>
              </a:ext>
            </a:extLst>
          </p:cNvPr>
          <p:cNvSpPr>
            <a:spLocks noGrp="1"/>
          </p:cNvSpPr>
          <p:nvPr>
            <p:ph idx="1"/>
          </p:nvPr>
        </p:nvSpPr>
        <p:spPr>
          <a:xfrm>
            <a:off x="431800" y="1352554"/>
            <a:ext cx="11328400" cy="4895846"/>
          </a:xfrm>
        </p:spPr>
        <p:txBody>
          <a:bodyPr/>
          <a:lstStyle/>
          <a:p>
            <a:r>
              <a:rPr lang="en-US" dirty="0"/>
              <a:t>Reproducibility – get the exact results</a:t>
            </a:r>
          </a:p>
          <a:p>
            <a:r>
              <a:rPr lang="en-US" dirty="0"/>
              <a:t>Replicability – repeat the effect/insight</a:t>
            </a:r>
          </a:p>
        </p:txBody>
      </p:sp>
      <p:sp>
        <p:nvSpPr>
          <p:cNvPr id="14" name="Rectangle: Rounded Corners 13">
            <a:extLst>
              <a:ext uri="{FF2B5EF4-FFF2-40B4-BE49-F238E27FC236}">
                <a16:creationId xmlns:a16="http://schemas.microsoft.com/office/drawing/2014/main" id="{A0C01070-FB99-44BC-9260-FCA039813F0E}"/>
              </a:ext>
            </a:extLst>
          </p:cNvPr>
          <p:cNvSpPr/>
          <p:nvPr/>
        </p:nvSpPr>
        <p:spPr>
          <a:xfrm>
            <a:off x="608900" y="2640976"/>
            <a:ext cx="6156684" cy="171366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Small Quiz</a:t>
            </a:r>
          </a:p>
          <a:p>
            <a:pPr algn="ctr"/>
            <a:endParaRPr lang="en-US" dirty="0"/>
          </a:p>
          <a:p>
            <a:pPr algn="ctr"/>
            <a:r>
              <a:rPr lang="en-US" sz="2000" dirty="0"/>
              <a:t>Raise your hand if you believe one can reproduce any Gordon Bell finalist from before 2015!</a:t>
            </a:r>
          </a:p>
        </p:txBody>
      </p:sp>
      <p:pic>
        <p:nvPicPr>
          <p:cNvPr id="17410" name="Picture 2" descr="DSC_7592">
            <a:extLst>
              <a:ext uri="{FF2B5EF4-FFF2-40B4-BE49-F238E27FC236}">
                <a16:creationId xmlns:a16="http://schemas.microsoft.com/office/drawing/2014/main" id="{155525CD-4694-42D4-8C18-AE87009B004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8389" y="1357280"/>
            <a:ext cx="5096479" cy="33976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8CADF8A-EC49-4A9B-AD9E-6E8681FDF99D}"/>
              </a:ext>
            </a:extLst>
          </p:cNvPr>
          <p:cNvSpPr/>
          <p:nvPr/>
        </p:nvSpPr>
        <p:spPr>
          <a:xfrm>
            <a:off x="1908363" y="5006769"/>
            <a:ext cx="8589775" cy="1414549"/>
          </a:xfrm>
          <a:prstGeom prst="rect">
            <a:avLst/>
          </a:prstGeom>
          <a:solidFill>
            <a:srgbClr val="FFFF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Interpretability: </a:t>
            </a:r>
            <a:r>
              <a:rPr lang="en-US" sz="2000" i="1" dirty="0">
                <a:solidFill>
                  <a:schemeClr val="tx1"/>
                </a:solidFill>
              </a:rPr>
              <a:t>We call an experiment interpretable if it provides enough information to allow scientists to understand the experiment, draw own conclusions, assess their certainty, and possibly generalize results.</a:t>
            </a:r>
          </a:p>
        </p:txBody>
      </p:sp>
      <p:cxnSp>
        <p:nvCxnSpPr>
          <p:cNvPr id="16" name="Straight Connector 15">
            <a:extLst>
              <a:ext uri="{FF2B5EF4-FFF2-40B4-BE49-F238E27FC236}">
                <a16:creationId xmlns:a16="http://schemas.microsoft.com/office/drawing/2014/main" id="{57949E1A-8A9C-406D-B97F-80AEE36468D5}"/>
              </a:ext>
            </a:extLst>
          </p:cNvPr>
          <p:cNvCxnSpPr>
            <a:cxnSpLocks/>
          </p:cNvCxnSpPr>
          <p:nvPr/>
        </p:nvCxnSpPr>
        <p:spPr>
          <a:xfrm>
            <a:off x="839416" y="1210816"/>
            <a:ext cx="5004556" cy="1066056"/>
          </a:xfrm>
          <a:prstGeom prst="line">
            <a:avLst/>
          </a:prstGeom>
          <a:ln w="508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99A7A6E-44A3-4C22-97C8-F4F0AA7A20C2}"/>
              </a:ext>
            </a:extLst>
          </p:cNvPr>
          <p:cNvCxnSpPr>
            <a:cxnSpLocks/>
          </p:cNvCxnSpPr>
          <p:nvPr/>
        </p:nvCxnSpPr>
        <p:spPr>
          <a:xfrm flipV="1">
            <a:off x="839416" y="1268760"/>
            <a:ext cx="5004556" cy="1008112"/>
          </a:xfrm>
          <a:prstGeom prst="line">
            <a:avLst/>
          </a:prstGeom>
          <a:ln w="508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148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7410"/>
                                        </p:tgtEl>
                                        <p:attrNameLst>
                                          <p:attrName>style.visibility</p:attrName>
                                        </p:attrNameLst>
                                      </p:cBhvr>
                                      <p:to>
                                        <p:strVal val="visible"/>
                                      </p:to>
                                    </p:set>
                                    <p:animEffect transition="in" filter="fade">
                                      <p:cBhvr>
                                        <p:cTn id="10" dur="5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8435" y="2310959"/>
            <a:ext cx="3623807" cy="2932590"/>
          </a:xfrm>
          <a:prstGeom prst="rect">
            <a:avLst/>
          </a:prstGeom>
        </p:spPr>
      </p:pic>
      <p:sp>
        <p:nvSpPr>
          <p:cNvPr id="2" name="Content Placeholder 1"/>
          <p:cNvSpPr>
            <a:spLocks noGrp="1"/>
          </p:cNvSpPr>
          <p:nvPr>
            <p:ph idx="1"/>
          </p:nvPr>
        </p:nvSpPr>
        <p:spPr/>
        <p:txBody>
          <a:bodyPr/>
          <a:lstStyle/>
          <a:p>
            <a:r>
              <a:rPr lang="en-US" dirty="0"/>
              <a:t>We are interested in High </a:t>
            </a:r>
            <a:r>
              <a:rPr lang="en-US" dirty="0">
                <a:solidFill>
                  <a:srgbClr val="C00000"/>
                </a:solidFill>
              </a:rPr>
              <a:t>Performance </a:t>
            </a:r>
            <a:r>
              <a:rPr lang="en-US" dirty="0"/>
              <a:t>Computing</a:t>
            </a:r>
          </a:p>
          <a:p>
            <a:pPr lvl="1"/>
            <a:r>
              <a:rPr lang="en-US" dirty="0"/>
              <a:t>We (want to) </a:t>
            </a:r>
            <a:r>
              <a:rPr lang="en-US" dirty="0">
                <a:solidFill>
                  <a:srgbClr val="C00000"/>
                </a:solidFill>
              </a:rPr>
              <a:t>treat it as a science </a:t>
            </a:r>
            <a:r>
              <a:rPr lang="en-US" dirty="0"/>
              <a:t>– reproducing experiments is a major pillar of the scientific method</a:t>
            </a:r>
          </a:p>
          <a:p>
            <a:endParaRPr lang="en-US" dirty="0"/>
          </a:p>
          <a:p>
            <a:r>
              <a:rPr lang="en-US" dirty="0"/>
              <a:t>When measuring </a:t>
            </a:r>
            <a:r>
              <a:rPr lang="en-US" dirty="0">
                <a:solidFill>
                  <a:srgbClr val="C00000"/>
                </a:solidFill>
              </a:rPr>
              <a:t>performance</a:t>
            </a:r>
            <a:r>
              <a:rPr lang="en-US" dirty="0"/>
              <a:t>, important questions are</a:t>
            </a:r>
          </a:p>
          <a:p>
            <a:pPr lvl="1"/>
            <a:r>
              <a:rPr lang="en-US" dirty="0"/>
              <a:t>“How many iterations do I have to run per measurement?”</a:t>
            </a:r>
          </a:p>
          <a:p>
            <a:pPr lvl="1"/>
            <a:r>
              <a:rPr lang="en-US" dirty="0"/>
              <a:t>“How many measurements should I run?”</a:t>
            </a:r>
          </a:p>
          <a:p>
            <a:pPr lvl="1"/>
            <a:r>
              <a:rPr lang="en-US" dirty="0"/>
              <a:t>“Once I have all data, how do I summarize it into a single number?”</a:t>
            </a:r>
          </a:p>
          <a:p>
            <a:pPr lvl="1"/>
            <a:r>
              <a:rPr lang="en-US" dirty="0"/>
              <a:t>“How do I compare the performance of different systems?”</a:t>
            </a:r>
          </a:p>
          <a:p>
            <a:pPr lvl="1"/>
            <a:r>
              <a:rPr lang="en-US" dirty="0"/>
              <a:t>“How do I measure time in a parallel system?”</a:t>
            </a:r>
          </a:p>
          <a:p>
            <a:pPr lvl="1"/>
            <a:r>
              <a:rPr lang="en-US" dirty="0"/>
              <a:t>…</a:t>
            </a:r>
          </a:p>
          <a:p>
            <a:pPr lvl="1"/>
            <a:endParaRPr lang="en-US" dirty="0"/>
          </a:p>
          <a:p>
            <a:r>
              <a:rPr lang="en-US" dirty="0"/>
              <a:t>How are they answered in the field today?	</a:t>
            </a:r>
          </a:p>
          <a:p>
            <a:pPr lvl="1"/>
            <a:r>
              <a:rPr lang="en-US" dirty="0"/>
              <a:t>Young scientists ask their advisors … who typically answer based on intuition</a:t>
            </a:r>
          </a:p>
          <a:p>
            <a:pPr lvl="1"/>
            <a:r>
              <a:rPr lang="en-US" dirty="0"/>
              <a:t>We (the community) need to establish scientific principles for benchmarking</a:t>
            </a:r>
          </a:p>
          <a:p>
            <a:pPr lvl="2"/>
            <a:r>
              <a:rPr lang="en-US" dirty="0"/>
              <a:t>But do we not already have them – let’s see …</a:t>
            </a:r>
          </a:p>
          <a:p>
            <a:pPr lvl="1"/>
            <a:endParaRPr lang="en-US" dirty="0"/>
          </a:p>
        </p:txBody>
      </p:sp>
      <p:sp>
        <p:nvSpPr>
          <p:cNvPr id="3" name="Slide Number Placeholder 2"/>
          <p:cNvSpPr>
            <a:spLocks noGrp="1"/>
          </p:cNvSpPr>
          <p:nvPr>
            <p:ph type="sldNum" sz="quarter" idx="12"/>
          </p:nvPr>
        </p:nvSpPr>
        <p:spPr/>
        <p:txBody>
          <a:bodyPr/>
          <a:lstStyle/>
          <a:p>
            <a:fld id="{6C6AE60A-B69C-4790-82F7-3882EDF23186}" type="slidenum">
              <a:rPr lang="de-DE" smtClean="0"/>
              <a:pPr/>
              <a:t>13</a:t>
            </a:fld>
            <a:endParaRPr lang="de-DE" dirty="0"/>
          </a:p>
        </p:txBody>
      </p:sp>
      <p:sp>
        <p:nvSpPr>
          <p:cNvPr id="4" name="Title 3"/>
          <p:cNvSpPr>
            <a:spLocks noGrp="1"/>
          </p:cNvSpPr>
          <p:nvPr>
            <p:ph type="title"/>
          </p:nvPr>
        </p:nvSpPr>
        <p:spPr/>
        <p:txBody>
          <a:bodyPr/>
          <a:lstStyle/>
          <a:p>
            <a:r>
              <a:rPr lang="en-US" dirty="0"/>
              <a:t>How does Garth measure and report performance?</a:t>
            </a:r>
          </a:p>
        </p:txBody>
      </p:sp>
      <p:sp>
        <p:nvSpPr>
          <p:cNvPr id="6" name="Speech Bubble: Rectangle with Corners Rounded 5">
            <a:extLst>
              <a:ext uri="{FF2B5EF4-FFF2-40B4-BE49-F238E27FC236}">
                <a16:creationId xmlns:a16="http://schemas.microsoft.com/office/drawing/2014/main" id="{FE795B1D-DF5B-48A8-BEAD-77EA9727C932}"/>
              </a:ext>
            </a:extLst>
          </p:cNvPr>
          <p:cNvSpPr/>
          <p:nvPr/>
        </p:nvSpPr>
        <p:spPr>
          <a:xfrm>
            <a:off x="10092444" y="2168860"/>
            <a:ext cx="2027548" cy="792088"/>
          </a:xfrm>
          <a:prstGeom prst="wedgeRoundRectCallout">
            <a:avLst>
              <a:gd name="adj1" fmla="val -45304"/>
              <a:gd name="adj2" fmla="val 90365"/>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Garth is a young, inexperienced and very smart student!</a:t>
            </a:r>
          </a:p>
        </p:txBody>
      </p:sp>
    </p:spTree>
    <p:extLst>
      <p:ext uri="{BB962C8B-B14F-4D97-AF65-F5344CB8AC3E}">
        <p14:creationId xmlns:p14="http://schemas.microsoft.com/office/powerpoint/2010/main" val="401224284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1800" y="1305462"/>
            <a:ext cx="11328400" cy="4895846"/>
          </a:xfrm>
        </p:spPr>
        <p:txBody>
          <a:bodyPr/>
          <a:lstStyle/>
          <a:p>
            <a:r>
              <a:rPr lang="en-US" dirty="0"/>
              <a:t>Stratified random sample of three top-conferences over four years</a:t>
            </a:r>
          </a:p>
          <a:p>
            <a:pPr lvl="1"/>
            <a:r>
              <a:rPr lang="en-US" dirty="0"/>
              <a:t>HPDC, </a:t>
            </a:r>
            <a:r>
              <a:rPr lang="en-US" dirty="0" err="1"/>
              <a:t>PPoPP</a:t>
            </a:r>
            <a:r>
              <a:rPr lang="en-US" dirty="0"/>
              <a:t>, SC (years: 2011, 2012, 2013, 2014)</a:t>
            </a:r>
          </a:p>
          <a:p>
            <a:pPr lvl="1"/>
            <a:r>
              <a:rPr lang="en-US" dirty="0"/>
              <a:t>10 random papers from each (10-50% of population)</a:t>
            </a:r>
          </a:p>
          <a:p>
            <a:pPr lvl="1"/>
            <a:r>
              <a:rPr lang="en-US" dirty="0"/>
              <a:t>120 total papers, 20% (25) did not report performance (were excluded)</a:t>
            </a:r>
          </a:p>
          <a:p>
            <a:pPr lvl="1"/>
            <a:endParaRPr lang="en-US" dirty="0"/>
          </a:p>
          <a:p>
            <a:pPr lvl="1"/>
            <a:endParaRPr lang="en-US" dirty="0"/>
          </a:p>
          <a:p>
            <a:pPr lvl="1"/>
            <a:endParaRPr lang="en-US" dirty="0"/>
          </a:p>
        </p:txBody>
      </p:sp>
      <p:sp>
        <p:nvSpPr>
          <p:cNvPr id="3" name="Slide Number Placeholder 2"/>
          <p:cNvSpPr>
            <a:spLocks noGrp="1"/>
          </p:cNvSpPr>
          <p:nvPr>
            <p:ph type="sldNum" sz="quarter" idx="12"/>
          </p:nvPr>
        </p:nvSpPr>
        <p:spPr/>
        <p:txBody>
          <a:bodyPr/>
          <a:lstStyle/>
          <a:p>
            <a:fld id="{6C6AE60A-B69C-4790-82F7-3882EDF23186}" type="slidenum">
              <a:rPr lang="de-DE" smtClean="0"/>
              <a:pPr/>
              <a:t>14</a:t>
            </a:fld>
            <a:endParaRPr lang="de-DE" dirty="0"/>
          </a:p>
        </p:txBody>
      </p:sp>
      <p:sp>
        <p:nvSpPr>
          <p:cNvPr id="4" name="Title 3"/>
          <p:cNvSpPr>
            <a:spLocks noGrp="1"/>
          </p:cNvSpPr>
          <p:nvPr>
            <p:ph type="title"/>
          </p:nvPr>
        </p:nvSpPr>
        <p:spPr/>
        <p:txBody>
          <a:bodyPr/>
          <a:lstStyle/>
          <a:p>
            <a:r>
              <a:rPr lang="en-US" dirty="0"/>
              <a:t>State of the Practice in HPC</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6" y="2681506"/>
            <a:ext cx="12167320" cy="4234747"/>
          </a:xfrm>
          <a:prstGeom prst="rect">
            <a:avLst/>
          </a:prstGeom>
          <a:ln w="25400">
            <a:solidFill>
              <a:schemeClr val="tx1"/>
            </a:solidFill>
          </a:ln>
        </p:spPr>
      </p:pic>
      <p:sp>
        <p:nvSpPr>
          <p:cNvPr id="6" name="Rectangle 5"/>
          <p:cNvSpPr/>
          <p:nvPr/>
        </p:nvSpPr>
        <p:spPr>
          <a:xfrm>
            <a:off x="0" y="2708920"/>
            <a:ext cx="12192000" cy="439248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1"/>
          <p:cNvSpPr txBox="1">
            <a:spLocks/>
          </p:cNvSpPr>
          <p:nvPr/>
        </p:nvSpPr>
        <p:spPr>
          <a:xfrm>
            <a:off x="420476" y="2816932"/>
            <a:ext cx="11328400" cy="4895846"/>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Main results:</a:t>
            </a:r>
          </a:p>
          <a:p>
            <a:pPr marL="704850" lvl="1" indent="-342900">
              <a:buFont typeface="+mj-lt"/>
              <a:buAutoNum type="arabicPeriod"/>
            </a:pPr>
            <a:r>
              <a:rPr lang="en-US" dirty="0"/>
              <a:t>Most papers report details about the hardware but fail to describe the software environment.</a:t>
            </a:r>
          </a:p>
          <a:p>
            <a:pPr marL="628650" lvl="2" indent="0"/>
            <a:r>
              <a:rPr lang="en-US" dirty="0"/>
              <a:t>Important details for reproducibility missing</a:t>
            </a:r>
          </a:p>
          <a:p>
            <a:pPr marL="704850" lvl="1" indent="-342900">
              <a:buFont typeface="+mj-lt"/>
              <a:buAutoNum type="arabicPeriod"/>
            </a:pPr>
            <a:r>
              <a:rPr lang="en-US" dirty="0"/>
              <a:t>The average paper’s results are hard to interpret and easy to question</a:t>
            </a:r>
          </a:p>
          <a:p>
            <a:pPr marL="628650" lvl="2" indent="0"/>
            <a:r>
              <a:rPr lang="en-US" dirty="0"/>
              <a:t>Measurements and data not well explained</a:t>
            </a:r>
          </a:p>
          <a:p>
            <a:pPr marL="704850" lvl="1" indent="-342900">
              <a:buFont typeface="+mj-lt"/>
              <a:buAutoNum type="arabicPeriod"/>
            </a:pPr>
            <a:r>
              <a:rPr lang="en-US" dirty="0"/>
              <a:t>No statistically significant evidence for improvement over the years </a:t>
            </a:r>
            <a:r>
              <a:rPr lang="en-US" dirty="0">
                <a:sym typeface="Wingdings" panose="05000000000000000000" pitchFamily="2" charset="2"/>
              </a:rPr>
              <a:t></a:t>
            </a:r>
          </a:p>
          <a:p>
            <a:r>
              <a:rPr lang="en-US" dirty="0"/>
              <a:t>Our main thesis:</a:t>
            </a:r>
          </a:p>
          <a:p>
            <a:pPr marL="361950" lvl="1" indent="0">
              <a:buNone/>
            </a:pPr>
            <a:r>
              <a:rPr lang="en-US" b="1" i="1" dirty="0"/>
              <a:t>Performance results are often nearly </a:t>
            </a:r>
            <a:r>
              <a:rPr lang="en-US" b="1" i="1" dirty="0">
                <a:solidFill>
                  <a:srgbClr val="C00000"/>
                </a:solidFill>
              </a:rPr>
              <a:t>impossible to reproduce</a:t>
            </a:r>
            <a:r>
              <a:rPr lang="en-US" b="1" i="1" dirty="0"/>
              <a:t>! Thus, we need to provide enough information to allow scientists to understand the experiment, draw own conclusions, assess their certainty, and possibly generalize results.</a:t>
            </a:r>
          </a:p>
          <a:p>
            <a:pPr marL="361950" lvl="1" indent="0">
              <a:buNone/>
            </a:pPr>
            <a:endParaRPr lang="en-US" b="1" i="1" dirty="0"/>
          </a:p>
          <a:p>
            <a:pPr marL="361950" lvl="1" indent="0">
              <a:buNone/>
            </a:pPr>
            <a:r>
              <a:rPr lang="en-US" b="1" dirty="0">
                <a:solidFill>
                  <a:srgbClr val="C00000"/>
                </a:solidFill>
              </a:rPr>
              <a:t>This is especially important for HPC conferences and activities such as the Gordon Bell prize!</a:t>
            </a:r>
          </a:p>
          <a:p>
            <a:pPr lvl="1"/>
            <a:endParaRPr lang="en-US" dirty="0"/>
          </a:p>
          <a:p>
            <a:pPr lvl="1"/>
            <a:endParaRPr lang="en-US" dirty="0"/>
          </a:p>
          <a:p>
            <a:pPr lvl="1"/>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3819" y="576577"/>
            <a:ext cx="1905000" cy="190500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67214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8268" y="3732188"/>
            <a:ext cx="3323858" cy="2973176"/>
          </a:xfrm>
          <a:prstGeom prst="rect">
            <a:avLst/>
          </a:prstGeom>
        </p:spPr>
      </p:pic>
      <p:sp>
        <p:nvSpPr>
          <p:cNvPr id="15" name="Oval Callout 14"/>
          <p:cNvSpPr/>
          <p:nvPr/>
        </p:nvSpPr>
        <p:spPr>
          <a:xfrm>
            <a:off x="7644172" y="3727007"/>
            <a:ext cx="2124236" cy="1106149"/>
          </a:xfrm>
          <a:prstGeom prst="wedgeEllipseCallout">
            <a:avLst>
              <a:gd name="adj1" fmla="val 48931"/>
              <a:gd name="adj2" fmla="val 4635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Yes, this is a garlic press!</a:t>
            </a:r>
          </a:p>
        </p:txBody>
      </p:sp>
      <p:sp>
        <p:nvSpPr>
          <p:cNvPr id="4" name="Title 3"/>
          <p:cNvSpPr>
            <a:spLocks noGrp="1"/>
          </p:cNvSpPr>
          <p:nvPr>
            <p:ph type="title"/>
          </p:nvPr>
        </p:nvSpPr>
        <p:spPr/>
        <p:txBody>
          <a:bodyPr/>
          <a:lstStyle/>
          <a:p>
            <a:r>
              <a:rPr lang="en-US" dirty="0"/>
              <a:t>Well, we all know this - but do we really know how to fix it?</a:t>
            </a:r>
          </a:p>
        </p:txBody>
      </p:sp>
      <p:pic>
        <p:nvPicPr>
          <p:cNvPr id="13" name="Content Placeholder 12"/>
          <p:cNvPicPr>
            <a:picLocks noGrp="1" noChangeAspect="1"/>
          </p:cNvPicPr>
          <p:nvPr>
            <p:ph idx="1"/>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24292" y="980728"/>
            <a:ext cx="3312368" cy="2700300"/>
          </a:xfrm>
        </p:spPr>
      </p:pic>
      <p:sp>
        <p:nvSpPr>
          <p:cNvPr id="3" name="Slide Number Placeholder 2"/>
          <p:cNvSpPr>
            <a:spLocks noGrp="1"/>
          </p:cNvSpPr>
          <p:nvPr>
            <p:ph type="sldNum" sz="quarter" idx="12"/>
          </p:nvPr>
        </p:nvSpPr>
        <p:spPr/>
        <p:txBody>
          <a:bodyPr/>
          <a:lstStyle/>
          <a:p>
            <a:fld id="{6C6AE60A-B69C-4790-82F7-3882EDF23186}" type="slidenum">
              <a:rPr lang="de-DE" smtClean="0"/>
              <a:pPr/>
              <a:t>15</a:t>
            </a:fld>
            <a:endParaRPr lang="de-DE"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40" y="1268760"/>
            <a:ext cx="5283007" cy="2887453"/>
          </a:xfrm>
          <a:prstGeom prst="rect">
            <a:avLst/>
          </a:prstGeom>
          <a:ln w="19050">
            <a:solidFill>
              <a:schemeClr val="tx1"/>
            </a:solidFill>
          </a:ln>
          <a:effectLst>
            <a:outerShdw blurRad="292100" dist="139700" dir="2700000" algn="tl" rotWithShape="0">
              <a:srgbClr val="333333">
                <a:alpha val="65000"/>
              </a:srgbClr>
            </a:outerShdw>
          </a:effectLst>
        </p:spPr>
      </p:pic>
      <p:sp>
        <p:nvSpPr>
          <p:cNvPr id="2" name="TextBox 1"/>
          <p:cNvSpPr txBox="1"/>
          <p:nvPr/>
        </p:nvSpPr>
        <p:spPr>
          <a:xfrm>
            <a:off x="112123" y="1232756"/>
            <a:ext cx="2095445" cy="369332"/>
          </a:xfrm>
          <a:prstGeom prst="rect">
            <a:avLst/>
          </a:prstGeom>
          <a:noFill/>
        </p:spPr>
        <p:txBody>
          <a:bodyPr wrap="none" rtlCol="0">
            <a:spAutoFit/>
          </a:bodyPr>
          <a:lstStyle/>
          <a:p>
            <a:r>
              <a:rPr lang="en-US" dirty="0"/>
              <a:t>1991 – the classic!</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436" y="2024844"/>
            <a:ext cx="5651921" cy="3711810"/>
          </a:xfrm>
          <a:prstGeom prst="rect">
            <a:avLst/>
          </a:prstGeom>
          <a:ln w="19050">
            <a:solidFill>
              <a:schemeClr val="tx1"/>
            </a:solidFill>
          </a:ln>
          <a:effectLst>
            <a:outerShdw blurRad="292100" dist="139700" dir="2700000" algn="tl" rotWithShape="0">
              <a:srgbClr val="333333">
                <a:alpha val="65000"/>
              </a:srgbClr>
            </a:outerShdw>
          </a:effectLst>
        </p:spPr>
      </p:pic>
      <p:sp>
        <p:nvSpPr>
          <p:cNvPr id="10" name="TextBox 9"/>
          <p:cNvSpPr txBox="1"/>
          <p:nvPr/>
        </p:nvSpPr>
        <p:spPr>
          <a:xfrm>
            <a:off x="1019436" y="2024844"/>
            <a:ext cx="2249334" cy="369332"/>
          </a:xfrm>
          <a:prstGeom prst="rect">
            <a:avLst/>
          </a:prstGeom>
          <a:noFill/>
        </p:spPr>
        <p:txBody>
          <a:bodyPr wrap="none" rtlCol="0">
            <a:spAutoFit/>
          </a:bodyPr>
          <a:lstStyle/>
          <a:p>
            <a:r>
              <a:rPr lang="en-US" dirty="0"/>
              <a:t>2012 – the shocking</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2898" y="2660900"/>
            <a:ext cx="5737298" cy="3828440"/>
          </a:xfrm>
          <a:prstGeom prst="rect">
            <a:avLst/>
          </a:prstGeom>
          <a:ln w="19050">
            <a:solidFill>
              <a:schemeClr val="tx1"/>
            </a:solidFill>
          </a:ln>
          <a:effectLst>
            <a:outerShdw blurRad="292100" dist="139700" dir="2700000" algn="tl" rotWithShape="0">
              <a:srgbClr val="333333">
                <a:alpha val="65000"/>
              </a:srgbClr>
            </a:outerShdw>
          </a:effectLst>
        </p:spPr>
      </p:pic>
      <p:sp>
        <p:nvSpPr>
          <p:cNvPr id="12" name="TextBox 11"/>
          <p:cNvSpPr txBox="1"/>
          <p:nvPr/>
        </p:nvSpPr>
        <p:spPr>
          <a:xfrm>
            <a:off x="2211951" y="2636912"/>
            <a:ext cx="2326278" cy="369332"/>
          </a:xfrm>
          <a:prstGeom prst="rect">
            <a:avLst/>
          </a:prstGeom>
          <a:noFill/>
        </p:spPr>
        <p:txBody>
          <a:bodyPr wrap="none" rtlCol="0">
            <a:spAutoFit/>
          </a:bodyPr>
          <a:lstStyle/>
          <a:p>
            <a:r>
              <a:rPr lang="en-US" dirty="0"/>
              <a:t>2013 – the extension</a:t>
            </a:r>
          </a:p>
        </p:txBody>
      </p:sp>
      <p:sp>
        <p:nvSpPr>
          <p:cNvPr id="7" name="TextBox 6"/>
          <p:cNvSpPr txBox="1"/>
          <p:nvPr/>
        </p:nvSpPr>
        <p:spPr>
          <a:xfrm rot="565061">
            <a:off x="8032324" y="5435815"/>
            <a:ext cx="1210588" cy="1323439"/>
          </a:xfrm>
          <a:prstGeom prst="rect">
            <a:avLst/>
          </a:prstGeom>
          <a:noFill/>
        </p:spPr>
        <p:txBody>
          <a:bodyPr wrap="none" rtlCol="0">
            <a:spAutoFit/>
          </a:bodyPr>
          <a:lstStyle/>
          <a:p>
            <a:r>
              <a:rPr lang="en-US" sz="8000" b="1" dirty="0"/>
              <a:t>…</a:t>
            </a:r>
          </a:p>
        </p:txBody>
      </p:sp>
      <p:sp>
        <p:nvSpPr>
          <p:cNvPr id="16" name="Speech Bubble: Rectangle with Corners Rounded 15">
            <a:extLst>
              <a:ext uri="{FF2B5EF4-FFF2-40B4-BE49-F238E27FC236}">
                <a16:creationId xmlns:a16="http://schemas.microsoft.com/office/drawing/2014/main" id="{8DC0D4AC-BB85-4187-A35F-06246BA72B94}"/>
              </a:ext>
            </a:extLst>
          </p:cNvPr>
          <p:cNvSpPr/>
          <p:nvPr/>
        </p:nvSpPr>
        <p:spPr>
          <a:xfrm>
            <a:off x="11005629" y="3788341"/>
            <a:ext cx="1008571" cy="792088"/>
          </a:xfrm>
          <a:prstGeom prst="wedgeRoundRectCallout">
            <a:avLst>
              <a:gd name="adj1" fmla="val -60415"/>
              <a:gd name="adj2" fmla="val 80745"/>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Eddie is</a:t>
            </a:r>
          </a:p>
          <a:p>
            <a:pPr algn="ctr"/>
            <a:r>
              <a:rPr lang="en-US" sz="1400" dirty="0"/>
              <a:t> Garth’s</a:t>
            </a:r>
          </a:p>
          <a:p>
            <a:pPr algn="ctr"/>
            <a:r>
              <a:rPr lang="en-US" sz="1400" dirty="0"/>
              <a:t> advisor</a:t>
            </a:r>
          </a:p>
        </p:txBody>
      </p:sp>
    </p:spTree>
    <p:extLst>
      <p:ext uri="{BB962C8B-B14F-4D97-AF65-F5344CB8AC3E}">
        <p14:creationId xmlns:p14="http://schemas.microsoft.com/office/powerpoint/2010/main" val="2147832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10" grpId="0"/>
      <p:bldP spid="12" grpId="0"/>
      <p:bldP spid="7" grpId="0"/>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8268" y="3732188"/>
            <a:ext cx="3323858" cy="2973176"/>
          </a:xfrm>
          <a:prstGeom prst="rect">
            <a:avLst/>
          </a:prstGeom>
        </p:spPr>
      </p:pic>
      <p:sp>
        <p:nvSpPr>
          <p:cNvPr id="15" name="Oval Callout 14"/>
          <p:cNvSpPr/>
          <p:nvPr/>
        </p:nvSpPr>
        <p:spPr>
          <a:xfrm>
            <a:off x="7644172" y="3727007"/>
            <a:ext cx="2124236" cy="1106149"/>
          </a:xfrm>
          <a:prstGeom prst="wedgeEllipseCallout">
            <a:avLst>
              <a:gd name="adj1" fmla="val 48931"/>
              <a:gd name="adj2" fmla="val 46352"/>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Yes, this is a garlic press!</a:t>
            </a:r>
          </a:p>
        </p:txBody>
      </p:sp>
      <p:sp>
        <p:nvSpPr>
          <p:cNvPr id="4" name="Title 3"/>
          <p:cNvSpPr>
            <a:spLocks noGrp="1"/>
          </p:cNvSpPr>
          <p:nvPr>
            <p:ph type="title"/>
          </p:nvPr>
        </p:nvSpPr>
        <p:spPr/>
        <p:txBody>
          <a:bodyPr/>
          <a:lstStyle/>
          <a:p>
            <a:r>
              <a:rPr lang="en-US" dirty="0"/>
              <a:t>This is not new – meet Eddie!</a:t>
            </a:r>
          </a:p>
        </p:txBody>
      </p:sp>
      <p:pic>
        <p:nvPicPr>
          <p:cNvPr id="13" name="Content Placeholder 1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106768" y="782757"/>
            <a:ext cx="3312368" cy="2700300"/>
          </a:xfrm>
        </p:spPr>
      </p:pic>
      <p:sp>
        <p:nvSpPr>
          <p:cNvPr id="3" name="Slide Number Placeholder 2"/>
          <p:cNvSpPr>
            <a:spLocks noGrp="1"/>
          </p:cNvSpPr>
          <p:nvPr>
            <p:ph type="sldNum" sz="quarter" idx="12"/>
          </p:nvPr>
        </p:nvSpPr>
        <p:spPr/>
        <p:txBody>
          <a:bodyPr/>
          <a:lstStyle/>
          <a:p>
            <a:fld id="{6C6AE60A-B69C-4790-82F7-3882EDF23186}" type="slidenum">
              <a:rPr lang="de-DE" smtClean="0"/>
              <a:pPr/>
              <a:t>16</a:t>
            </a:fld>
            <a:endParaRPr lang="de-DE"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40" y="1268760"/>
            <a:ext cx="5283007" cy="2887453"/>
          </a:xfrm>
          <a:prstGeom prst="rect">
            <a:avLst/>
          </a:prstGeom>
          <a:ln w="19050">
            <a:solidFill>
              <a:schemeClr val="tx1"/>
            </a:solidFill>
          </a:ln>
          <a:effectLst>
            <a:outerShdw blurRad="292100" dist="139700" dir="2700000" algn="tl" rotWithShape="0">
              <a:srgbClr val="333333">
                <a:alpha val="65000"/>
              </a:srgbClr>
            </a:outerShdw>
          </a:effectLst>
        </p:spPr>
      </p:pic>
      <p:sp>
        <p:nvSpPr>
          <p:cNvPr id="2" name="TextBox 1"/>
          <p:cNvSpPr txBox="1"/>
          <p:nvPr/>
        </p:nvSpPr>
        <p:spPr>
          <a:xfrm>
            <a:off x="112123" y="1232756"/>
            <a:ext cx="2095445" cy="369332"/>
          </a:xfrm>
          <a:prstGeom prst="rect">
            <a:avLst/>
          </a:prstGeom>
          <a:noFill/>
        </p:spPr>
        <p:txBody>
          <a:bodyPr wrap="none" rtlCol="0">
            <a:spAutoFit/>
          </a:bodyPr>
          <a:lstStyle/>
          <a:p>
            <a:r>
              <a:rPr lang="en-US" dirty="0"/>
              <a:t>1991 – the classic!</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436" y="2024844"/>
            <a:ext cx="5651921" cy="3711810"/>
          </a:xfrm>
          <a:prstGeom prst="rect">
            <a:avLst/>
          </a:prstGeom>
          <a:ln w="19050">
            <a:solidFill>
              <a:schemeClr val="tx1"/>
            </a:solidFill>
          </a:ln>
          <a:effectLst>
            <a:outerShdw blurRad="292100" dist="139700" dir="2700000" algn="tl" rotWithShape="0">
              <a:srgbClr val="333333">
                <a:alpha val="65000"/>
              </a:srgbClr>
            </a:outerShdw>
          </a:effectLst>
        </p:spPr>
      </p:pic>
      <p:sp>
        <p:nvSpPr>
          <p:cNvPr id="10" name="TextBox 9"/>
          <p:cNvSpPr txBox="1"/>
          <p:nvPr/>
        </p:nvSpPr>
        <p:spPr>
          <a:xfrm>
            <a:off x="1019436" y="2024844"/>
            <a:ext cx="2249334" cy="369332"/>
          </a:xfrm>
          <a:prstGeom prst="rect">
            <a:avLst/>
          </a:prstGeom>
          <a:noFill/>
        </p:spPr>
        <p:txBody>
          <a:bodyPr wrap="none" rtlCol="0">
            <a:spAutoFit/>
          </a:bodyPr>
          <a:lstStyle/>
          <a:p>
            <a:r>
              <a:rPr lang="en-US" dirty="0"/>
              <a:t>2012 – the shocking</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2898" y="2660900"/>
            <a:ext cx="5737298" cy="3828440"/>
          </a:xfrm>
          <a:prstGeom prst="rect">
            <a:avLst/>
          </a:prstGeom>
          <a:ln w="19050">
            <a:solidFill>
              <a:schemeClr val="tx1"/>
            </a:solidFill>
          </a:ln>
          <a:effectLst>
            <a:outerShdw blurRad="292100" dist="139700" dir="2700000" algn="tl" rotWithShape="0">
              <a:srgbClr val="333333">
                <a:alpha val="65000"/>
              </a:srgbClr>
            </a:outerShdw>
          </a:effectLst>
        </p:spPr>
      </p:pic>
      <p:sp>
        <p:nvSpPr>
          <p:cNvPr id="12" name="TextBox 11"/>
          <p:cNvSpPr txBox="1"/>
          <p:nvPr/>
        </p:nvSpPr>
        <p:spPr>
          <a:xfrm>
            <a:off x="2211951" y="2636912"/>
            <a:ext cx="2326278" cy="369332"/>
          </a:xfrm>
          <a:prstGeom prst="rect">
            <a:avLst/>
          </a:prstGeom>
          <a:noFill/>
        </p:spPr>
        <p:txBody>
          <a:bodyPr wrap="none" rtlCol="0">
            <a:spAutoFit/>
          </a:bodyPr>
          <a:lstStyle/>
          <a:p>
            <a:r>
              <a:rPr lang="en-US" dirty="0"/>
              <a:t>2013 – the extension</a:t>
            </a:r>
          </a:p>
        </p:txBody>
      </p:sp>
      <p:sp>
        <p:nvSpPr>
          <p:cNvPr id="7" name="TextBox 6"/>
          <p:cNvSpPr txBox="1"/>
          <p:nvPr/>
        </p:nvSpPr>
        <p:spPr>
          <a:xfrm rot="565061">
            <a:off x="8032324" y="5435815"/>
            <a:ext cx="1210588" cy="1323439"/>
          </a:xfrm>
          <a:prstGeom prst="rect">
            <a:avLst/>
          </a:prstGeom>
          <a:noFill/>
        </p:spPr>
        <p:txBody>
          <a:bodyPr wrap="none" rtlCol="0">
            <a:spAutoFit/>
          </a:bodyPr>
          <a:lstStyle/>
          <a:p>
            <a:r>
              <a:rPr lang="en-US" sz="8000" b="1" dirty="0"/>
              <a:t>…</a:t>
            </a:r>
          </a:p>
        </p:txBody>
      </p:sp>
      <p:sp>
        <p:nvSpPr>
          <p:cNvPr id="8" name="Rectangle 7"/>
          <p:cNvSpPr/>
          <p:nvPr/>
        </p:nvSpPr>
        <p:spPr>
          <a:xfrm>
            <a:off x="0" y="533400"/>
            <a:ext cx="12192000" cy="631598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06394" y="1361553"/>
            <a:ext cx="9357049" cy="523220"/>
          </a:xfrm>
          <a:prstGeom prst="rect">
            <a:avLst/>
          </a:prstGeom>
          <a:noFill/>
        </p:spPr>
        <p:txBody>
          <a:bodyPr wrap="none" rtlCol="0">
            <a:spAutoFit/>
          </a:bodyPr>
          <a:lstStyle/>
          <a:p>
            <a:r>
              <a:rPr lang="en-US" sz="2800" b="1" dirty="0">
                <a:solidFill>
                  <a:srgbClr val="C00000"/>
                </a:solidFill>
              </a:rPr>
              <a:t>Our constructive approach: provide a set of (12) rules</a:t>
            </a:r>
          </a:p>
        </p:txBody>
      </p:sp>
      <p:sp>
        <p:nvSpPr>
          <p:cNvPr id="17" name="Content Placeholder 1"/>
          <p:cNvSpPr txBox="1">
            <a:spLocks/>
          </p:cNvSpPr>
          <p:nvPr/>
        </p:nvSpPr>
        <p:spPr>
          <a:xfrm>
            <a:off x="505863" y="2096354"/>
            <a:ext cx="11328400" cy="4895846"/>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Attempt to emphasize interpretability of performance experiments</a:t>
            </a:r>
          </a:p>
          <a:p>
            <a:r>
              <a:rPr lang="en-US" dirty="0"/>
              <a:t>The set is not complete</a:t>
            </a:r>
          </a:p>
          <a:p>
            <a:pPr lvl="1"/>
            <a:r>
              <a:rPr lang="en-US" dirty="0"/>
              <a:t>And probably never will be</a:t>
            </a:r>
          </a:p>
          <a:p>
            <a:pPr lvl="1"/>
            <a:r>
              <a:rPr lang="en-US" dirty="0"/>
              <a:t>Intended to serve as a solid start</a:t>
            </a:r>
          </a:p>
          <a:p>
            <a:pPr lvl="1"/>
            <a:r>
              <a:rPr lang="en-US" dirty="0"/>
              <a:t>Call to the community to extend it</a:t>
            </a:r>
          </a:p>
          <a:p>
            <a:endParaRPr lang="en-US" dirty="0"/>
          </a:p>
          <a:p>
            <a:r>
              <a:rPr lang="en-US" dirty="0"/>
              <a:t>I will illustrate some of the 12 rules now </a:t>
            </a:r>
          </a:p>
          <a:p>
            <a:pPr lvl="1"/>
            <a:r>
              <a:rPr lang="en-US" dirty="0"/>
              <a:t>Using real-world examples</a:t>
            </a:r>
          </a:p>
          <a:p>
            <a:pPr lvl="2"/>
            <a:r>
              <a:rPr lang="en-US" dirty="0"/>
              <a:t>All anonymized!</a:t>
            </a:r>
          </a:p>
          <a:p>
            <a:pPr lvl="1"/>
            <a:r>
              <a:rPr lang="en-US" dirty="0"/>
              <a:t>Garth and Eddie will represent the naive/good scientist</a:t>
            </a:r>
          </a:p>
          <a:p>
            <a:pPr lvl="1"/>
            <a:endParaRPr lang="en-US" dirty="0"/>
          </a:p>
        </p:txBody>
      </p:sp>
    </p:spTree>
    <p:extLst>
      <p:ext uri="{BB962C8B-B14F-4D97-AF65-F5344CB8AC3E}">
        <p14:creationId xmlns:p14="http://schemas.microsoft.com/office/powerpoint/2010/main" val="169061408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8" y="1385151"/>
            <a:ext cx="2639616" cy="2151861"/>
          </a:xfrm>
          <a:prstGeom prst="rect">
            <a:avLst/>
          </a:prstGeom>
        </p:spPr>
      </p:pic>
      <p:sp>
        <p:nvSpPr>
          <p:cNvPr id="3" name="Slide Number Placeholder 2"/>
          <p:cNvSpPr>
            <a:spLocks noGrp="1"/>
          </p:cNvSpPr>
          <p:nvPr>
            <p:ph type="sldNum" sz="quarter" idx="12"/>
          </p:nvPr>
        </p:nvSpPr>
        <p:spPr/>
        <p:txBody>
          <a:bodyPr/>
          <a:lstStyle/>
          <a:p>
            <a:fld id="{6C6AE60A-B69C-4790-82F7-3882EDF23186}" type="slidenum">
              <a:rPr lang="de-DE" smtClean="0"/>
              <a:pPr/>
              <a:t>17</a:t>
            </a:fld>
            <a:endParaRPr lang="de-DE" dirty="0"/>
          </a:p>
        </p:txBody>
      </p:sp>
      <p:sp>
        <p:nvSpPr>
          <p:cNvPr id="4" name="Title 3"/>
          <p:cNvSpPr>
            <a:spLocks noGrp="1"/>
          </p:cNvSpPr>
          <p:nvPr>
            <p:ph type="title"/>
          </p:nvPr>
        </p:nvSpPr>
        <p:spPr/>
        <p:txBody>
          <a:bodyPr/>
          <a:lstStyle/>
          <a:p>
            <a:r>
              <a:rPr lang="en-US" dirty="0"/>
              <a:t>The most common issue: speedup plots</a:t>
            </a:r>
          </a:p>
        </p:txBody>
      </p:sp>
      <p:sp>
        <p:nvSpPr>
          <p:cNvPr id="6" name="Oval Callout 5"/>
          <p:cNvSpPr/>
          <p:nvPr/>
        </p:nvSpPr>
        <p:spPr>
          <a:xfrm>
            <a:off x="1919536" y="1339742"/>
            <a:ext cx="2377514" cy="1106149"/>
          </a:xfrm>
          <a:prstGeom prst="wedgeEllipseCallout">
            <a:avLst>
              <a:gd name="adj1" fmla="val -41638"/>
              <a:gd name="adj2" fmla="val 5719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Check out my wonderful Speedup!</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3812" y="1304764"/>
            <a:ext cx="3708412" cy="2636420"/>
          </a:xfrm>
          <a:prstGeom prst="rect">
            <a:avLst/>
          </a:prstGeom>
          <a:ln w="15875">
            <a:solidFill>
              <a:schemeClr val="tx1"/>
            </a:solidFill>
          </a:ln>
          <a:effectLst>
            <a:outerShdw blurRad="292100" dist="139700" dir="2700000" algn="tl" rotWithShape="0">
              <a:srgbClr val="333333">
                <a:alpha val="65000"/>
              </a:srgbClr>
            </a:outerShdw>
          </a:effectLst>
        </p:spPr>
      </p:pic>
      <p:pic>
        <p:nvPicPr>
          <p:cNvPr id="10" name="Content Placeholder 9"/>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9757553" y="1133570"/>
            <a:ext cx="2434447" cy="2855404"/>
          </a:xfrm>
        </p:spPr>
      </p:pic>
      <p:sp>
        <p:nvSpPr>
          <p:cNvPr id="11" name="Oval Callout 10"/>
          <p:cNvSpPr/>
          <p:nvPr/>
        </p:nvSpPr>
        <p:spPr>
          <a:xfrm>
            <a:off x="8218986" y="1199107"/>
            <a:ext cx="2377514" cy="1106149"/>
          </a:xfrm>
          <a:prstGeom prst="wedgeEllipseCallout">
            <a:avLst>
              <a:gd name="adj1" fmla="val 46632"/>
              <a:gd name="adj2" fmla="val 7074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can’t tell if this is useful at all!</a:t>
            </a:r>
          </a:p>
        </p:txBody>
      </p:sp>
      <p:sp>
        <p:nvSpPr>
          <p:cNvPr id="13" name="Content Placeholder 1"/>
          <p:cNvSpPr txBox="1">
            <a:spLocks/>
          </p:cNvSpPr>
          <p:nvPr/>
        </p:nvSpPr>
        <p:spPr>
          <a:xfrm>
            <a:off x="431800" y="4226938"/>
            <a:ext cx="11328400" cy="2478426"/>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Most common and oldest-known issue</a:t>
            </a:r>
          </a:p>
          <a:p>
            <a:pPr lvl="1"/>
            <a:r>
              <a:rPr lang="en-US" dirty="0"/>
              <a:t>First seen 1988 – also included in Bailey’s 12 ways</a:t>
            </a:r>
          </a:p>
          <a:p>
            <a:pPr lvl="1"/>
            <a:r>
              <a:rPr lang="en-US" dirty="0"/>
              <a:t>39 papers reported speedups</a:t>
            </a:r>
          </a:p>
          <a:p>
            <a:pPr lvl="2"/>
            <a:r>
              <a:rPr lang="en-US" dirty="0"/>
              <a:t>15 (38%) did not specify the base-performance </a:t>
            </a:r>
            <a:r>
              <a:rPr lang="en-US" dirty="0">
                <a:sym typeface="Wingdings" panose="05000000000000000000" pitchFamily="2" charset="2"/>
              </a:rPr>
              <a:t></a:t>
            </a:r>
            <a:endParaRPr lang="en-US" dirty="0"/>
          </a:p>
          <a:p>
            <a:pPr lvl="1"/>
            <a:r>
              <a:rPr lang="en-US" dirty="0"/>
              <a:t>Rediscovered in the “big data” universe</a:t>
            </a:r>
          </a:p>
          <a:p>
            <a:pPr lvl="2"/>
            <a:r>
              <a:rPr lang="en-US" dirty="0"/>
              <a:t>A. </a:t>
            </a:r>
            <a:r>
              <a:rPr lang="en-US" dirty="0" err="1"/>
              <a:t>Rowstron</a:t>
            </a:r>
            <a:r>
              <a:rPr lang="en-US" dirty="0"/>
              <a:t> et al.: Nobody ever got fired for using Hadoop on a cluster, </a:t>
            </a:r>
            <a:r>
              <a:rPr lang="en-US" dirty="0" err="1"/>
              <a:t>HotCDP</a:t>
            </a:r>
            <a:r>
              <a:rPr lang="en-US" dirty="0"/>
              <a:t> 2012</a:t>
            </a:r>
          </a:p>
          <a:p>
            <a:pPr lvl="2"/>
            <a:r>
              <a:rPr lang="en-US" dirty="0"/>
              <a:t>F. </a:t>
            </a:r>
            <a:r>
              <a:rPr lang="en-US" dirty="0" err="1"/>
              <a:t>McSherry</a:t>
            </a:r>
            <a:r>
              <a:rPr lang="en-US" dirty="0"/>
              <a:t> et al.: Scalability! but at what cost?, </a:t>
            </a:r>
            <a:r>
              <a:rPr lang="en-US" dirty="0" err="1"/>
              <a:t>HotOS</a:t>
            </a:r>
            <a:r>
              <a:rPr lang="en-US" dirty="0"/>
              <a:t> 2015</a:t>
            </a:r>
          </a:p>
          <a:p>
            <a:pPr lvl="1"/>
            <a:endParaRPr lang="en-US" dirty="0"/>
          </a:p>
          <a:p>
            <a:pPr lvl="1"/>
            <a:endParaRPr lang="en-US" dirty="0"/>
          </a:p>
        </p:txBody>
      </p:sp>
      <p:pic>
        <p:nvPicPr>
          <p:cNvPr id="2" name="Picture 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9761" y="4845558"/>
            <a:ext cx="2342923" cy="2075830"/>
          </a:xfrm>
          <a:prstGeom prst="rect">
            <a:avLst/>
          </a:prstGeom>
        </p:spPr>
      </p:pic>
      <p:sp>
        <p:nvSpPr>
          <p:cNvPr id="5" name="TextBox 4"/>
          <p:cNvSpPr txBox="1"/>
          <p:nvPr/>
        </p:nvSpPr>
        <p:spPr>
          <a:xfrm>
            <a:off x="-46470" y="6639163"/>
            <a:ext cx="4918334" cy="246221"/>
          </a:xfrm>
          <a:prstGeom prst="rect">
            <a:avLst/>
          </a:prstGeom>
          <a:noFill/>
        </p:spPr>
        <p:txBody>
          <a:bodyPr wrap="none" rtlCol="0">
            <a:spAutoFit/>
          </a:bodyPr>
          <a:lstStyle/>
          <a:p>
            <a:r>
              <a:rPr lang="en-US" sz="1000" dirty="0"/>
              <a:t>TH, Belli: Scientific Benchmarking of Parallel Computing Systems, IEEE/ACM SC15</a:t>
            </a:r>
          </a:p>
        </p:txBody>
      </p:sp>
    </p:spTree>
    <p:extLst>
      <p:ext uri="{BB962C8B-B14F-4D97-AF65-F5344CB8AC3E}">
        <p14:creationId xmlns:p14="http://schemas.microsoft.com/office/powerpoint/2010/main" val="23399746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8" y="1385151"/>
            <a:ext cx="2639616" cy="2151861"/>
          </a:xfrm>
          <a:prstGeom prst="rect">
            <a:avLst/>
          </a:prstGeom>
        </p:spPr>
      </p:pic>
      <p:sp>
        <p:nvSpPr>
          <p:cNvPr id="3" name="Slide Number Placeholder 2"/>
          <p:cNvSpPr>
            <a:spLocks noGrp="1"/>
          </p:cNvSpPr>
          <p:nvPr>
            <p:ph type="sldNum" sz="quarter" idx="12"/>
          </p:nvPr>
        </p:nvSpPr>
        <p:spPr/>
        <p:txBody>
          <a:bodyPr/>
          <a:lstStyle/>
          <a:p>
            <a:fld id="{6C6AE60A-B69C-4790-82F7-3882EDF23186}" type="slidenum">
              <a:rPr lang="de-DE" smtClean="0"/>
              <a:pPr/>
              <a:t>18</a:t>
            </a:fld>
            <a:endParaRPr lang="de-DE" dirty="0"/>
          </a:p>
        </p:txBody>
      </p:sp>
      <p:sp>
        <p:nvSpPr>
          <p:cNvPr id="4" name="Title 3"/>
          <p:cNvSpPr>
            <a:spLocks noGrp="1"/>
          </p:cNvSpPr>
          <p:nvPr>
            <p:ph type="title"/>
          </p:nvPr>
        </p:nvSpPr>
        <p:spPr/>
        <p:txBody>
          <a:bodyPr/>
          <a:lstStyle/>
          <a:p>
            <a:r>
              <a:rPr lang="en-US" dirty="0"/>
              <a:t>The most common issue: speedup plots</a:t>
            </a:r>
          </a:p>
        </p:txBody>
      </p:sp>
      <p:sp>
        <p:nvSpPr>
          <p:cNvPr id="6" name="Oval Callout 5"/>
          <p:cNvSpPr/>
          <p:nvPr/>
        </p:nvSpPr>
        <p:spPr>
          <a:xfrm>
            <a:off x="1919536" y="1339742"/>
            <a:ext cx="2377514" cy="1106149"/>
          </a:xfrm>
          <a:prstGeom prst="wedgeEllipseCallout">
            <a:avLst>
              <a:gd name="adj1" fmla="val -41638"/>
              <a:gd name="adj2" fmla="val 5719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Check out my wonderful Speedup!</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3812" y="1304764"/>
            <a:ext cx="3708412" cy="2636420"/>
          </a:xfrm>
          <a:prstGeom prst="rect">
            <a:avLst/>
          </a:prstGeom>
          <a:ln w="15875">
            <a:solidFill>
              <a:schemeClr val="tx1"/>
            </a:solidFill>
          </a:ln>
          <a:effectLst>
            <a:outerShdw blurRad="292100" dist="139700" dir="2700000" algn="tl" rotWithShape="0">
              <a:srgbClr val="333333">
                <a:alpha val="65000"/>
              </a:srgbClr>
            </a:outerShdw>
          </a:effectLst>
        </p:spPr>
      </p:pic>
      <p:pic>
        <p:nvPicPr>
          <p:cNvPr id="10" name="Content Placeholder 9"/>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9757553" y="1133570"/>
            <a:ext cx="2434447" cy="2855404"/>
          </a:xfrm>
        </p:spPr>
      </p:pic>
      <p:sp>
        <p:nvSpPr>
          <p:cNvPr id="11" name="Oval Callout 10"/>
          <p:cNvSpPr/>
          <p:nvPr/>
        </p:nvSpPr>
        <p:spPr>
          <a:xfrm>
            <a:off x="8218986" y="1199107"/>
            <a:ext cx="2377514" cy="1106149"/>
          </a:xfrm>
          <a:prstGeom prst="wedgeEllipseCallout">
            <a:avLst>
              <a:gd name="adj1" fmla="val 46632"/>
              <a:gd name="adj2" fmla="val 7074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can’t tell if this is useful at all!</a:t>
            </a:r>
          </a:p>
        </p:txBody>
      </p:sp>
      <p:sp>
        <p:nvSpPr>
          <p:cNvPr id="13" name="Content Placeholder 1"/>
          <p:cNvSpPr txBox="1">
            <a:spLocks/>
          </p:cNvSpPr>
          <p:nvPr/>
        </p:nvSpPr>
        <p:spPr>
          <a:xfrm>
            <a:off x="431800" y="4226938"/>
            <a:ext cx="11328400" cy="2478426"/>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Most common and oldest-known issue</a:t>
            </a:r>
          </a:p>
          <a:p>
            <a:pPr lvl="1"/>
            <a:r>
              <a:rPr lang="en-US" dirty="0"/>
              <a:t>First seen 1988 – also included in Bailey’s 12 ways</a:t>
            </a:r>
          </a:p>
          <a:p>
            <a:pPr lvl="1"/>
            <a:r>
              <a:rPr lang="en-US" dirty="0"/>
              <a:t>39 papers reported speedups</a:t>
            </a:r>
          </a:p>
          <a:p>
            <a:pPr lvl="2"/>
            <a:r>
              <a:rPr lang="en-US" dirty="0"/>
              <a:t>15 (38%) did not specify the base-performance </a:t>
            </a:r>
            <a:r>
              <a:rPr lang="en-US" dirty="0">
                <a:sym typeface="Wingdings" panose="05000000000000000000" pitchFamily="2" charset="2"/>
              </a:rPr>
              <a:t></a:t>
            </a:r>
            <a:endParaRPr lang="en-US" dirty="0"/>
          </a:p>
          <a:p>
            <a:pPr lvl="1"/>
            <a:r>
              <a:rPr lang="en-US" dirty="0"/>
              <a:t>Rediscovered in the “big data” universe</a:t>
            </a:r>
          </a:p>
          <a:p>
            <a:pPr lvl="2"/>
            <a:r>
              <a:rPr lang="en-US" dirty="0"/>
              <a:t>A. </a:t>
            </a:r>
            <a:r>
              <a:rPr lang="en-US" dirty="0" err="1"/>
              <a:t>Rowstron</a:t>
            </a:r>
            <a:r>
              <a:rPr lang="en-US" dirty="0"/>
              <a:t> et al.: Nobody ever got fired for using Hadoop on a cluster, </a:t>
            </a:r>
            <a:r>
              <a:rPr lang="en-US" dirty="0" err="1"/>
              <a:t>HotCDP</a:t>
            </a:r>
            <a:r>
              <a:rPr lang="en-US" dirty="0"/>
              <a:t> 2012</a:t>
            </a:r>
          </a:p>
          <a:p>
            <a:pPr lvl="2"/>
            <a:r>
              <a:rPr lang="en-US" dirty="0"/>
              <a:t>F. </a:t>
            </a:r>
            <a:r>
              <a:rPr lang="en-US" dirty="0" err="1"/>
              <a:t>McSherry</a:t>
            </a:r>
            <a:r>
              <a:rPr lang="en-US" dirty="0"/>
              <a:t> et al.: Scalability! but at what cost?, </a:t>
            </a:r>
            <a:r>
              <a:rPr lang="en-US" dirty="0" err="1"/>
              <a:t>HotOS</a:t>
            </a:r>
            <a:r>
              <a:rPr lang="en-US" dirty="0"/>
              <a:t> 2015</a:t>
            </a:r>
          </a:p>
          <a:p>
            <a:pPr lvl="1"/>
            <a:endParaRPr lang="en-US" dirty="0"/>
          </a:p>
          <a:p>
            <a:pPr lvl="1"/>
            <a:endParaRPr lang="en-US" dirty="0"/>
          </a:p>
        </p:txBody>
      </p:sp>
      <p:pic>
        <p:nvPicPr>
          <p:cNvPr id="2" name="Picture 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9761" y="4845558"/>
            <a:ext cx="2342923" cy="2075830"/>
          </a:xfrm>
          <a:prstGeom prst="rect">
            <a:avLst/>
          </a:prstGeom>
        </p:spPr>
      </p:pic>
      <p:sp>
        <p:nvSpPr>
          <p:cNvPr id="14" name="Rectangle 13"/>
          <p:cNvSpPr/>
          <p:nvPr/>
        </p:nvSpPr>
        <p:spPr>
          <a:xfrm>
            <a:off x="0" y="533400"/>
            <a:ext cx="12192000" cy="631598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340853" y="2852936"/>
            <a:ext cx="7200800" cy="1548969"/>
          </a:xfrm>
          <a:prstGeom prst="rect">
            <a:avLst/>
          </a:prstGeom>
          <a:solidFill>
            <a:srgbClr val="FFFF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Rule 1</a:t>
            </a:r>
            <a:r>
              <a:rPr lang="en-US" sz="2000" dirty="0">
                <a:solidFill>
                  <a:schemeClr val="tx1"/>
                </a:solidFill>
              </a:rPr>
              <a:t>: </a:t>
            </a:r>
            <a:r>
              <a:rPr lang="en-US" sz="2000" i="1" dirty="0">
                <a:solidFill>
                  <a:schemeClr val="tx1"/>
                </a:solidFill>
              </a:rPr>
              <a:t>When publishing parallel speedup, report if the base</a:t>
            </a:r>
          </a:p>
          <a:p>
            <a:pPr algn="ctr"/>
            <a:r>
              <a:rPr lang="en-US" sz="2000" i="1" dirty="0">
                <a:solidFill>
                  <a:schemeClr val="tx1"/>
                </a:solidFill>
              </a:rPr>
              <a:t>case is a single parallel process or best serial execution, as well as the absolute execution performance of the base case.</a:t>
            </a:r>
          </a:p>
        </p:txBody>
      </p:sp>
      <p:sp>
        <p:nvSpPr>
          <p:cNvPr id="16" name="Content Placeholder 1"/>
          <p:cNvSpPr txBox="1">
            <a:spLocks/>
          </p:cNvSpPr>
          <p:nvPr/>
        </p:nvSpPr>
        <p:spPr>
          <a:xfrm>
            <a:off x="587388" y="4797850"/>
            <a:ext cx="11328400" cy="4895846"/>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b="1" dirty="0"/>
              <a:t>A simple generalization of this rule implies that one should never report ratios without </a:t>
            </a:r>
            <a:br>
              <a:rPr lang="en-US" b="1" dirty="0"/>
            </a:br>
            <a:r>
              <a:rPr lang="en-US" b="1" dirty="0"/>
              <a:t>absolute values.</a:t>
            </a:r>
          </a:p>
        </p:txBody>
      </p:sp>
      <p:sp>
        <p:nvSpPr>
          <p:cNvPr id="17" name="TextBox 16"/>
          <p:cNvSpPr txBox="1"/>
          <p:nvPr/>
        </p:nvSpPr>
        <p:spPr>
          <a:xfrm>
            <a:off x="-46470" y="6639163"/>
            <a:ext cx="4918334" cy="246221"/>
          </a:xfrm>
          <a:prstGeom prst="rect">
            <a:avLst/>
          </a:prstGeom>
          <a:noFill/>
        </p:spPr>
        <p:txBody>
          <a:bodyPr wrap="none" rtlCol="0">
            <a:spAutoFit/>
          </a:bodyPr>
          <a:lstStyle/>
          <a:p>
            <a:r>
              <a:rPr lang="en-US" sz="1000" dirty="0"/>
              <a:t>TH, Belli: Scientific Benchmarking of Parallel Computing Systems, IEEE/ACM SC15</a:t>
            </a:r>
          </a:p>
        </p:txBody>
      </p:sp>
    </p:spTree>
    <p:extLst>
      <p:ext uri="{BB962C8B-B14F-4D97-AF65-F5344CB8AC3E}">
        <p14:creationId xmlns:p14="http://schemas.microsoft.com/office/powerpoint/2010/main" val="104860773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2"/>
          </p:nvPr>
        </p:nvSpPr>
        <p:spPr/>
        <p:txBody>
          <a:bodyPr/>
          <a:lstStyle/>
          <a:p>
            <a:fld id="{6C6AE60A-B69C-4790-82F7-3882EDF23186}" type="slidenum">
              <a:rPr lang="de-DE" smtClean="0"/>
              <a:pPr/>
              <a:t>19</a:t>
            </a:fld>
            <a:endParaRPr lang="de-DE" dirty="0"/>
          </a:p>
        </p:txBody>
      </p:sp>
      <p:sp>
        <p:nvSpPr>
          <p:cNvPr id="4" name="Title 3"/>
          <p:cNvSpPr>
            <a:spLocks noGrp="1"/>
          </p:cNvSpPr>
          <p:nvPr>
            <p:ph type="title"/>
          </p:nvPr>
        </p:nvSpPr>
        <p:spPr/>
        <p:txBody>
          <a:bodyPr/>
          <a:lstStyle/>
          <a:p>
            <a:r>
              <a:rPr lang="en-US" dirty="0"/>
              <a:t>The mean parts of means – or how to summarize data</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8" y="1385151"/>
            <a:ext cx="2639616" cy="2151861"/>
          </a:xfrm>
          <a:prstGeom prst="rect">
            <a:avLst/>
          </a:prstGeom>
        </p:spPr>
      </p:pic>
      <p:graphicFrame>
        <p:nvGraphicFramePr>
          <p:cNvPr id="7" name="Content Placeholder 8"/>
          <p:cNvGraphicFramePr>
            <a:graphicFrameLocks/>
          </p:cNvGraphicFramePr>
          <p:nvPr/>
        </p:nvGraphicFramePr>
        <p:xfrm>
          <a:off x="2891644" y="1366187"/>
          <a:ext cx="5976664" cy="3660626"/>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3647728" y="3791308"/>
            <a:ext cx="780983" cy="369332"/>
          </a:xfrm>
          <a:prstGeom prst="rect">
            <a:avLst/>
          </a:prstGeom>
          <a:solidFill>
            <a:schemeClr val="bg1"/>
          </a:solidFill>
        </p:spPr>
        <p:txBody>
          <a:bodyPr wrap="none" rtlCol="0">
            <a:spAutoFit/>
          </a:bodyPr>
          <a:lstStyle/>
          <a:p>
            <a:r>
              <a:rPr lang="en-US" dirty="0"/>
              <a:t>+20%</a:t>
            </a:r>
          </a:p>
        </p:txBody>
      </p:sp>
      <p:sp>
        <p:nvSpPr>
          <p:cNvPr id="9" name="TextBox 8"/>
          <p:cNvSpPr txBox="1"/>
          <p:nvPr/>
        </p:nvSpPr>
        <p:spPr>
          <a:xfrm>
            <a:off x="4979876" y="3789040"/>
            <a:ext cx="780983" cy="369332"/>
          </a:xfrm>
          <a:prstGeom prst="rect">
            <a:avLst/>
          </a:prstGeom>
          <a:solidFill>
            <a:schemeClr val="bg1"/>
          </a:solidFill>
        </p:spPr>
        <p:txBody>
          <a:bodyPr wrap="none" rtlCol="0">
            <a:spAutoFit/>
          </a:bodyPr>
          <a:lstStyle/>
          <a:p>
            <a:r>
              <a:rPr lang="en-US" dirty="0"/>
              <a:t>+20%</a:t>
            </a:r>
          </a:p>
        </p:txBody>
      </p:sp>
      <p:sp>
        <p:nvSpPr>
          <p:cNvPr id="10" name="TextBox 9"/>
          <p:cNvSpPr txBox="1"/>
          <p:nvPr/>
        </p:nvSpPr>
        <p:spPr>
          <a:xfrm>
            <a:off x="6323129" y="3789040"/>
            <a:ext cx="780983" cy="369332"/>
          </a:xfrm>
          <a:prstGeom prst="rect">
            <a:avLst/>
          </a:prstGeom>
          <a:solidFill>
            <a:schemeClr val="bg1"/>
          </a:solidFill>
        </p:spPr>
        <p:txBody>
          <a:bodyPr wrap="none" rtlCol="0">
            <a:spAutoFit/>
          </a:bodyPr>
          <a:lstStyle/>
          <a:p>
            <a:r>
              <a:rPr lang="en-US" dirty="0"/>
              <a:t>+20%</a:t>
            </a:r>
          </a:p>
        </p:txBody>
      </p:sp>
      <p:sp>
        <p:nvSpPr>
          <p:cNvPr id="11" name="TextBox 10"/>
          <p:cNvSpPr txBox="1"/>
          <p:nvPr/>
        </p:nvSpPr>
        <p:spPr>
          <a:xfrm>
            <a:off x="7676981" y="3789040"/>
            <a:ext cx="723275" cy="369332"/>
          </a:xfrm>
          <a:prstGeom prst="rect">
            <a:avLst/>
          </a:prstGeom>
          <a:solidFill>
            <a:schemeClr val="bg1"/>
          </a:solidFill>
        </p:spPr>
        <p:txBody>
          <a:bodyPr wrap="none" rtlCol="0">
            <a:spAutoFit/>
          </a:bodyPr>
          <a:lstStyle/>
          <a:p>
            <a:r>
              <a:rPr lang="en-US" dirty="0"/>
              <a:t>-20%</a:t>
            </a:r>
          </a:p>
        </p:txBody>
      </p:sp>
      <p:pic>
        <p:nvPicPr>
          <p:cNvPr id="12" name="Content Placeholder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8763" y="1437692"/>
            <a:ext cx="2434447" cy="2855404"/>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8" y="1344976"/>
            <a:ext cx="2875611" cy="2327107"/>
          </a:xfrm>
          <a:prstGeom prst="rect">
            <a:avLst/>
          </a:prstGeom>
        </p:spPr>
      </p:pic>
      <p:sp>
        <p:nvSpPr>
          <p:cNvPr id="6" name="Oval Callout 5"/>
          <p:cNvSpPr/>
          <p:nvPr/>
        </p:nvSpPr>
        <p:spPr>
          <a:xfrm>
            <a:off x="1919536" y="1052736"/>
            <a:ext cx="2844316" cy="1106149"/>
          </a:xfrm>
          <a:prstGeom prst="wedgeEllipseCallout">
            <a:avLst>
              <a:gd name="adj1" fmla="val -41638"/>
              <a:gd name="adj2" fmla="val 68216"/>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But </a:t>
            </a:r>
            <a:r>
              <a:rPr lang="en-US" dirty="0" err="1"/>
              <a:t>GarthCC</a:t>
            </a:r>
            <a:r>
              <a:rPr lang="en-US" dirty="0"/>
              <a:t> is 10% faster than ICC on average!</a:t>
            </a:r>
          </a:p>
        </p:txBody>
      </p:sp>
      <p:sp>
        <p:nvSpPr>
          <p:cNvPr id="16" name="Oval Callout 15"/>
          <p:cNvSpPr/>
          <p:nvPr/>
        </p:nvSpPr>
        <p:spPr>
          <a:xfrm>
            <a:off x="2239374" y="5128313"/>
            <a:ext cx="4616910" cy="1397031"/>
          </a:xfrm>
          <a:prstGeom prst="wedgeEllipseCallout">
            <a:avLst>
              <a:gd name="adj1" fmla="val -53642"/>
              <a:gd name="adj2" fmla="val -17059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Ugs</a:t>
            </a:r>
            <a:r>
              <a:rPr lang="en-US" dirty="0"/>
              <a:t>, well, BT ran much longer than the others. </a:t>
            </a:r>
            <a:r>
              <a:rPr lang="en-US" dirty="0" err="1"/>
              <a:t>GarthCC</a:t>
            </a:r>
            <a:r>
              <a:rPr lang="en-US" dirty="0"/>
              <a:t> is actually 10% slower!</a:t>
            </a:r>
          </a:p>
        </p:txBody>
      </p:sp>
      <p:sp>
        <p:nvSpPr>
          <p:cNvPr id="14" name="Oval Callout 13"/>
          <p:cNvSpPr/>
          <p:nvPr/>
        </p:nvSpPr>
        <p:spPr>
          <a:xfrm>
            <a:off x="75352" y="4154768"/>
            <a:ext cx="2844316" cy="1106149"/>
          </a:xfrm>
          <a:prstGeom prst="wedgeEllipseCallout">
            <a:avLst>
              <a:gd name="adj1" fmla="val -3774"/>
              <a:gd name="adj2" fmla="val -108136"/>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Ah, true, the geometric mean is 8% speedup!</a:t>
            </a: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71715" y="1458699"/>
            <a:ext cx="3208961" cy="2870401"/>
          </a:xfrm>
          <a:prstGeom prst="rect">
            <a:avLst/>
          </a:prstGeom>
        </p:spPr>
      </p:pic>
      <p:sp>
        <p:nvSpPr>
          <p:cNvPr id="13" name="Oval Callout 12"/>
          <p:cNvSpPr/>
          <p:nvPr/>
        </p:nvSpPr>
        <p:spPr>
          <a:xfrm>
            <a:off x="7140116" y="1503229"/>
            <a:ext cx="3097594" cy="1106149"/>
          </a:xfrm>
          <a:prstGeom prst="wedgeEllipseCallout">
            <a:avLst>
              <a:gd name="adj1" fmla="val 46632"/>
              <a:gd name="adj2" fmla="val 7074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 cannot use the arithmetic mean for ratios!</a:t>
            </a:r>
          </a:p>
        </p:txBody>
      </p:sp>
      <p:sp>
        <p:nvSpPr>
          <p:cNvPr id="15" name="Oval Callout 14"/>
          <p:cNvSpPr/>
          <p:nvPr/>
        </p:nvSpPr>
        <p:spPr>
          <a:xfrm>
            <a:off x="7356141" y="4776108"/>
            <a:ext cx="4320479" cy="1785240"/>
          </a:xfrm>
          <a:prstGeom prst="wedgeEllipseCallout">
            <a:avLst>
              <a:gd name="adj1" fmla="val 27794"/>
              <a:gd name="adj2" fmla="val -79628"/>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geometric mean has no clear interpretation! What was the completion time of the whole workload?</a:t>
            </a:r>
          </a:p>
        </p:txBody>
      </p:sp>
      <p:sp>
        <p:nvSpPr>
          <p:cNvPr id="19" name="Rectangle 18"/>
          <p:cNvSpPr/>
          <p:nvPr/>
        </p:nvSpPr>
        <p:spPr>
          <a:xfrm>
            <a:off x="0" y="533400"/>
            <a:ext cx="12192000" cy="631598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315580" y="908720"/>
            <a:ext cx="7200800" cy="1548969"/>
          </a:xfrm>
          <a:prstGeom prst="rect">
            <a:avLst/>
          </a:prstGeom>
          <a:solidFill>
            <a:srgbClr val="FFFF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Rule 3</a:t>
            </a:r>
            <a:r>
              <a:rPr lang="en-US" sz="2000" dirty="0">
                <a:solidFill>
                  <a:schemeClr val="tx1"/>
                </a:solidFill>
              </a:rPr>
              <a:t>: </a:t>
            </a:r>
            <a:r>
              <a:rPr lang="en-US" sz="2000" i="1" dirty="0">
                <a:solidFill>
                  <a:schemeClr val="tx1"/>
                </a:solidFill>
              </a:rPr>
              <a:t>Use the arithmetic mean only for summarizing costs. Use the harmonic mean for summarizing rates.</a:t>
            </a:r>
          </a:p>
        </p:txBody>
      </p:sp>
      <p:sp>
        <p:nvSpPr>
          <p:cNvPr id="21" name="Rectangle 20"/>
          <p:cNvSpPr/>
          <p:nvPr/>
        </p:nvSpPr>
        <p:spPr>
          <a:xfrm>
            <a:off x="2315580" y="2852936"/>
            <a:ext cx="7200800" cy="1548969"/>
          </a:xfrm>
          <a:prstGeom prst="rect">
            <a:avLst/>
          </a:prstGeom>
          <a:solidFill>
            <a:srgbClr val="FFFF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Rule 4</a:t>
            </a:r>
            <a:r>
              <a:rPr lang="en-US" sz="2000" dirty="0">
                <a:solidFill>
                  <a:schemeClr val="tx1"/>
                </a:solidFill>
              </a:rPr>
              <a:t>: </a:t>
            </a:r>
            <a:r>
              <a:rPr lang="en-US" sz="2000" i="1" dirty="0">
                <a:solidFill>
                  <a:schemeClr val="tx1"/>
                </a:solidFill>
              </a:rPr>
              <a:t>Avoid summarizing ratios; summarize the costs or rates that the ratios base on instead. Only if these are not available use the geometric mean for summarizing ratios.</a:t>
            </a:r>
          </a:p>
        </p:txBody>
      </p:sp>
      <p:sp>
        <p:nvSpPr>
          <p:cNvPr id="22" name="TextBox 21"/>
          <p:cNvSpPr txBox="1"/>
          <p:nvPr/>
        </p:nvSpPr>
        <p:spPr>
          <a:xfrm>
            <a:off x="891690" y="4797152"/>
            <a:ext cx="184731" cy="584775"/>
          </a:xfrm>
          <a:prstGeom prst="rect">
            <a:avLst/>
          </a:prstGeom>
          <a:noFill/>
        </p:spPr>
        <p:txBody>
          <a:bodyPr wrap="none" rtlCol="0">
            <a:spAutoFit/>
          </a:bodyPr>
          <a:lstStyle/>
          <a:p>
            <a:endParaRPr lang="en-US" sz="3200" b="1" dirty="0"/>
          </a:p>
        </p:txBody>
      </p:sp>
      <p:sp>
        <p:nvSpPr>
          <p:cNvPr id="23" name="Content Placeholder 1"/>
          <p:cNvSpPr txBox="1">
            <a:spLocks/>
          </p:cNvSpPr>
          <p:nvPr/>
        </p:nvSpPr>
        <p:spPr>
          <a:xfrm>
            <a:off x="587388" y="4653136"/>
            <a:ext cx="11328400" cy="4895846"/>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t>51 papers use means to summarize data, only four (!) specify which mean was used</a:t>
            </a:r>
          </a:p>
          <a:p>
            <a:pPr lvl="1"/>
            <a:r>
              <a:rPr lang="en-US" b="1" dirty="0"/>
              <a:t>A single paper correctly specifies the use of the harmonic mean</a:t>
            </a:r>
          </a:p>
          <a:p>
            <a:pPr lvl="1"/>
            <a:r>
              <a:rPr lang="en-US" b="1" dirty="0"/>
              <a:t>Two use geometric means, without reason</a:t>
            </a:r>
          </a:p>
          <a:p>
            <a:pPr lvl="1"/>
            <a:r>
              <a:rPr lang="en-US" b="1" dirty="0"/>
              <a:t>Similar issues in other communities (PLDI, CGO, LCTES) – see N. </a:t>
            </a:r>
            <a:r>
              <a:rPr lang="en-US" b="1" dirty="0" err="1"/>
              <a:t>Amaral’s</a:t>
            </a:r>
            <a:r>
              <a:rPr lang="en-US" b="1" dirty="0"/>
              <a:t> report</a:t>
            </a:r>
          </a:p>
          <a:p>
            <a:r>
              <a:rPr lang="en-US" b="1" dirty="0"/>
              <a:t>harmonic mean ≤ geometric mean ≤ arithmetic mean</a:t>
            </a:r>
          </a:p>
          <a:p>
            <a:pPr lvl="1"/>
            <a:endParaRPr lang="en-US" dirty="0"/>
          </a:p>
        </p:txBody>
      </p:sp>
      <p:sp>
        <p:nvSpPr>
          <p:cNvPr id="24" name="TextBox 23"/>
          <p:cNvSpPr txBox="1"/>
          <p:nvPr/>
        </p:nvSpPr>
        <p:spPr>
          <a:xfrm>
            <a:off x="-46470" y="6639163"/>
            <a:ext cx="4918334" cy="246221"/>
          </a:xfrm>
          <a:prstGeom prst="rect">
            <a:avLst/>
          </a:prstGeom>
          <a:noFill/>
        </p:spPr>
        <p:txBody>
          <a:bodyPr wrap="none" rtlCol="0">
            <a:spAutoFit/>
          </a:bodyPr>
          <a:lstStyle/>
          <a:p>
            <a:r>
              <a:rPr lang="en-US" sz="1000" dirty="0"/>
              <a:t>TH, Belli: Scientific Benchmarking of Parallel Computing Systems, IEEE/ACM SC15</a:t>
            </a:r>
          </a:p>
        </p:txBody>
      </p:sp>
    </p:spTree>
    <p:extLst>
      <p:ext uri="{BB962C8B-B14F-4D97-AF65-F5344CB8AC3E}">
        <p14:creationId xmlns:p14="http://schemas.microsoft.com/office/powerpoint/2010/main" val="3837988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nodePh="1">
                                  <p:stCondLst>
                                    <p:cond delay="0"/>
                                  </p:stCondLst>
                                  <p:endCondLst>
                                    <p:cond evt="begin" delay="0">
                                      <p:tn val="33"/>
                                    </p:cond>
                                  </p:end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3" grpId="0" animBg="1"/>
      <p:bldP spid="15" grpId="0" animBg="1"/>
      <p:bldP spid="19" grpId="0" animBg="1"/>
      <p:bldP spid="20" grpId="0" animBg="1"/>
      <p:bldP spid="21" grpId="0" animBg="1"/>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9994C5-4591-4E86-A609-56F0DF1D8F35}"/>
              </a:ext>
            </a:extLst>
          </p:cNvPr>
          <p:cNvSpPr>
            <a:spLocks noGrp="1"/>
          </p:cNvSpPr>
          <p:nvPr>
            <p:ph idx="1"/>
          </p:nvPr>
        </p:nvSpPr>
        <p:spPr/>
        <p:txBody>
          <a:bodyPr/>
          <a:lstStyle/>
          <a:p>
            <a:r>
              <a:rPr lang="en-US" dirty="0"/>
              <a:t>Reproducibility – identical results/conclusions with identical data and method</a:t>
            </a:r>
          </a:p>
          <a:p>
            <a:endParaRPr lang="en-US" dirty="0"/>
          </a:p>
          <a:p>
            <a:r>
              <a:rPr lang="en-US" dirty="0"/>
              <a:t>Replicability – non-identical but similar results/conclusions with similar data and method</a:t>
            </a:r>
          </a:p>
          <a:p>
            <a:endParaRPr lang="en-US" dirty="0"/>
          </a:p>
          <a:p>
            <a:endParaRPr lang="en-US" dirty="0"/>
          </a:p>
        </p:txBody>
      </p:sp>
      <p:sp>
        <p:nvSpPr>
          <p:cNvPr id="3" name="Slide Number Placeholder 2">
            <a:extLst>
              <a:ext uri="{FF2B5EF4-FFF2-40B4-BE49-F238E27FC236}">
                <a16:creationId xmlns:a16="http://schemas.microsoft.com/office/drawing/2014/main" id="{D6C7682C-0BDB-4F2C-AAB6-4233A52CE4B3}"/>
              </a:ext>
            </a:extLst>
          </p:cNvPr>
          <p:cNvSpPr>
            <a:spLocks noGrp="1"/>
          </p:cNvSpPr>
          <p:nvPr>
            <p:ph type="sldNum" sz="quarter" idx="12"/>
          </p:nvPr>
        </p:nvSpPr>
        <p:spPr/>
        <p:txBody>
          <a:bodyPr/>
          <a:lstStyle/>
          <a:p>
            <a:fld id="{6C6AE60A-B69C-4790-82F7-3882EDF23186}" type="slidenum">
              <a:rPr lang="de-DE" smtClean="0"/>
              <a:pPr/>
              <a:t>2</a:t>
            </a:fld>
            <a:endParaRPr lang="de-DE" dirty="0"/>
          </a:p>
        </p:txBody>
      </p:sp>
      <p:sp>
        <p:nvSpPr>
          <p:cNvPr id="4" name="Title 3">
            <a:extLst>
              <a:ext uri="{FF2B5EF4-FFF2-40B4-BE49-F238E27FC236}">
                <a16:creationId xmlns:a16="http://schemas.microsoft.com/office/drawing/2014/main" id="{D1B0B123-8586-4D8E-902F-D70FBE9A80E3}"/>
              </a:ext>
            </a:extLst>
          </p:cNvPr>
          <p:cNvSpPr>
            <a:spLocks noGrp="1"/>
          </p:cNvSpPr>
          <p:nvPr>
            <p:ph type="title"/>
          </p:nvPr>
        </p:nvSpPr>
        <p:spPr/>
        <p:txBody>
          <a:bodyPr/>
          <a:lstStyle/>
          <a:p>
            <a:r>
              <a:rPr lang="en-US" dirty="0"/>
              <a:t>Terminology</a:t>
            </a:r>
          </a:p>
        </p:txBody>
      </p:sp>
      <p:pic>
        <p:nvPicPr>
          <p:cNvPr id="6" name="Picture 5">
            <a:extLst>
              <a:ext uri="{FF2B5EF4-FFF2-40B4-BE49-F238E27FC236}">
                <a16:creationId xmlns:a16="http://schemas.microsoft.com/office/drawing/2014/main" id="{1A7C1F74-F045-476E-AD70-4001979D9235}"/>
              </a:ext>
            </a:extLst>
          </p:cNvPr>
          <p:cNvPicPr>
            <a:picLocks noChangeAspect="1"/>
          </p:cNvPicPr>
          <p:nvPr/>
        </p:nvPicPr>
        <p:blipFill>
          <a:blip r:embed="rId2"/>
          <a:stretch>
            <a:fillRect/>
          </a:stretch>
        </p:blipFill>
        <p:spPr>
          <a:xfrm>
            <a:off x="-24680" y="461440"/>
            <a:ext cx="12259202" cy="6567960"/>
          </a:xfrm>
          <a:prstGeom prst="rect">
            <a:avLst/>
          </a:prstGeom>
        </p:spPr>
      </p:pic>
      <p:sp>
        <p:nvSpPr>
          <p:cNvPr id="7" name="Rectangle 6">
            <a:extLst>
              <a:ext uri="{FF2B5EF4-FFF2-40B4-BE49-F238E27FC236}">
                <a16:creationId xmlns:a16="http://schemas.microsoft.com/office/drawing/2014/main" id="{B71A61D1-7B6B-4A95-A2B0-156004CA24B3}"/>
              </a:ext>
            </a:extLst>
          </p:cNvPr>
          <p:cNvSpPr/>
          <p:nvPr/>
        </p:nvSpPr>
        <p:spPr>
          <a:xfrm>
            <a:off x="587388" y="4221088"/>
            <a:ext cx="3528392" cy="100811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0E4B265-4372-4163-BB01-6156B1157E2F}"/>
              </a:ext>
            </a:extLst>
          </p:cNvPr>
          <p:cNvSpPr txBox="1"/>
          <p:nvPr/>
        </p:nvSpPr>
        <p:spPr>
          <a:xfrm flipH="1">
            <a:off x="9539556" y="1207735"/>
            <a:ext cx="2484276" cy="369332"/>
          </a:xfrm>
          <a:prstGeom prst="rect">
            <a:avLst/>
          </a:prstGeom>
          <a:noFill/>
        </p:spPr>
        <p:txBody>
          <a:bodyPr wrap="square" rtlCol="0">
            <a:spAutoFit/>
          </a:bodyPr>
          <a:lstStyle/>
          <a:p>
            <a:r>
              <a:rPr lang="en-US" dirty="0"/>
              <a:t>PNAS, Feb. 2015</a:t>
            </a:r>
          </a:p>
        </p:txBody>
      </p:sp>
      <p:sp>
        <p:nvSpPr>
          <p:cNvPr id="9" name="Rectangle 8">
            <a:extLst>
              <a:ext uri="{FF2B5EF4-FFF2-40B4-BE49-F238E27FC236}">
                <a16:creationId xmlns:a16="http://schemas.microsoft.com/office/drawing/2014/main" id="{FCD8A8A1-FD26-4B32-9DD0-262C11507147}"/>
              </a:ext>
            </a:extLst>
          </p:cNvPr>
          <p:cNvSpPr/>
          <p:nvPr/>
        </p:nvSpPr>
        <p:spPr>
          <a:xfrm>
            <a:off x="-24680" y="461440"/>
            <a:ext cx="12259202" cy="656796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43C3EA7-E2EA-4E24-B1A0-40ED0B6A3BCD}"/>
              </a:ext>
            </a:extLst>
          </p:cNvPr>
          <p:cNvPicPr>
            <a:picLocks noChangeAspect="1"/>
          </p:cNvPicPr>
          <p:nvPr/>
        </p:nvPicPr>
        <p:blipFill>
          <a:blip r:embed="rId3"/>
          <a:stretch>
            <a:fillRect/>
          </a:stretch>
        </p:blipFill>
        <p:spPr>
          <a:xfrm>
            <a:off x="1282937" y="2096852"/>
            <a:ext cx="2846217" cy="3792795"/>
          </a:xfrm>
          <a:prstGeom prst="rect">
            <a:avLst/>
          </a:prstGeom>
          <a:ln>
            <a:noFill/>
          </a:ln>
          <a:effectLst>
            <a:softEdge rad="112500"/>
          </a:effectLst>
        </p:spPr>
      </p:pic>
      <p:sp>
        <p:nvSpPr>
          <p:cNvPr id="14" name="Speech Bubble: Rectangle with Corners Rounded 13">
            <a:extLst>
              <a:ext uri="{FF2B5EF4-FFF2-40B4-BE49-F238E27FC236}">
                <a16:creationId xmlns:a16="http://schemas.microsoft.com/office/drawing/2014/main" id="{40F12160-513A-4AD0-9946-A46FDA2F027A}"/>
              </a:ext>
            </a:extLst>
          </p:cNvPr>
          <p:cNvSpPr/>
          <p:nvPr/>
        </p:nvSpPr>
        <p:spPr>
          <a:xfrm>
            <a:off x="4810719" y="1932081"/>
            <a:ext cx="6588732" cy="2196244"/>
          </a:xfrm>
          <a:prstGeom prst="wedgeRoundRectCallout">
            <a:avLst>
              <a:gd name="adj1" fmla="val -67793"/>
              <a:gd name="adj2" fmla="val 44587"/>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“In the good old days physicists repeated each other’s experiments, just to be sure. Today they stick to FORTRAN, so that they can share each other’s programs, bugs included.” – Edsger Dijkstra (1930-2002), Dutch computer scientist, Turing Award 1972</a:t>
            </a:r>
          </a:p>
        </p:txBody>
      </p:sp>
    </p:spTree>
    <p:extLst>
      <p:ext uri="{BB962C8B-B14F-4D97-AF65-F5344CB8AC3E}">
        <p14:creationId xmlns:p14="http://schemas.microsoft.com/office/powerpoint/2010/main" val="1577895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87788" y="1052736"/>
            <a:ext cx="4903124" cy="4353777"/>
          </a:xfrm>
        </p:spPr>
      </p:pic>
      <p:sp>
        <p:nvSpPr>
          <p:cNvPr id="3" name="Slide Number Placeholder 2"/>
          <p:cNvSpPr>
            <a:spLocks noGrp="1"/>
          </p:cNvSpPr>
          <p:nvPr>
            <p:ph type="sldNum" sz="quarter" idx="12"/>
          </p:nvPr>
        </p:nvSpPr>
        <p:spPr/>
        <p:txBody>
          <a:bodyPr/>
          <a:lstStyle/>
          <a:p>
            <a:fld id="{6C6AE60A-B69C-4790-82F7-3882EDF23186}" type="slidenum">
              <a:rPr lang="de-DE" smtClean="0"/>
              <a:pPr/>
              <a:t>20</a:t>
            </a:fld>
            <a:endParaRPr lang="de-DE"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08" y="1385151"/>
            <a:ext cx="2639616" cy="2151861"/>
          </a:xfrm>
          <a:prstGeom prst="rect">
            <a:avLst/>
          </a:prstGeom>
        </p:spPr>
      </p:pic>
      <p:sp>
        <p:nvSpPr>
          <p:cNvPr id="6" name="Oval Callout 5"/>
          <p:cNvSpPr/>
          <p:nvPr/>
        </p:nvSpPr>
        <p:spPr>
          <a:xfrm>
            <a:off x="1919536" y="1339742"/>
            <a:ext cx="2377514" cy="1106149"/>
          </a:xfrm>
          <a:prstGeom prst="wedgeEllipseCallout">
            <a:avLst>
              <a:gd name="adj1" fmla="val -41638"/>
              <a:gd name="adj2" fmla="val 5719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latency of Piz Dora is 1.77us!</a:t>
            </a:r>
          </a:p>
        </p:txBody>
      </p:sp>
      <p:pic>
        <p:nvPicPr>
          <p:cNvPr id="7" name="Content Placeholder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7553" y="1133570"/>
            <a:ext cx="2434447" cy="2855404"/>
          </a:xfrm>
          <a:prstGeom prst="rect">
            <a:avLst/>
          </a:prstGeom>
        </p:spPr>
      </p:pic>
      <p:sp>
        <p:nvSpPr>
          <p:cNvPr id="8" name="Oval Callout 7"/>
          <p:cNvSpPr/>
          <p:nvPr/>
        </p:nvSpPr>
        <p:spPr>
          <a:xfrm>
            <a:off x="8218986" y="1199107"/>
            <a:ext cx="2377514" cy="1106149"/>
          </a:xfrm>
          <a:prstGeom prst="wedgeEllipseCallout">
            <a:avLst>
              <a:gd name="adj1" fmla="val 46632"/>
              <a:gd name="adj2" fmla="val 7074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did you get to this?</a:t>
            </a:r>
          </a:p>
        </p:txBody>
      </p:sp>
      <p:sp>
        <p:nvSpPr>
          <p:cNvPr id="9" name="Oval Callout 8"/>
          <p:cNvSpPr/>
          <p:nvPr/>
        </p:nvSpPr>
        <p:spPr>
          <a:xfrm>
            <a:off x="72008" y="3988974"/>
            <a:ext cx="2639616" cy="1106149"/>
          </a:xfrm>
          <a:prstGeom prst="wedgeEllipseCallout">
            <a:avLst>
              <a:gd name="adj1" fmla="val 730"/>
              <a:gd name="adj2" fmla="val -106735"/>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averaged 10</a:t>
            </a:r>
            <a:r>
              <a:rPr lang="en-US" baseline="30000" dirty="0"/>
              <a:t>6</a:t>
            </a:r>
            <a:r>
              <a:rPr lang="en-US" dirty="0"/>
              <a:t> tests, it must be right!</a:t>
            </a:r>
          </a:p>
        </p:txBody>
      </p:sp>
      <p:sp>
        <p:nvSpPr>
          <p:cNvPr id="12" name="Rectangle 11"/>
          <p:cNvSpPr/>
          <p:nvPr/>
        </p:nvSpPr>
        <p:spPr>
          <a:xfrm rot="16200000">
            <a:off x="3732453" y="3065586"/>
            <a:ext cx="674733" cy="268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usec</a:t>
            </a:r>
            <a:endParaRPr lang="en-US" dirty="0">
              <a:solidFill>
                <a:schemeClr val="tx1"/>
              </a:solidFill>
            </a:endParaRPr>
          </a:p>
        </p:txBody>
      </p:sp>
      <p:sp>
        <p:nvSpPr>
          <p:cNvPr id="13" name="Rectangle 12"/>
          <p:cNvSpPr/>
          <p:nvPr/>
        </p:nvSpPr>
        <p:spPr>
          <a:xfrm>
            <a:off x="4390136" y="5373216"/>
            <a:ext cx="4679270" cy="268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sample</a:t>
            </a:r>
          </a:p>
        </p:txBody>
      </p:sp>
      <p:sp>
        <p:nvSpPr>
          <p:cNvPr id="10" name="Oval Callout 9"/>
          <p:cNvSpPr/>
          <p:nvPr/>
        </p:nvSpPr>
        <p:spPr>
          <a:xfrm>
            <a:off x="8724292" y="4105356"/>
            <a:ext cx="2592288" cy="1231856"/>
          </a:xfrm>
          <a:prstGeom prst="wedgeEllipseCallout">
            <a:avLst>
              <a:gd name="adj1" fmla="val 42717"/>
              <a:gd name="adj2" fmla="val -73568"/>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Why do you think so? Can I see the data?</a:t>
            </a:r>
          </a:p>
        </p:txBody>
      </p:sp>
      <p:sp>
        <p:nvSpPr>
          <p:cNvPr id="4" name="Title 3"/>
          <p:cNvSpPr>
            <a:spLocks noGrp="1"/>
          </p:cNvSpPr>
          <p:nvPr>
            <p:ph type="title"/>
          </p:nvPr>
        </p:nvSpPr>
        <p:spPr/>
        <p:txBody>
          <a:bodyPr/>
          <a:lstStyle/>
          <a:p>
            <a:r>
              <a:rPr lang="en-US" dirty="0"/>
              <a:t>The simplest networking question: ping pong latency!</a:t>
            </a:r>
          </a:p>
        </p:txBody>
      </p:sp>
      <p:sp>
        <p:nvSpPr>
          <p:cNvPr id="14" name="Rectangle 13"/>
          <p:cNvSpPr/>
          <p:nvPr/>
        </p:nvSpPr>
        <p:spPr>
          <a:xfrm>
            <a:off x="0" y="533400"/>
            <a:ext cx="12192000" cy="631598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340853" y="1988043"/>
            <a:ext cx="7200800" cy="1548969"/>
          </a:xfrm>
          <a:prstGeom prst="rect">
            <a:avLst/>
          </a:prstGeom>
          <a:solidFill>
            <a:srgbClr val="FFFF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Rule 5</a:t>
            </a:r>
            <a:r>
              <a:rPr lang="en-US" sz="2000" dirty="0">
                <a:solidFill>
                  <a:schemeClr val="tx1"/>
                </a:solidFill>
              </a:rPr>
              <a:t>: </a:t>
            </a:r>
            <a:r>
              <a:rPr lang="en-US" sz="2000" i="1" dirty="0">
                <a:solidFill>
                  <a:schemeClr val="tx1"/>
                </a:solidFill>
              </a:rPr>
              <a:t>Report if the measurement values are deterministic. For nondeterministic data, report confidence intervals of the measurement.</a:t>
            </a:r>
          </a:p>
        </p:txBody>
      </p:sp>
      <p:sp>
        <p:nvSpPr>
          <p:cNvPr id="16" name="Content Placeholder 1"/>
          <p:cNvSpPr txBox="1">
            <a:spLocks/>
          </p:cNvSpPr>
          <p:nvPr/>
        </p:nvSpPr>
        <p:spPr>
          <a:xfrm>
            <a:off x="587388" y="3897052"/>
            <a:ext cx="11328400" cy="2736304"/>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Most papers report nondeterministic measurement results</a:t>
            </a:r>
          </a:p>
          <a:p>
            <a:pPr lvl="1"/>
            <a:r>
              <a:rPr lang="en-US" dirty="0"/>
              <a:t>Only 15 mention some measure of variance</a:t>
            </a:r>
          </a:p>
          <a:p>
            <a:pPr lvl="1"/>
            <a:r>
              <a:rPr lang="en-US" dirty="0"/>
              <a:t>Only two (!) report confidence intervals</a:t>
            </a:r>
          </a:p>
          <a:p>
            <a:pPr lvl="2"/>
            <a:endParaRPr lang="en-US" sz="1100" dirty="0"/>
          </a:p>
          <a:p>
            <a:r>
              <a:rPr lang="en-US" dirty="0"/>
              <a:t>CIs allow us to compute the number of required measurements!</a:t>
            </a:r>
          </a:p>
          <a:p>
            <a:pPr lvl="1"/>
            <a:endParaRPr lang="en-US" sz="1100" dirty="0"/>
          </a:p>
          <a:p>
            <a:r>
              <a:rPr lang="en-US" dirty="0"/>
              <a:t>Can be very simple, e.g., single sentence in evaluation:</a:t>
            </a:r>
          </a:p>
          <a:p>
            <a:pPr lvl="2"/>
            <a:r>
              <a:rPr lang="en-US" dirty="0"/>
              <a:t>“We collected measurements until the 99% confidence interval was within 5% of our reported means.”</a:t>
            </a:r>
          </a:p>
        </p:txBody>
      </p:sp>
      <p:sp>
        <p:nvSpPr>
          <p:cNvPr id="17" name="TextBox 16"/>
          <p:cNvSpPr txBox="1"/>
          <p:nvPr/>
        </p:nvSpPr>
        <p:spPr>
          <a:xfrm>
            <a:off x="-46470" y="6639163"/>
            <a:ext cx="4918334" cy="246221"/>
          </a:xfrm>
          <a:prstGeom prst="rect">
            <a:avLst/>
          </a:prstGeom>
          <a:noFill/>
        </p:spPr>
        <p:txBody>
          <a:bodyPr wrap="none" rtlCol="0">
            <a:spAutoFit/>
          </a:bodyPr>
          <a:lstStyle/>
          <a:p>
            <a:r>
              <a:rPr lang="en-US" sz="1000" dirty="0"/>
              <a:t>TH, Belli: Scientific Benchmarking of Parallel Computing Systems, IEEE/ACM SC15</a:t>
            </a:r>
          </a:p>
        </p:txBody>
      </p:sp>
    </p:spTree>
    <p:extLst>
      <p:ext uri="{BB962C8B-B14F-4D97-AF65-F5344CB8AC3E}">
        <p14:creationId xmlns:p14="http://schemas.microsoft.com/office/powerpoint/2010/main" val="2712545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0" grpId="0" animBg="1"/>
      <p:bldP spid="14" grpId="0" animBg="1"/>
      <p:bldP spid="15"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1981" y="944724"/>
            <a:ext cx="7138455" cy="4846476"/>
          </a:xfrm>
          <a:prstGeom prst="rect">
            <a:avLst/>
          </a:prstGeom>
        </p:spPr>
      </p:pic>
      <p:sp>
        <p:nvSpPr>
          <p:cNvPr id="4" name="Title 3"/>
          <p:cNvSpPr>
            <a:spLocks noGrp="1"/>
          </p:cNvSpPr>
          <p:nvPr>
            <p:ph type="title"/>
          </p:nvPr>
        </p:nvSpPr>
        <p:spPr>
          <a:xfrm>
            <a:off x="431800" y="476672"/>
            <a:ext cx="11328400" cy="533400"/>
          </a:xfrm>
        </p:spPr>
        <p:txBody>
          <a:bodyPr/>
          <a:lstStyle/>
          <a:p>
            <a:r>
              <a:rPr lang="en-US" dirty="0"/>
              <a:t>Thou shalt not trust your average textbook!</a:t>
            </a:r>
          </a:p>
        </p:txBody>
      </p:sp>
      <p:sp>
        <p:nvSpPr>
          <p:cNvPr id="3" name="Slide Number Placeholder 2"/>
          <p:cNvSpPr>
            <a:spLocks noGrp="1"/>
          </p:cNvSpPr>
          <p:nvPr>
            <p:ph type="sldNum" sz="quarter" idx="12"/>
          </p:nvPr>
        </p:nvSpPr>
        <p:spPr/>
        <p:txBody>
          <a:bodyPr/>
          <a:lstStyle/>
          <a:p>
            <a:fld id="{6C6AE60A-B69C-4790-82F7-3882EDF23186}" type="slidenum">
              <a:rPr lang="de-DE" smtClean="0"/>
              <a:pPr/>
              <a:t>21</a:t>
            </a:fld>
            <a:endParaRPr lang="de-DE"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878" y="2249113"/>
            <a:ext cx="2639616" cy="2151861"/>
          </a:xfrm>
          <a:prstGeom prst="rect">
            <a:avLst/>
          </a:prstGeom>
        </p:spPr>
      </p:pic>
      <p:sp>
        <p:nvSpPr>
          <p:cNvPr id="6" name="Oval Callout 5"/>
          <p:cNvSpPr/>
          <p:nvPr/>
        </p:nvSpPr>
        <p:spPr>
          <a:xfrm>
            <a:off x="83158" y="1066800"/>
            <a:ext cx="3024336" cy="1148529"/>
          </a:xfrm>
          <a:prstGeom prst="wedgeEllipseCallout">
            <a:avLst>
              <a:gd name="adj1" fmla="val 1921"/>
              <a:gd name="adj2" fmla="val 69339"/>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confidence interval is 1.765us to 1.775us</a:t>
            </a:r>
          </a:p>
        </p:txBody>
      </p:sp>
      <p:pic>
        <p:nvPicPr>
          <p:cNvPr id="7" name="Content Placeholder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7553" y="1133570"/>
            <a:ext cx="2434447" cy="2855404"/>
          </a:xfrm>
          <a:prstGeom prst="rect">
            <a:avLst/>
          </a:prstGeom>
        </p:spPr>
      </p:pic>
      <p:sp>
        <p:nvSpPr>
          <p:cNvPr id="8" name="Oval Callout 7"/>
          <p:cNvSpPr/>
          <p:nvPr/>
        </p:nvSpPr>
        <p:spPr>
          <a:xfrm>
            <a:off x="8004212" y="1199107"/>
            <a:ext cx="2592288" cy="1106149"/>
          </a:xfrm>
          <a:prstGeom prst="wedgeEllipseCallout">
            <a:avLst>
              <a:gd name="adj1" fmla="val 46632"/>
              <a:gd name="adj2" fmla="val 7074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Did you assume normality?</a:t>
            </a:r>
          </a:p>
        </p:txBody>
      </p:sp>
      <p:sp>
        <p:nvSpPr>
          <p:cNvPr id="16" name="Oval Callout 15"/>
          <p:cNvSpPr/>
          <p:nvPr/>
        </p:nvSpPr>
        <p:spPr>
          <a:xfrm>
            <a:off x="143768" y="4997086"/>
            <a:ext cx="3719984" cy="1636270"/>
          </a:xfrm>
          <a:prstGeom prst="wedgeEllipseCallout">
            <a:avLst>
              <a:gd name="adj1" fmla="val -3129"/>
              <a:gd name="adj2" fmla="val -9199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Yes, I used the central limit theorem to normalize by summing subsets of size 100!</a:t>
            </a:r>
          </a:p>
        </p:txBody>
      </p:sp>
      <p:sp>
        <p:nvSpPr>
          <p:cNvPr id="17" name="Oval Callout 16"/>
          <p:cNvSpPr/>
          <p:nvPr/>
        </p:nvSpPr>
        <p:spPr>
          <a:xfrm>
            <a:off x="9558837" y="5096375"/>
            <a:ext cx="2592288" cy="1106149"/>
          </a:xfrm>
          <a:prstGeom prst="wedgeEllipseCallout">
            <a:avLst>
              <a:gd name="adj1" fmla="val 13750"/>
              <a:gd name="adj2" fmla="val -15763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Can we test for normality?</a:t>
            </a:r>
          </a:p>
        </p:txBody>
      </p:sp>
      <p:sp>
        <p:nvSpPr>
          <p:cNvPr id="19" name="Oval Callout 18"/>
          <p:cNvSpPr/>
          <p:nvPr/>
        </p:nvSpPr>
        <p:spPr>
          <a:xfrm>
            <a:off x="263352" y="4972273"/>
            <a:ext cx="3719984" cy="1636270"/>
          </a:xfrm>
          <a:prstGeom prst="wedgeEllipseCallout">
            <a:avLst>
              <a:gd name="adj1" fmla="val -7295"/>
              <a:gd name="adj2" fmla="val -9449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Ugs</a:t>
            </a:r>
            <a:r>
              <a:rPr lang="en-US" dirty="0"/>
              <a:t>, the data is not normal at all! The real CI is actually 1.6us to 1.9us!</a:t>
            </a:r>
          </a:p>
        </p:txBody>
      </p:sp>
      <p:sp>
        <p:nvSpPr>
          <p:cNvPr id="20" name="Rectangle 19"/>
          <p:cNvSpPr/>
          <p:nvPr/>
        </p:nvSpPr>
        <p:spPr>
          <a:xfrm>
            <a:off x="11324" y="476672"/>
            <a:ext cx="12192000" cy="652510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493253" y="1664804"/>
            <a:ext cx="7200800" cy="1548969"/>
          </a:xfrm>
          <a:prstGeom prst="rect">
            <a:avLst/>
          </a:prstGeom>
          <a:solidFill>
            <a:srgbClr val="FFFF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Rule 6</a:t>
            </a:r>
            <a:r>
              <a:rPr lang="en-US" sz="2000" dirty="0">
                <a:solidFill>
                  <a:schemeClr val="tx1"/>
                </a:solidFill>
              </a:rPr>
              <a:t>: </a:t>
            </a:r>
            <a:r>
              <a:rPr lang="en-US" sz="2000" i="1" dirty="0">
                <a:solidFill>
                  <a:schemeClr val="tx1"/>
                </a:solidFill>
              </a:rPr>
              <a:t>Do not assume normality of collected data (e.g., based on the number of samples) without diagnostic checking.</a:t>
            </a:r>
          </a:p>
        </p:txBody>
      </p:sp>
      <p:sp>
        <p:nvSpPr>
          <p:cNvPr id="22" name="Content Placeholder 1"/>
          <p:cNvSpPr txBox="1">
            <a:spLocks/>
          </p:cNvSpPr>
          <p:nvPr/>
        </p:nvSpPr>
        <p:spPr>
          <a:xfrm>
            <a:off x="584200" y="3897052"/>
            <a:ext cx="11328400" cy="2700300"/>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Most events will slow down performance</a:t>
            </a:r>
          </a:p>
          <a:p>
            <a:pPr lvl="1"/>
            <a:r>
              <a:rPr lang="en-US" b="1" dirty="0"/>
              <a:t>Heavy right-tailed distributions</a:t>
            </a:r>
          </a:p>
          <a:p>
            <a:pPr lvl="1"/>
            <a:endParaRPr lang="en-US" b="1" dirty="0"/>
          </a:p>
          <a:p>
            <a:r>
              <a:rPr lang="en-US" b="1" dirty="0"/>
              <a:t>The Central Limit Theorem only applies asymptotically</a:t>
            </a:r>
          </a:p>
          <a:p>
            <a:pPr lvl="1"/>
            <a:r>
              <a:rPr lang="en-US" b="1" dirty="0"/>
              <a:t>Some papers/textbook mention “30-40 samples”, don’t trust them!</a:t>
            </a:r>
          </a:p>
          <a:p>
            <a:pPr lvl="1"/>
            <a:endParaRPr lang="en-US" b="1" dirty="0"/>
          </a:p>
          <a:p>
            <a:r>
              <a:rPr lang="en-US" dirty="0"/>
              <a:t>Two papers used CIs around the mean without testing for normality</a:t>
            </a:r>
          </a:p>
        </p:txBody>
      </p:sp>
      <p:sp>
        <p:nvSpPr>
          <p:cNvPr id="15" name="TextBox 14"/>
          <p:cNvSpPr txBox="1"/>
          <p:nvPr/>
        </p:nvSpPr>
        <p:spPr>
          <a:xfrm>
            <a:off x="-46470" y="6639163"/>
            <a:ext cx="4918334" cy="246221"/>
          </a:xfrm>
          <a:prstGeom prst="rect">
            <a:avLst/>
          </a:prstGeom>
          <a:noFill/>
        </p:spPr>
        <p:txBody>
          <a:bodyPr wrap="none" rtlCol="0">
            <a:spAutoFit/>
          </a:bodyPr>
          <a:lstStyle/>
          <a:p>
            <a:r>
              <a:rPr lang="en-US" sz="1000" dirty="0"/>
              <a:t>TH, Belli: Scientific Benchmarking of Parallel Computing Systems, IEEE/ACM SC15</a:t>
            </a:r>
          </a:p>
        </p:txBody>
      </p:sp>
    </p:spTree>
    <p:extLst>
      <p:ext uri="{BB962C8B-B14F-4D97-AF65-F5344CB8AC3E}">
        <p14:creationId xmlns:p14="http://schemas.microsoft.com/office/powerpoint/2010/main" val="248362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6" grpId="0" animBg="1"/>
      <p:bldP spid="17" grpId="0" animBg="1"/>
      <p:bldP spid="19" grpId="0" animBg="1"/>
      <p:bldP spid="20" grpId="0" animBg="1"/>
      <p:bldP spid="21" grpId="0" animBg="1"/>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1800" y="1304764"/>
            <a:ext cx="11328400" cy="4895846"/>
          </a:xfrm>
        </p:spPr>
        <p:txBody>
          <a:bodyPr/>
          <a:lstStyle/>
          <a:p>
            <a:r>
              <a:rPr lang="en-US" dirty="0"/>
              <a:t>Rank-based measures (no assumption about distribution)</a:t>
            </a:r>
          </a:p>
          <a:p>
            <a:pPr lvl="1"/>
            <a:r>
              <a:rPr lang="en-US" dirty="0"/>
              <a:t>Essentially always better than assuming normality</a:t>
            </a:r>
          </a:p>
          <a:p>
            <a:r>
              <a:rPr lang="en-US" dirty="0"/>
              <a:t>Example: median (50</a:t>
            </a:r>
            <a:r>
              <a:rPr lang="en-US" baseline="30000" dirty="0"/>
              <a:t>th</a:t>
            </a:r>
            <a:r>
              <a:rPr lang="en-US" dirty="0"/>
              <a:t> percentile) vs. mean for HPL</a:t>
            </a:r>
          </a:p>
          <a:p>
            <a:pPr lvl="1"/>
            <a:r>
              <a:rPr lang="en-US" dirty="0"/>
              <a:t>Rather stable statistic for expectation</a:t>
            </a:r>
          </a:p>
          <a:p>
            <a:pPr lvl="1"/>
            <a:r>
              <a:rPr lang="en-US" dirty="0"/>
              <a:t>Other percentiles (usually 25</a:t>
            </a:r>
            <a:r>
              <a:rPr lang="en-US" baseline="30000" dirty="0"/>
              <a:t>th</a:t>
            </a:r>
            <a:r>
              <a:rPr lang="en-US" dirty="0"/>
              <a:t> and 75</a:t>
            </a:r>
            <a:r>
              <a:rPr lang="en-US" baseline="30000" dirty="0"/>
              <a:t>th</a:t>
            </a:r>
            <a:r>
              <a:rPr lang="en-US" dirty="0"/>
              <a:t>) are also useful</a:t>
            </a:r>
          </a:p>
          <a:p>
            <a:pPr lvl="1"/>
            <a:endParaRPr lang="en-US" dirty="0"/>
          </a:p>
          <a:p>
            <a:pPr lvl="1"/>
            <a:endParaRPr lang="en-US" dirty="0"/>
          </a:p>
        </p:txBody>
      </p:sp>
      <p:sp>
        <p:nvSpPr>
          <p:cNvPr id="3" name="Slide Number Placeholder 2"/>
          <p:cNvSpPr>
            <a:spLocks noGrp="1"/>
          </p:cNvSpPr>
          <p:nvPr>
            <p:ph type="sldNum" sz="quarter" idx="12"/>
          </p:nvPr>
        </p:nvSpPr>
        <p:spPr/>
        <p:txBody>
          <a:bodyPr/>
          <a:lstStyle/>
          <a:p>
            <a:fld id="{6C6AE60A-B69C-4790-82F7-3882EDF23186}" type="slidenum">
              <a:rPr lang="de-DE" smtClean="0"/>
              <a:pPr/>
              <a:t>22</a:t>
            </a:fld>
            <a:endParaRPr lang="de-DE" dirty="0"/>
          </a:p>
        </p:txBody>
      </p:sp>
      <p:sp>
        <p:nvSpPr>
          <p:cNvPr id="4" name="Title 3"/>
          <p:cNvSpPr>
            <a:spLocks noGrp="1"/>
          </p:cNvSpPr>
          <p:nvPr>
            <p:ph type="title"/>
          </p:nvPr>
        </p:nvSpPr>
        <p:spPr/>
        <p:txBody>
          <a:bodyPr/>
          <a:lstStyle/>
          <a:p>
            <a:r>
              <a:rPr lang="en-US" dirty="0"/>
              <a:t>Dealing with non-normal data – nonparametric statistics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731" y="3104964"/>
            <a:ext cx="7836665" cy="3780420"/>
          </a:xfrm>
          <a:prstGeom prst="rect">
            <a:avLst/>
          </a:prstGeom>
        </p:spPr>
      </p:pic>
      <p:sp>
        <p:nvSpPr>
          <p:cNvPr id="6" name="TextBox 5"/>
          <p:cNvSpPr txBox="1"/>
          <p:nvPr/>
        </p:nvSpPr>
        <p:spPr>
          <a:xfrm>
            <a:off x="-46470" y="6639163"/>
            <a:ext cx="4918334" cy="246221"/>
          </a:xfrm>
          <a:prstGeom prst="rect">
            <a:avLst/>
          </a:prstGeom>
          <a:noFill/>
        </p:spPr>
        <p:txBody>
          <a:bodyPr wrap="none" rtlCol="0">
            <a:spAutoFit/>
          </a:bodyPr>
          <a:lstStyle/>
          <a:p>
            <a:r>
              <a:rPr lang="en-US" sz="1000" dirty="0"/>
              <a:t>TH, Belli: Scientific Benchmarking of Parallel Computing Systems, IEEE/ACM SC15</a:t>
            </a:r>
          </a:p>
        </p:txBody>
      </p:sp>
    </p:spTree>
    <p:extLst>
      <p:ext uri="{BB962C8B-B14F-4D97-AF65-F5344CB8AC3E}">
        <p14:creationId xmlns:p14="http://schemas.microsoft.com/office/powerpoint/2010/main" val="232284331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C6AE60A-B69C-4790-82F7-3882EDF23186}" type="slidenum">
              <a:rPr lang="de-DE" smtClean="0"/>
              <a:pPr/>
              <a:t>23</a:t>
            </a:fld>
            <a:endParaRPr lang="de-DE" dirty="0"/>
          </a:p>
        </p:txBody>
      </p:sp>
      <p:sp>
        <p:nvSpPr>
          <p:cNvPr id="4" name="Title 3"/>
          <p:cNvSpPr>
            <a:spLocks noGrp="1"/>
          </p:cNvSpPr>
          <p:nvPr>
            <p:ph type="title"/>
          </p:nvPr>
        </p:nvSpPr>
        <p:spPr/>
        <p:txBody>
          <a:bodyPr/>
          <a:lstStyle/>
          <a:p>
            <a:r>
              <a:rPr lang="en-US" dirty="0"/>
              <a:t>Thou shalt not trust your system!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57008"/>
            <a:ext cx="3141426" cy="2542220"/>
          </a:xfrm>
          <a:prstGeom prst="rect">
            <a:avLst/>
          </a:prstGeom>
        </p:spPr>
      </p:pic>
      <p:sp>
        <p:nvSpPr>
          <p:cNvPr id="6" name="Oval Callout 5"/>
          <p:cNvSpPr/>
          <p:nvPr/>
        </p:nvSpPr>
        <p:spPr>
          <a:xfrm>
            <a:off x="0" y="1063378"/>
            <a:ext cx="1883532" cy="709438"/>
          </a:xfrm>
          <a:prstGeom prst="wedgeEllipseCallout">
            <a:avLst>
              <a:gd name="adj1" fmla="val 17319"/>
              <a:gd name="adj2" fmla="val 120405"/>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Look what data I got!</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19176" y="1066800"/>
            <a:ext cx="7473278" cy="5278524"/>
          </a:xfrm>
        </p:spPr>
      </p:pic>
      <p:pic>
        <p:nvPicPr>
          <p:cNvPr id="10" name="Content Placeholder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17437" y="4002596"/>
            <a:ext cx="2434447" cy="2855404"/>
          </a:xfrm>
          <a:prstGeom prst="rect">
            <a:avLst/>
          </a:prstGeom>
        </p:spPr>
      </p:pic>
      <p:sp>
        <p:nvSpPr>
          <p:cNvPr id="11" name="Oval Callout 10"/>
          <p:cNvSpPr/>
          <p:nvPr/>
        </p:nvSpPr>
        <p:spPr>
          <a:xfrm>
            <a:off x="155340" y="4068133"/>
            <a:ext cx="2844316" cy="1106149"/>
          </a:xfrm>
          <a:prstGeom prst="wedgeEllipseCallout">
            <a:avLst>
              <a:gd name="adj1" fmla="val 62979"/>
              <a:gd name="adj2" fmla="val 53933"/>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Clearly, the mean/median are not sufficient!</a:t>
            </a:r>
          </a:p>
        </p:txBody>
      </p:sp>
      <p:sp>
        <p:nvSpPr>
          <p:cNvPr id="12" name="Oval Callout 11"/>
          <p:cNvSpPr/>
          <p:nvPr/>
        </p:nvSpPr>
        <p:spPr>
          <a:xfrm>
            <a:off x="10142" y="5359739"/>
            <a:ext cx="2844316" cy="1106149"/>
          </a:xfrm>
          <a:prstGeom prst="wedgeEllipseCallout">
            <a:avLst>
              <a:gd name="adj1" fmla="val 62979"/>
              <a:gd name="adj2" fmla="val -48348"/>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Try quantile regression!</a:t>
            </a: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8533" y="1161843"/>
            <a:ext cx="1859163" cy="1854594"/>
          </a:xfrm>
          <a:prstGeom prst="rect">
            <a:avLst/>
          </a:prstGeom>
        </p:spPr>
      </p:pic>
      <p:sp>
        <p:nvSpPr>
          <p:cNvPr id="23" name="TextBox 22"/>
          <p:cNvSpPr txBox="1"/>
          <p:nvPr/>
        </p:nvSpPr>
        <p:spPr>
          <a:xfrm>
            <a:off x="2888846" y="2951763"/>
            <a:ext cx="1511068" cy="200055"/>
          </a:xfrm>
          <a:prstGeom prst="rect">
            <a:avLst/>
          </a:prstGeom>
          <a:noFill/>
        </p:spPr>
        <p:txBody>
          <a:bodyPr wrap="square" rtlCol="0">
            <a:spAutoFit/>
          </a:bodyPr>
          <a:lstStyle/>
          <a:p>
            <a:r>
              <a:rPr lang="en-US" sz="700" dirty="0"/>
              <a:t>Image credit: nersc.gov</a:t>
            </a:r>
          </a:p>
        </p:txBody>
      </p:sp>
      <p:sp>
        <p:nvSpPr>
          <p:cNvPr id="24" name="TextBox 23"/>
          <p:cNvSpPr txBox="1"/>
          <p:nvPr/>
        </p:nvSpPr>
        <p:spPr>
          <a:xfrm>
            <a:off x="2050541" y="1380385"/>
            <a:ext cx="291792" cy="461665"/>
          </a:xfrm>
          <a:prstGeom prst="rect">
            <a:avLst/>
          </a:prstGeom>
          <a:noFill/>
        </p:spPr>
        <p:txBody>
          <a:bodyPr wrap="square" rtlCol="0">
            <a:spAutoFit/>
          </a:bodyPr>
          <a:lstStyle/>
          <a:p>
            <a:r>
              <a:rPr lang="en-US" sz="2400" b="1" dirty="0"/>
              <a:t>S</a:t>
            </a:r>
          </a:p>
        </p:txBody>
      </p:sp>
      <p:sp>
        <p:nvSpPr>
          <p:cNvPr id="25" name="TextBox 24"/>
          <p:cNvSpPr txBox="1"/>
          <p:nvPr/>
        </p:nvSpPr>
        <p:spPr>
          <a:xfrm>
            <a:off x="4350850" y="2571291"/>
            <a:ext cx="304990" cy="461665"/>
          </a:xfrm>
          <a:prstGeom prst="rect">
            <a:avLst/>
          </a:prstGeom>
          <a:noFill/>
        </p:spPr>
        <p:txBody>
          <a:bodyPr wrap="square" rtlCol="0">
            <a:spAutoFit/>
          </a:bodyPr>
          <a:lstStyle/>
          <a:p>
            <a:r>
              <a:rPr lang="en-US" sz="2400" b="1" dirty="0"/>
              <a:t>D</a:t>
            </a:r>
          </a:p>
        </p:txBody>
      </p:sp>
      <p:cxnSp>
        <p:nvCxnSpPr>
          <p:cNvPr id="26" name="Straight Connector 25"/>
          <p:cNvCxnSpPr>
            <a:cxnSpLocks/>
          </p:cNvCxnSpPr>
          <p:nvPr/>
        </p:nvCxnSpPr>
        <p:spPr>
          <a:xfrm>
            <a:off x="2342333" y="1716697"/>
            <a:ext cx="228134" cy="9869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4203997" y="2590126"/>
            <a:ext cx="228134" cy="98696"/>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a:off x="2752819" y="1966428"/>
            <a:ext cx="1305400" cy="519393"/>
          </a:xfrm>
          <a:prstGeom prst="line">
            <a:avLst/>
          </a:prstGeom>
          <a:ln w="73025">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flipV="1">
            <a:off x="2795977" y="1390298"/>
            <a:ext cx="745141" cy="510593"/>
          </a:xfrm>
          <a:prstGeom prst="line">
            <a:avLst/>
          </a:prstGeom>
          <a:ln w="73025">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a:xfrm>
            <a:off x="3598986" y="1430915"/>
            <a:ext cx="459233" cy="965174"/>
          </a:xfrm>
          <a:prstGeom prst="line">
            <a:avLst/>
          </a:prstGeom>
          <a:ln w="73025">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967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Quantile Regression</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461" y="1124744"/>
            <a:ext cx="5995030" cy="4234408"/>
          </a:xfrm>
        </p:spPr>
      </p:pic>
      <p:pic>
        <p:nvPicPr>
          <p:cNvPr id="14" name="Picture 1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21320" y="260648"/>
            <a:ext cx="2177668" cy="177527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125" y="2035921"/>
            <a:ext cx="7280035" cy="4824536"/>
          </a:xfrm>
          <a:prstGeom prst="rect">
            <a:avLst/>
          </a:prstGeom>
          <a:ln>
            <a:solidFill>
              <a:schemeClr val="tx1"/>
            </a:solidFill>
          </a:ln>
        </p:spPr>
      </p:pic>
      <p:sp>
        <p:nvSpPr>
          <p:cNvPr id="3" name="Slide Number Placeholder 2"/>
          <p:cNvSpPr>
            <a:spLocks noGrp="1"/>
          </p:cNvSpPr>
          <p:nvPr>
            <p:ph type="sldNum" sz="quarter" idx="12"/>
          </p:nvPr>
        </p:nvSpPr>
        <p:spPr/>
        <p:txBody>
          <a:bodyPr/>
          <a:lstStyle/>
          <a:p>
            <a:fld id="{6C6AE60A-B69C-4790-82F7-3882EDF23186}" type="slidenum">
              <a:rPr lang="de-DE" smtClean="0"/>
              <a:pPr/>
              <a:t>24</a:t>
            </a:fld>
            <a:endParaRPr lang="de-DE" dirty="0"/>
          </a:p>
        </p:txBody>
      </p:sp>
      <p:sp>
        <p:nvSpPr>
          <p:cNvPr id="13" name="Oval Callout 12"/>
          <p:cNvSpPr/>
          <p:nvPr/>
        </p:nvSpPr>
        <p:spPr>
          <a:xfrm>
            <a:off x="4892637" y="442403"/>
            <a:ext cx="5667260" cy="1330413"/>
          </a:xfrm>
          <a:prstGeom prst="wedgeEllipseCallout">
            <a:avLst>
              <a:gd name="adj1" fmla="val 53894"/>
              <a:gd name="adj2" fmla="val -2070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Wow, so Pilatus is better for (worst-case) latency-critical workloads even though Dora is expected to be faster</a:t>
            </a:r>
          </a:p>
        </p:txBody>
      </p:sp>
      <p:sp>
        <p:nvSpPr>
          <p:cNvPr id="15" name="Rectangle 14"/>
          <p:cNvSpPr/>
          <p:nvPr/>
        </p:nvSpPr>
        <p:spPr>
          <a:xfrm>
            <a:off x="6988" y="461392"/>
            <a:ext cx="12192000" cy="639906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493253" y="2204067"/>
            <a:ext cx="7200800" cy="1548969"/>
          </a:xfrm>
          <a:prstGeom prst="rect">
            <a:avLst/>
          </a:prstGeom>
          <a:solidFill>
            <a:srgbClr val="FFFF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Rule 8</a:t>
            </a:r>
            <a:r>
              <a:rPr lang="en-US" sz="2000" dirty="0">
                <a:solidFill>
                  <a:schemeClr val="tx1"/>
                </a:solidFill>
              </a:rPr>
              <a:t>: </a:t>
            </a:r>
            <a:r>
              <a:rPr lang="en-US" sz="2000" i="1" dirty="0">
                <a:solidFill>
                  <a:schemeClr val="tx1"/>
                </a:solidFill>
              </a:rPr>
              <a:t>Carefully investigate if measures of central tendency</a:t>
            </a:r>
          </a:p>
          <a:p>
            <a:pPr algn="ctr"/>
            <a:r>
              <a:rPr lang="en-US" sz="2000" i="1" dirty="0">
                <a:solidFill>
                  <a:schemeClr val="tx1"/>
                </a:solidFill>
              </a:rPr>
              <a:t>such as mean or median are useful to report. Some problems,</a:t>
            </a:r>
          </a:p>
          <a:p>
            <a:pPr algn="ctr"/>
            <a:r>
              <a:rPr lang="en-US" sz="2000" i="1" dirty="0">
                <a:solidFill>
                  <a:schemeClr val="tx1"/>
                </a:solidFill>
              </a:rPr>
              <a:t>such as worst-case latency, may require other percentiles.</a:t>
            </a:r>
          </a:p>
        </p:txBody>
      </p:sp>
      <p:sp>
        <p:nvSpPr>
          <p:cNvPr id="10" name="Content Placeholder 1"/>
          <p:cNvSpPr txBox="1">
            <a:spLocks/>
          </p:cNvSpPr>
          <p:nvPr/>
        </p:nvSpPr>
        <p:spPr>
          <a:xfrm>
            <a:off x="874082" y="4753538"/>
            <a:ext cx="11328400" cy="2635902"/>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Check Oliveira et al. “Why you should care about quantile regression”. SIGARCH Computer Architecture News, 2013.</a:t>
            </a:r>
          </a:p>
        </p:txBody>
      </p:sp>
      <p:sp>
        <p:nvSpPr>
          <p:cNvPr id="11" name="TextBox 10"/>
          <p:cNvSpPr txBox="1"/>
          <p:nvPr/>
        </p:nvSpPr>
        <p:spPr>
          <a:xfrm>
            <a:off x="-46470" y="6639163"/>
            <a:ext cx="4918334" cy="246221"/>
          </a:xfrm>
          <a:prstGeom prst="rect">
            <a:avLst/>
          </a:prstGeom>
          <a:noFill/>
        </p:spPr>
        <p:txBody>
          <a:bodyPr wrap="none" rtlCol="0">
            <a:spAutoFit/>
          </a:bodyPr>
          <a:lstStyle/>
          <a:p>
            <a:r>
              <a:rPr lang="en-US" sz="1000" dirty="0"/>
              <a:t>TH, Belli: Scientific Benchmarking of Parallel Computing Systems, IEEE/ACM SC15</a:t>
            </a:r>
          </a:p>
        </p:txBody>
      </p:sp>
    </p:spTree>
    <p:extLst>
      <p:ext uri="{BB962C8B-B14F-4D97-AF65-F5344CB8AC3E}">
        <p14:creationId xmlns:p14="http://schemas.microsoft.com/office/powerpoint/2010/main" val="887735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Measurements can be expensive!</a:t>
            </a:r>
          </a:p>
          <a:p>
            <a:pPr lvl="1"/>
            <a:r>
              <a:rPr lang="en-US" dirty="0"/>
              <a:t>Yet necessary to reach certain confidence</a:t>
            </a:r>
          </a:p>
          <a:p>
            <a:endParaRPr lang="en-US" dirty="0"/>
          </a:p>
          <a:p>
            <a:r>
              <a:rPr lang="en-US" dirty="0"/>
              <a:t>How to determine the minimal number of measurements?</a:t>
            </a:r>
          </a:p>
          <a:p>
            <a:pPr lvl="1"/>
            <a:r>
              <a:rPr lang="en-US" dirty="0"/>
              <a:t>Measure until the confidence interval has a certain acceptable width</a:t>
            </a:r>
          </a:p>
          <a:p>
            <a:pPr lvl="1"/>
            <a:r>
              <a:rPr lang="en-US" dirty="0"/>
              <a:t>For example, measure until the 95% CI is within 5% of the mean/median</a:t>
            </a:r>
          </a:p>
          <a:p>
            <a:pPr lvl="1"/>
            <a:r>
              <a:rPr lang="en-US" dirty="0"/>
              <a:t>Can be computed analytically assuming normal data</a:t>
            </a:r>
          </a:p>
          <a:p>
            <a:pPr lvl="1"/>
            <a:r>
              <a:rPr lang="en-US" dirty="0"/>
              <a:t>Compute iteratively for nonparametric statistics</a:t>
            </a:r>
          </a:p>
          <a:p>
            <a:endParaRPr lang="en-US" dirty="0"/>
          </a:p>
          <a:p>
            <a:r>
              <a:rPr lang="en-US" dirty="0"/>
              <a:t>Often heard: “we cannot afford more than a single measurement”</a:t>
            </a:r>
          </a:p>
          <a:p>
            <a:pPr lvl="1"/>
            <a:r>
              <a:rPr lang="en-US" dirty="0"/>
              <a:t>E.g., Gordon Bell runs</a:t>
            </a:r>
          </a:p>
          <a:p>
            <a:pPr lvl="1"/>
            <a:r>
              <a:rPr lang="en-US" dirty="0"/>
              <a:t>Well, then one cannot say anything about the variance</a:t>
            </a:r>
          </a:p>
          <a:p>
            <a:pPr lvl="2"/>
            <a:r>
              <a:rPr lang="en-US" dirty="0"/>
              <a:t>Even 3-4 measurement can provide very tight CI (assuming normality)</a:t>
            </a:r>
          </a:p>
          <a:p>
            <a:pPr lvl="2"/>
            <a:r>
              <a:rPr lang="en-US" dirty="0"/>
              <a:t>Can also exploit repetitive nature of many applications</a:t>
            </a:r>
          </a:p>
          <a:p>
            <a:pPr lvl="1"/>
            <a:endParaRPr lang="en-US" dirty="0"/>
          </a:p>
        </p:txBody>
      </p:sp>
      <p:sp>
        <p:nvSpPr>
          <p:cNvPr id="3" name="Slide Number Placeholder 2"/>
          <p:cNvSpPr>
            <a:spLocks noGrp="1"/>
          </p:cNvSpPr>
          <p:nvPr>
            <p:ph type="sldNum" sz="quarter" idx="12"/>
          </p:nvPr>
        </p:nvSpPr>
        <p:spPr/>
        <p:txBody>
          <a:bodyPr/>
          <a:lstStyle/>
          <a:p>
            <a:fld id="{6C6AE60A-B69C-4790-82F7-3882EDF23186}" type="slidenum">
              <a:rPr lang="de-DE" smtClean="0"/>
              <a:pPr/>
              <a:t>25</a:t>
            </a:fld>
            <a:endParaRPr lang="de-DE" dirty="0"/>
          </a:p>
        </p:txBody>
      </p:sp>
      <p:sp>
        <p:nvSpPr>
          <p:cNvPr id="4" name="Title 3"/>
          <p:cNvSpPr>
            <a:spLocks noGrp="1"/>
          </p:cNvSpPr>
          <p:nvPr>
            <p:ph type="title"/>
          </p:nvPr>
        </p:nvSpPr>
        <p:spPr/>
        <p:txBody>
          <a:bodyPr/>
          <a:lstStyle/>
          <a:p>
            <a:r>
              <a:rPr lang="en-US" dirty="0"/>
              <a:t>How many measurements are needed?</a:t>
            </a: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14692" y="533400"/>
            <a:ext cx="3810000" cy="3810000"/>
          </a:xfrm>
          <a:prstGeom prst="rect">
            <a:avLst/>
          </a:prstGeom>
        </p:spPr>
      </p:pic>
      <p:sp>
        <p:nvSpPr>
          <p:cNvPr id="6" name="TextBox 5"/>
          <p:cNvSpPr txBox="1"/>
          <p:nvPr/>
        </p:nvSpPr>
        <p:spPr>
          <a:xfrm>
            <a:off x="-46470" y="6639163"/>
            <a:ext cx="4918334" cy="246221"/>
          </a:xfrm>
          <a:prstGeom prst="rect">
            <a:avLst/>
          </a:prstGeom>
          <a:noFill/>
        </p:spPr>
        <p:txBody>
          <a:bodyPr wrap="none" rtlCol="0">
            <a:spAutoFit/>
          </a:bodyPr>
          <a:lstStyle/>
          <a:p>
            <a:r>
              <a:rPr lang="en-US" sz="1000" dirty="0"/>
              <a:t>TH, Belli: Scientific Benchmarking of Parallel Computing Systems, IEEE/ACM SC15</a:t>
            </a:r>
          </a:p>
        </p:txBody>
      </p:sp>
    </p:spTree>
    <p:extLst>
      <p:ext uri="{BB962C8B-B14F-4D97-AF65-F5344CB8AC3E}">
        <p14:creationId xmlns:p14="http://schemas.microsoft.com/office/powerpoint/2010/main" val="50769619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5878" y="2743200"/>
            <a:ext cx="7302060" cy="3657600"/>
          </a:xfrm>
          <a:prstGeom prst="rect">
            <a:avLst/>
          </a:prstGeom>
        </p:spPr>
      </p:pic>
      <p:sp>
        <p:nvSpPr>
          <p:cNvPr id="3" name="Slide Number Placeholder 2"/>
          <p:cNvSpPr>
            <a:spLocks noGrp="1"/>
          </p:cNvSpPr>
          <p:nvPr>
            <p:ph type="sldNum" sz="quarter" idx="12"/>
          </p:nvPr>
        </p:nvSpPr>
        <p:spPr/>
        <p:txBody>
          <a:bodyPr/>
          <a:lstStyle/>
          <a:p>
            <a:fld id="{6C6AE60A-B69C-4790-82F7-3882EDF23186}" type="slidenum">
              <a:rPr lang="de-DE" smtClean="0"/>
              <a:pPr/>
              <a:t>26</a:t>
            </a:fld>
            <a:endParaRPr lang="de-DE" dirty="0"/>
          </a:p>
        </p:txBody>
      </p:sp>
      <p:sp>
        <p:nvSpPr>
          <p:cNvPr id="4" name="Title 3"/>
          <p:cNvSpPr>
            <a:spLocks noGrp="1"/>
          </p:cNvSpPr>
          <p:nvPr>
            <p:ph type="title"/>
          </p:nvPr>
        </p:nvSpPr>
        <p:spPr/>
        <p:txBody>
          <a:bodyPr/>
          <a:lstStyle/>
          <a:p>
            <a:r>
              <a:rPr lang="en-US" dirty="0"/>
              <a:t>Experimental design</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2" y="1556792"/>
            <a:ext cx="3141426" cy="2542220"/>
          </a:xfrm>
          <a:prstGeom prst="rect">
            <a:avLst/>
          </a:prstGeom>
        </p:spPr>
      </p:pic>
      <p:sp>
        <p:nvSpPr>
          <p:cNvPr id="7" name="Oval Callout 6"/>
          <p:cNvSpPr/>
          <p:nvPr/>
        </p:nvSpPr>
        <p:spPr>
          <a:xfrm>
            <a:off x="1919536" y="1339742"/>
            <a:ext cx="2880320" cy="1106149"/>
          </a:xfrm>
          <a:prstGeom prst="wedgeEllipseCallout">
            <a:avLst>
              <a:gd name="adj1" fmla="val -41638"/>
              <a:gd name="adj2" fmla="val 5719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MPI_Reduce</a:t>
            </a:r>
            <a:r>
              <a:rPr lang="en-US" dirty="0"/>
              <a:t> behaves much simpler!</a:t>
            </a:r>
          </a:p>
        </p:txBody>
      </p:sp>
      <p:sp>
        <p:nvSpPr>
          <p:cNvPr id="9" name="Oval Callout 8"/>
          <p:cNvSpPr/>
          <p:nvPr/>
        </p:nvSpPr>
        <p:spPr>
          <a:xfrm>
            <a:off x="6528048" y="606589"/>
            <a:ext cx="3600400" cy="1106149"/>
          </a:xfrm>
          <a:prstGeom prst="wedgeEllipseCallout">
            <a:avLst>
              <a:gd name="adj1" fmla="val 62979"/>
              <a:gd name="adj2" fmla="val 53933"/>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don’t believe you, try other numbers of processes!</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8960" y="2743200"/>
            <a:ext cx="7302060" cy="3657600"/>
          </a:xfrm>
          <a:prstGeom prst="rect">
            <a:avLst/>
          </a:prstGeom>
        </p:spPr>
      </p:pic>
      <p:pic>
        <p:nvPicPr>
          <p:cNvPr id="8" name="Content Placeholder 9"/>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46229" y="541052"/>
            <a:ext cx="2434447" cy="2855404"/>
          </a:xfrm>
          <a:prstGeom prst="rect">
            <a:avLst/>
          </a:prstGeom>
        </p:spPr>
      </p:pic>
      <p:sp>
        <p:nvSpPr>
          <p:cNvPr id="12" name="Rectangle 11"/>
          <p:cNvSpPr/>
          <p:nvPr/>
        </p:nvSpPr>
        <p:spPr>
          <a:xfrm>
            <a:off x="6988" y="461392"/>
            <a:ext cx="12192000" cy="639906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493253" y="1916832"/>
            <a:ext cx="7200800" cy="1548969"/>
          </a:xfrm>
          <a:prstGeom prst="rect">
            <a:avLst/>
          </a:prstGeom>
          <a:solidFill>
            <a:srgbClr val="FFFF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Rule 9</a:t>
            </a:r>
            <a:r>
              <a:rPr lang="en-US" sz="2000" dirty="0">
                <a:solidFill>
                  <a:schemeClr val="tx1"/>
                </a:solidFill>
              </a:rPr>
              <a:t>: </a:t>
            </a:r>
            <a:r>
              <a:rPr lang="en-US" sz="2000" i="1" dirty="0">
                <a:solidFill>
                  <a:schemeClr val="tx1"/>
                </a:solidFill>
              </a:rPr>
              <a:t>Document all varying factors and their levels as well as the complete experimental setup (e.g., software, hardware, techniques) to facilitate reproducibility and provide interpretability.</a:t>
            </a:r>
          </a:p>
        </p:txBody>
      </p:sp>
      <p:sp>
        <p:nvSpPr>
          <p:cNvPr id="5" name="Content Placeholder 1"/>
          <p:cNvSpPr txBox="1">
            <a:spLocks/>
          </p:cNvSpPr>
          <p:nvPr/>
        </p:nvSpPr>
        <p:spPr>
          <a:xfrm>
            <a:off x="874082" y="3863123"/>
            <a:ext cx="11328400" cy="2635902"/>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We recommend factorial design</a:t>
            </a:r>
          </a:p>
          <a:p>
            <a:endParaRPr lang="en-US" dirty="0"/>
          </a:p>
          <a:p>
            <a:r>
              <a:rPr lang="en-US" dirty="0"/>
              <a:t>Consider parameters such as node allocation, process-to-node mapping, network or node contention</a:t>
            </a:r>
          </a:p>
          <a:p>
            <a:pPr lvl="1"/>
            <a:r>
              <a:rPr lang="en-US" dirty="0"/>
              <a:t>If they cannot be controlled easily, use randomization </a:t>
            </a:r>
            <a:r>
              <a:rPr lang="en-US"/>
              <a:t>and model them </a:t>
            </a:r>
            <a:r>
              <a:rPr lang="en-US" dirty="0"/>
              <a:t>as random variable</a:t>
            </a:r>
          </a:p>
          <a:p>
            <a:pPr lvl="1"/>
            <a:endParaRPr lang="en-US" dirty="0"/>
          </a:p>
          <a:p>
            <a:r>
              <a:rPr lang="en-US" dirty="0"/>
              <a:t>This is hard in practice and not easy to capture in rules </a:t>
            </a:r>
          </a:p>
        </p:txBody>
      </p:sp>
      <p:sp>
        <p:nvSpPr>
          <p:cNvPr id="15" name="TextBox 14"/>
          <p:cNvSpPr txBox="1"/>
          <p:nvPr/>
        </p:nvSpPr>
        <p:spPr>
          <a:xfrm>
            <a:off x="-46470" y="6639163"/>
            <a:ext cx="4918334" cy="246221"/>
          </a:xfrm>
          <a:prstGeom prst="rect">
            <a:avLst/>
          </a:prstGeom>
          <a:noFill/>
        </p:spPr>
        <p:txBody>
          <a:bodyPr wrap="none" rtlCol="0">
            <a:spAutoFit/>
          </a:bodyPr>
          <a:lstStyle/>
          <a:p>
            <a:r>
              <a:rPr lang="en-US" sz="1000" dirty="0"/>
              <a:t>TH, Belli: Scientific Benchmarking of Parallel Computing Systems, IEEE/ACM SC15</a:t>
            </a:r>
          </a:p>
        </p:txBody>
      </p:sp>
    </p:spTree>
    <p:extLst>
      <p:ext uri="{BB962C8B-B14F-4D97-AF65-F5344CB8AC3E}">
        <p14:creationId xmlns:p14="http://schemas.microsoft.com/office/powerpoint/2010/main" val="2992700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Content Placeholder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26930" y="999130"/>
            <a:ext cx="2434447" cy="2855404"/>
          </a:xfrm>
          <a:prstGeom prst="rect">
            <a:avLst/>
          </a:prstGeom>
        </p:spPr>
      </p:pic>
      <p:sp>
        <p:nvSpPr>
          <p:cNvPr id="11" name="Oval Callout 10"/>
          <p:cNvSpPr/>
          <p:nvPr/>
        </p:nvSpPr>
        <p:spPr>
          <a:xfrm>
            <a:off x="57207" y="1320683"/>
            <a:ext cx="2844316" cy="1424241"/>
          </a:xfrm>
          <a:prstGeom prst="wedgeEllipseCallout">
            <a:avLst>
              <a:gd name="adj1" fmla="val 62979"/>
              <a:gd name="adj2" fmla="val 2237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My most common request was “show me the data”</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61377" y="1590745"/>
            <a:ext cx="6875023" cy="4895850"/>
          </a:xfrm>
        </p:spPr>
      </p:pic>
      <p:sp>
        <p:nvSpPr>
          <p:cNvPr id="3" name="Slide Number Placeholder 2"/>
          <p:cNvSpPr>
            <a:spLocks noGrp="1"/>
          </p:cNvSpPr>
          <p:nvPr>
            <p:ph type="sldNum" sz="quarter" idx="12"/>
          </p:nvPr>
        </p:nvSpPr>
        <p:spPr/>
        <p:txBody>
          <a:bodyPr/>
          <a:lstStyle/>
          <a:p>
            <a:fld id="{6C6AE60A-B69C-4790-82F7-3882EDF23186}" type="slidenum">
              <a:rPr lang="de-DE" smtClean="0"/>
              <a:pPr/>
              <a:t>27</a:t>
            </a:fld>
            <a:endParaRPr lang="de-DE" dirty="0"/>
          </a:p>
        </p:txBody>
      </p:sp>
      <p:sp>
        <p:nvSpPr>
          <p:cNvPr id="4" name="Title 3"/>
          <p:cNvSpPr>
            <a:spLocks noGrp="1"/>
          </p:cNvSpPr>
          <p:nvPr>
            <p:ph type="title"/>
          </p:nvPr>
        </p:nvSpPr>
        <p:spPr/>
        <p:txBody>
          <a:bodyPr/>
          <a:lstStyle/>
          <a:p>
            <a:r>
              <a:rPr lang="en-US" dirty="0"/>
              <a:t>Plot as much information as possible!</a:t>
            </a:r>
          </a:p>
        </p:txBody>
      </p:sp>
      <p:sp>
        <p:nvSpPr>
          <p:cNvPr id="5" name="Oval Callout 4"/>
          <p:cNvSpPr/>
          <p:nvPr/>
        </p:nvSpPr>
        <p:spPr>
          <a:xfrm>
            <a:off x="1793025" y="4207812"/>
            <a:ext cx="3168352" cy="1333174"/>
          </a:xfrm>
          <a:prstGeom prst="wedgeEllipseCallout">
            <a:avLst>
              <a:gd name="adj1" fmla="val -39678"/>
              <a:gd name="adj2" fmla="val 4311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how I should have presented the Dora results.</a:t>
            </a:r>
          </a:p>
        </p:txBody>
      </p:sp>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4369713"/>
            <a:ext cx="2873523" cy="2342546"/>
          </a:xfrm>
          <a:prstGeom prst="rect">
            <a:avLst/>
          </a:prstGeom>
        </p:spPr>
      </p:pic>
      <p:sp>
        <p:nvSpPr>
          <p:cNvPr id="8" name="Rectangle 7"/>
          <p:cNvSpPr/>
          <p:nvPr/>
        </p:nvSpPr>
        <p:spPr>
          <a:xfrm>
            <a:off x="11324" y="461391"/>
            <a:ext cx="12192000" cy="639906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93253" y="2600111"/>
            <a:ext cx="7200800" cy="1548969"/>
          </a:xfrm>
          <a:prstGeom prst="rect">
            <a:avLst/>
          </a:prstGeom>
          <a:solidFill>
            <a:srgbClr val="FFFF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Rule 12</a:t>
            </a:r>
            <a:r>
              <a:rPr lang="en-US" sz="2000" dirty="0">
                <a:solidFill>
                  <a:schemeClr val="tx1"/>
                </a:solidFill>
              </a:rPr>
              <a:t>: </a:t>
            </a:r>
            <a:r>
              <a:rPr lang="en-US" sz="2000" i="1" dirty="0">
                <a:solidFill>
                  <a:schemeClr val="tx1"/>
                </a:solidFill>
              </a:rPr>
              <a:t>Plot as much information as needed to interpret the</a:t>
            </a:r>
          </a:p>
          <a:p>
            <a:pPr algn="ctr"/>
            <a:r>
              <a:rPr lang="en-US" sz="2000" i="1" dirty="0">
                <a:solidFill>
                  <a:schemeClr val="tx1"/>
                </a:solidFill>
              </a:rPr>
              <a:t>experimental results. Only connect measurements by lines if they indicate trends and the interpolation is valid.</a:t>
            </a:r>
          </a:p>
        </p:txBody>
      </p:sp>
      <p:sp>
        <p:nvSpPr>
          <p:cNvPr id="12" name="TextBox 11"/>
          <p:cNvSpPr txBox="1"/>
          <p:nvPr/>
        </p:nvSpPr>
        <p:spPr>
          <a:xfrm>
            <a:off x="-46470" y="6639163"/>
            <a:ext cx="4918334" cy="246221"/>
          </a:xfrm>
          <a:prstGeom prst="rect">
            <a:avLst/>
          </a:prstGeom>
          <a:noFill/>
        </p:spPr>
        <p:txBody>
          <a:bodyPr wrap="none" rtlCol="0">
            <a:spAutoFit/>
          </a:bodyPr>
          <a:lstStyle/>
          <a:p>
            <a:r>
              <a:rPr lang="en-US" sz="1000" dirty="0"/>
              <a:t>TH, Belli: Scientific Benchmarking of Parallel Computing Systems, IEEE/ACM SC15</a:t>
            </a:r>
          </a:p>
        </p:txBody>
      </p:sp>
    </p:spTree>
    <p:extLst>
      <p:ext uri="{BB962C8B-B14F-4D97-AF65-F5344CB8AC3E}">
        <p14:creationId xmlns:p14="http://schemas.microsoft.com/office/powerpoint/2010/main" val="1813571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8B90EA2-C708-A275-8600-04076E5580AD}"/>
              </a:ext>
            </a:extLst>
          </p:cNvPr>
          <p:cNvSpPr>
            <a:spLocks noGrp="1"/>
          </p:cNvSpPr>
          <p:nvPr>
            <p:ph idx="1"/>
          </p:nvPr>
        </p:nvSpPr>
        <p:spPr/>
        <p:txBody>
          <a:bodyPr/>
          <a:lstStyle/>
          <a:p>
            <a:r>
              <a:rPr lang="en-US" dirty="0"/>
              <a:t>Attempt to emphasize interpretability of performance experiments</a:t>
            </a:r>
          </a:p>
          <a:p>
            <a:pPr lvl="1"/>
            <a:r>
              <a:rPr lang="en-US" dirty="0"/>
              <a:t>Teach some basic statistics</a:t>
            </a:r>
          </a:p>
          <a:p>
            <a:endParaRPr lang="en-US" dirty="0"/>
          </a:p>
          <a:p>
            <a:r>
              <a:rPr lang="en-US" dirty="0"/>
              <a:t>The set of 12 rules is not complete</a:t>
            </a:r>
          </a:p>
          <a:p>
            <a:pPr lvl="1"/>
            <a:r>
              <a:rPr lang="en-US" dirty="0"/>
              <a:t>And probably never will be</a:t>
            </a:r>
          </a:p>
          <a:p>
            <a:pPr lvl="1"/>
            <a:r>
              <a:rPr lang="en-US" dirty="0"/>
              <a:t>Intended to serve as a solid start</a:t>
            </a:r>
          </a:p>
          <a:p>
            <a:pPr lvl="1"/>
            <a:r>
              <a:rPr lang="en-US" dirty="0"/>
              <a:t>Call to the community to extend it</a:t>
            </a:r>
          </a:p>
          <a:p>
            <a:endParaRPr lang="en-US" dirty="0"/>
          </a:p>
        </p:txBody>
      </p:sp>
      <p:sp>
        <p:nvSpPr>
          <p:cNvPr id="3" name="Slide Number Placeholder 2">
            <a:extLst>
              <a:ext uri="{FF2B5EF4-FFF2-40B4-BE49-F238E27FC236}">
                <a16:creationId xmlns:a16="http://schemas.microsoft.com/office/drawing/2014/main" id="{A139E568-AB7D-D614-B4AB-B25782983251}"/>
              </a:ext>
            </a:extLst>
          </p:cNvPr>
          <p:cNvSpPr>
            <a:spLocks noGrp="1"/>
          </p:cNvSpPr>
          <p:nvPr>
            <p:ph type="sldNum" sz="quarter" idx="12"/>
          </p:nvPr>
        </p:nvSpPr>
        <p:spPr/>
        <p:txBody>
          <a:bodyPr/>
          <a:lstStyle/>
          <a:p>
            <a:fld id="{6C6AE60A-B69C-4790-82F7-3882EDF23186}" type="slidenum">
              <a:rPr lang="de-DE" smtClean="0"/>
              <a:pPr/>
              <a:t>28</a:t>
            </a:fld>
            <a:endParaRPr lang="de-DE" dirty="0"/>
          </a:p>
        </p:txBody>
      </p:sp>
      <p:sp>
        <p:nvSpPr>
          <p:cNvPr id="6" name="Title 5">
            <a:extLst>
              <a:ext uri="{FF2B5EF4-FFF2-40B4-BE49-F238E27FC236}">
                <a16:creationId xmlns:a16="http://schemas.microsoft.com/office/drawing/2014/main" id="{EB4875B2-0067-C6AC-FAAA-CDA00A45A90F}"/>
              </a:ext>
            </a:extLst>
          </p:cNvPr>
          <p:cNvSpPr>
            <a:spLocks noGrp="1"/>
          </p:cNvSpPr>
          <p:nvPr>
            <p:ph type="title"/>
          </p:nvPr>
        </p:nvSpPr>
        <p:spPr/>
        <p:txBody>
          <a:bodyPr/>
          <a:lstStyle/>
          <a:p>
            <a:r>
              <a:rPr lang="en-US" sz="2800" b="1" dirty="0">
                <a:solidFill>
                  <a:srgbClr val="C00000"/>
                </a:solidFill>
              </a:rPr>
              <a:t>Wrapping up the 12 rules …</a:t>
            </a:r>
            <a:endParaRPr lang="en-US" dirty="0"/>
          </a:p>
        </p:txBody>
      </p:sp>
      <p:grpSp>
        <p:nvGrpSpPr>
          <p:cNvPr id="14" name="Group 13">
            <a:extLst>
              <a:ext uri="{FF2B5EF4-FFF2-40B4-BE49-F238E27FC236}">
                <a16:creationId xmlns:a16="http://schemas.microsoft.com/office/drawing/2014/main" id="{D32BD075-21E3-2C06-D374-F90CAC67B64A}"/>
              </a:ext>
            </a:extLst>
          </p:cNvPr>
          <p:cNvGrpSpPr/>
          <p:nvPr/>
        </p:nvGrpSpPr>
        <p:grpSpPr>
          <a:xfrm>
            <a:off x="8315791" y="462154"/>
            <a:ext cx="3772147" cy="3466422"/>
            <a:chOff x="8315791" y="462154"/>
            <a:chExt cx="3772147" cy="3466422"/>
          </a:xfrm>
        </p:grpSpPr>
        <p:pic>
          <p:nvPicPr>
            <p:cNvPr id="8" name="Picture 7">
              <a:extLst>
                <a:ext uri="{FF2B5EF4-FFF2-40B4-BE49-F238E27FC236}">
                  <a16:creationId xmlns:a16="http://schemas.microsoft.com/office/drawing/2014/main" id="{94D2B4BF-166B-1A27-3DF7-BC39A8C1F217}"/>
                </a:ext>
              </a:extLst>
            </p:cNvPr>
            <p:cNvPicPr>
              <a:picLocks noChangeAspect="1"/>
            </p:cNvPicPr>
            <p:nvPr/>
          </p:nvPicPr>
          <p:blipFill>
            <a:blip r:embed="rId2"/>
            <a:stretch>
              <a:fillRect/>
            </a:stretch>
          </p:blipFill>
          <p:spPr>
            <a:xfrm>
              <a:off x="8315791" y="582918"/>
              <a:ext cx="3772147" cy="3345658"/>
            </a:xfrm>
            <a:prstGeom prst="rect">
              <a:avLst/>
            </a:prstGeom>
          </p:spPr>
        </p:pic>
        <p:sp>
          <p:nvSpPr>
            <p:cNvPr id="9" name="TextBox 8">
              <a:extLst>
                <a:ext uri="{FF2B5EF4-FFF2-40B4-BE49-F238E27FC236}">
                  <a16:creationId xmlns:a16="http://schemas.microsoft.com/office/drawing/2014/main" id="{B5254E49-B3DD-501D-ADEC-0A61A7612DA4}"/>
                </a:ext>
              </a:extLst>
            </p:cNvPr>
            <p:cNvSpPr txBox="1"/>
            <p:nvPr/>
          </p:nvSpPr>
          <p:spPr>
            <a:xfrm>
              <a:off x="9479133" y="462154"/>
              <a:ext cx="1276503" cy="338554"/>
            </a:xfrm>
            <a:prstGeom prst="rect">
              <a:avLst/>
            </a:prstGeom>
            <a:noFill/>
          </p:spPr>
          <p:txBody>
            <a:bodyPr wrap="none" rtlCol="0">
              <a:spAutoFit/>
            </a:bodyPr>
            <a:lstStyle/>
            <a:p>
              <a:r>
                <a:rPr lang="en-US" sz="1600" dirty="0"/>
                <a:t>Nature, 2016</a:t>
              </a:r>
            </a:p>
          </p:txBody>
        </p:sp>
      </p:grpSp>
      <p:pic>
        <p:nvPicPr>
          <p:cNvPr id="10" name="Picture 9">
            <a:extLst>
              <a:ext uri="{FF2B5EF4-FFF2-40B4-BE49-F238E27FC236}">
                <a16:creationId xmlns:a16="http://schemas.microsoft.com/office/drawing/2014/main" id="{EF395485-8807-BCB2-860E-2E9F4A69203C}"/>
              </a:ext>
            </a:extLst>
          </p:cNvPr>
          <p:cNvPicPr>
            <a:picLocks noChangeAspect="1"/>
          </p:cNvPicPr>
          <p:nvPr/>
        </p:nvPicPr>
        <p:blipFill>
          <a:blip r:embed="rId3"/>
          <a:stretch>
            <a:fillRect/>
          </a:stretch>
        </p:blipFill>
        <p:spPr>
          <a:xfrm>
            <a:off x="401862" y="4057056"/>
            <a:ext cx="6129816" cy="2341576"/>
          </a:xfrm>
          <a:prstGeom prst="rect">
            <a:avLst/>
          </a:prstGeom>
          <a:ln>
            <a:solidFill>
              <a:schemeClr val="tx1"/>
            </a:solidFill>
          </a:ln>
          <a:effectLst>
            <a:outerShdw blurRad="292100" dist="139700" dir="2700000" algn="tl" rotWithShape="0">
              <a:srgbClr val="333333">
                <a:alpha val="65000"/>
              </a:srgbClr>
            </a:outerShdw>
          </a:effectLst>
        </p:spPr>
      </p:pic>
      <p:grpSp>
        <p:nvGrpSpPr>
          <p:cNvPr id="11" name="Group 10">
            <a:extLst>
              <a:ext uri="{FF2B5EF4-FFF2-40B4-BE49-F238E27FC236}">
                <a16:creationId xmlns:a16="http://schemas.microsoft.com/office/drawing/2014/main" id="{E1E65242-F122-08AD-956F-0DB148F1492D}"/>
              </a:ext>
            </a:extLst>
          </p:cNvPr>
          <p:cNvGrpSpPr/>
          <p:nvPr/>
        </p:nvGrpSpPr>
        <p:grpSpPr>
          <a:xfrm>
            <a:off x="6348028" y="3356992"/>
            <a:ext cx="5544616" cy="3140211"/>
            <a:chOff x="6887763" y="3825044"/>
            <a:chExt cx="4968877" cy="2814139"/>
          </a:xfrm>
        </p:grpSpPr>
        <p:pic>
          <p:nvPicPr>
            <p:cNvPr id="12" name="Picture 11">
              <a:extLst>
                <a:ext uri="{FF2B5EF4-FFF2-40B4-BE49-F238E27FC236}">
                  <a16:creationId xmlns:a16="http://schemas.microsoft.com/office/drawing/2014/main" id="{29BF58A6-EFBD-9561-8BCB-D631BD413105}"/>
                </a:ext>
              </a:extLst>
            </p:cNvPr>
            <p:cNvPicPr>
              <a:picLocks noChangeAspect="1"/>
            </p:cNvPicPr>
            <p:nvPr/>
          </p:nvPicPr>
          <p:blipFill>
            <a:blip r:embed="rId4"/>
            <a:stretch>
              <a:fillRect/>
            </a:stretch>
          </p:blipFill>
          <p:spPr>
            <a:xfrm>
              <a:off x="6887763" y="3825044"/>
              <a:ext cx="4968877" cy="2814139"/>
            </a:xfrm>
            <a:prstGeom prst="rect">
              <a:avLst/>
            </a:prstGeom>
            <a:ln>
              <a:solidFill>
                <a:schemeClr val="tx1"/>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74CF3717-9A1D-3830-BD34-D611E87227C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928007" y="4018969"/>
              <a:ext cx="905606" cy="304857"/>
            </a:xfrm>
            <a:prstGeom prst="rect">
              <a:avLst/>
            </a:prstGeom>
          </p:spPr>
        </p:pic>
      </p:grpSp>
    </p:spTree>
    <p:extLst>
      <p:ext uri="{BB962C8B-B14F-4D97-AF65-F5344CB8AC3E}">
        <p14:creationId xmlns:p14="http://schemas.microsoft.com/office/powerpoint/2010/main" val="2036742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fade">
                                      <p:cBhvr>
                                        <p:cTn id="26" dur="500"/>
                                        <p:tgtEl>
                                          <p:spTgt spid="7">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fade">
                                      <p:cBhvr>
                                        <p:cTn id="29" dur="500"/>
                                        <p:tgtEl>
                                          <p:spTgt spid="7">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EE4BA1-0858-09A2-FA8A-7147DC6EA494}"/>
              </a:ext>
            </a:extLst>
          </p:cNvPr>
          <p:cNvSpPr>
            <a:spLocks noGrp="1"/>
          </p:cNvSpPr>
          <p:nvPr>
            <p:ph type="sldNum" sz="quarter" idx="12"/>
          </p:nvPr>
        </p:nvSpPr>
        <p:spPr/>
        <p:txBody>
          <a:bodyPr/>
          <a:lstStyle/>
          <a:p>
            <a:fld id="{6C6AE60A-B69C-4790-82F7-3882EDF23186}" type="slidenum">
              <a:rPr lang="de-DE" smtClean="0"/>
              <a:pPr/>
              <a:t>29</a:t>
            </a:fld>
            <a:endParaRPr lang="de-DE" dirty="0"/>
          </a:p>
        </p:txBody>
      </p:sp>
      <p:sp>
        <p:nvSpPr>
          <p:cNvPr id="4" name="Title 3">
            <a:extLst>
              <a:ext uri="{FF2B5EF4-FFF2-40B4-BE49-F238E27FC236}">
                <a16:creationId xmlns:a16="http://schemas.microsoft.com/office/drawing/2014/main" id="{F83B3B8B-45AA-2BD0-CE4C-8AAD61B20B73}"/>
              </a:ext>
            </a:extLst>
          </p:cNvPr>
          <p:cNvSpPr>
            <a:spLocks noGrp="1"/>
          </p:cNvSpPr>
          <p:nvPr>
            <p:ph type="title"/>
          </p:nvPr>
        </p:nvSpPr>
        <p:spPr/>
        <p:txBody>
          <a:bodyPr/>
          <a:lstStyle/>
          <a:p>
            <a:r>
              <a:rPr lang="en-US" dirty="0"/>
              <a:t>The Ugly</a:t>
            </a:r>
          </a:p>
        </p:txBody>
      </p:sp>
      <p:pic>
        <p:nvPicPr>
          <p:cNvPr id="2050" name="Picture 2" descr="From &quot;The Good, the Bad and the Ugly&quot;, draw a caricature of the ugly with a pistol in the form of a computer with a white background.&#10;">
            <a:extLst>
              <a:ext uri="{FF2B5EF4-FFF2-40B4-BE49-F238E27FC236}">
                <a16:creationId xmlns:a16="http://schemas.microsoft.com/office/drawing/2014/main" id="{6EA3FBBB-BF6B-8768-569A-5B35C1B8D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3972" y="1131766"/>
            <a:ext cx="5085184" cy="50851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D0DAB13-C91F-2BF8-9536-62D686D0CCA7}"/>
              </a:ext>
            </a:extLst>
          </p:cNvPr>
          <p:cNvSpPr txBox="1"/>
          <p:nvPr/>
        </p:nvSpPr>
        <p:spPr>
          <a:xfrm>
            <a:off x="11324" y="2311129"/>
            <a:ext cx="6516724" cy="3416320"/>
          </a:xfrm>
          <a:prstGeom prst="rect">
            <a:avLst/>
          </a:prstGeom>
          <a:noFill/>
        </p:spPr>
        <p:txBody>
          <a:bodyPr wrap="square" rtlCol="0">
            <a:spAutoFit/>
          </a:bodyPr>
          <a:lstStyle/>
          <a:p>
            <a:pPr algn="ctr"/>
            <a:r>
              <a:rPr lang="en-US" sz="4000" b="1" dirty="0"/>
              <a:t>Recent Advances in Ways to</a:t>
            </a:r>
          </a:p>
          <a:p>
            <a:pPr algn="ctr"/>
            <a:r>
              <a:rPr lang="en-US" sz="4800" b="1" dirty="0">
                <a:solidFill>
                  <a:srgbClr val="C00000"/>
                </a:solidFill>
              </a:rPr>
              <a:t>Fool The Masses</a:t>
            </a:r>
          </a:p>
          <a:p>
            <a:pPr algn="ctr"/>
            <a:endParaRPr lang="en-US" sz="4000" b="1" dirty="0"/>
          </a:p>
          <a:p>
            <a:pPr algn="ctr"/>
            <a:r>
              <a:rPr lang="en-US" sz="4000" b="1" dirty="0"/>
              <a:t>New 2023 Edition – Now </a:t>
            </a:r>
          </a:p>
          <a:p>
            <a:pPr algn="ctr"/>
            <a:r>
              <a:rPr lang="en-US" sz="4400" b="1" dirty="0">
                <a:solidFill>
                  <a:srgbClr val="C00000"/>
                </a:solidFill>
              </a:rPr>
              <a:t>With </a:t>
            </a:r>
            <a:r>
              <a:rPr lang="en-US" sz="4800" b="1" dirty="0">
                <a:solidFill>
                  <a:srgbClr val="C00000"/>
                </a:solidFill>
              </a:rPr>
              <a:t>Statistics</a:t>
            </a:r>
          </a:p>
        </p:txBody>
      </p:sp>
    </p:spTree>
    <p:extLst>
      <p:ext uri="{BB962C8B-B14F-4D97-AF65-F5344CB8AC3E}">
        <p14:creationId xmlns:p14="http://schemas.microsoft.com/office/powerpoint/2010/main" val="86794870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A048EB-C1F2-44A7-8FBD-367B4E7FF2E6}"/>
              </a:ext>
            </a:extLst>
          </p:cNvPr>
          <p:cNvSpPr>
            <a:spLocks noGrp="1"/>
          </p:cNvSpPr>
          <p:nvPr>
            <p:ph idx="1"/>
          </p:nvPr>
        </p:nvSpPr>
        <p:spPr/>
        <p:txBody>
          <a:bodyPr/>
          <a:lstStyle/>
          <a:p>
            <a:r>
              <a:rPr lang="en-US" dirty="0"/>
              <a:t>Reproducibility – get the exact results</a:t>
            </a:r>
          </a:p>
          <a:p>
            <a:r>
              <a:rPr lang="en-US" dirty="0"/>
              <a:t>Replicability – repeat the effect/insight</a:t>
            </a:r>
          </a:p>
        </p:txBody>
      </p:sp>
      <p:sp>
        <p:nvSpPr>
          <p:cNvPr id="3" name="Slide Number Placeholder 2">
            <a:extLst>
              <a:ext uri="{FF2B5EF4-FFF2-40B4-BE49-F238E27FC236}">
                <a16:creationId xmlns:a16="http://schemas.microsoft.com/office/drawing/2014/main" id="{F2AF7D87-4A20-49B5-B035-AA5CCDD7EE54}"/>
              </a:ext>
            </a:extLst>
          </p:cNvPr>
          <p:cNvSpPr>
            <a:spLocks noGrp="1"/>
          </p:cNvSpPr>
          <p:nvPr>
            <p:ph type="sldNum" sz="quarter" idx="12"/>
          </p:nvPr>
        </p:nvSpPr>
        <p:spPr/>
        <p:txBody>
          <a:bodyPr/>
          <a:lstStyle/>
          <a:p>
            <a:fld id="{6C6AE60A-B69C-4790-82F7-3882EDF23186}" type="slidenum">
              <a:rPr lang="de-DE" smtClean="0"/>
              <a:pPr/>
              <a:t>3</a:t>
            </a:fld>
            <a:endParaRPr lang="de-DE" dirty="0"/>
          </a:p>
        </p:txBody>
      </p:sp>
      <p:sp>
        <p:nvSpPr>
          <p:cNvPr id="4" name="Title 3">
            <a:extLst>
              <a:ext uri="{FF2B5EF4-FFF2-40B4-BE49-F238E27FC236}">
                <a16:creationId xmlns:a16="http://schemas.microsoft.com/office/drawing/2014/main" id="{462FD838-8581-463F-AAEB-4F6FB4823565}"/>
              </a:ext>
            </a:extLst>
          </p:cNvPr>
          <p:cNvSpPr>
            <a:spLocks noGrp="1"/>
          </p:cNvSpPr>
          <p:nvPr>
            <p:ph type="title"/>
          </p:nvPr>
        </p:nvSpPr>
        <p:spPr/>
        <p:txBody>
          <a:bodyPr/>
          <a:lstStyle/>
          <a:p>
            <a:r>
              <a:rPr lang="en-US" dirty="0"/>
              <a:t>Reproducibility and replicability?</a:t>
            </a:r>
          </a:p>
        </p:txBody>
      </p:sp>
      <p:pic>
        <p:nvPicPr>
          <p:cNvPr id="5" name="Picture 4">
            <a:extLst>
              <a:ext uri="{FF2B5EF4-FFF2-40B4-BE49-F238E27FC236}">
                <a16:creationId xmlns:a16="http://schemas.microsoft.com/office/drawing/2014/main" id="{DC78382B-503D-4701-B226-359E200EFB77}"/>
              </a:ext>
            </a:extLst>
          </p:cNvPr>
          <p:cNvPicPr>
            <a:picLocks noChangeAspect="1"/>
          </p:cNvPicPr>
          <p:nvPr/>
        </p:nvPicPr>
        <p:blipFill>
          <a:blip r:embed="rId2"/>
          <a:stretch>
            <a:fillRect/>
          </a:stretch>
        </p:blipFill>
        <p:spPr>
          <a:xfrm>
            <a:off x="6202660" y="1367418"/>
            <a:ext cx="5811540" cy="4963232"/>
          </a:xfrm>
          <a:prstGeom prst="rect">
            <a:avLst/>
          </a:prstGeom>
        </p:spPr>
      </p:pic>
      <p:sp>
        <p:nvSpPr>
          <p:cNvPr id="6" name="TextBox 5">
            <a:extLst>
              <a:ext uri="{FF2B5EF4-FFF2-40B4-BE49-F238E27FC236}">
                <a16:creationId xmlns:a16="http://schemas.microsoft.com/office/drawing/2014/main" id="{791EE069-9597-4776-9664-F307C0C5ECA1}"/>
              </a:ext>
            </a:extLst>
          </p:cNvPr>
          <p:cNvSpPr txBox="1"/>
          <p:nvPr/>
        </p:nvSpPr>
        <p:spPr>
          <a:xfrm>
            <a:off x="8137771" y="656692"/>
            <a:ext cx="2018501" cy="369332"/>
          </a:xfrm>
          <a:prstGeom prst="rect">
            <a:avLst/>
          </a:prstGeom>
          <a:noFill/>
        </p:spPr>
        <p:txBody>
          <a:bodyPr wrap="none" rtlCol="0">
            <a:spAutoFit/>
          </a:bodyPr>
          <a:lstStyle/>
          <a:p>
            <a:r>
              <a:rPr lang="en-US" dirty="0"/>
              <a:t>Nature, May 2016</a:t>
            </a:r>
          </a:p>
        </p:txBody>
      </p:sp>
      <p:pic>
        <p:nvPicPr>
          <p:cNvPr id="13" name="Picture 12">
            <a:extLst>
              <a:ext uri="{FF2B5EF4-FFF2-40B4-BE49-F238E27FC236}">
                <a16:creationId xmlns:a16="http://schemas.microsoft.com/office/drawing/2014/main" id="{2A8E25FD-510E-441B-AAA4-85926030B021}"/>
              </a:ext>
            </a:extLst>
          </p:cNvPr>
          <p:cNvPicPr>
            <a:picLocks noChangeAspect="1"/>
          </p:cNvPicPr>
          <p:nvPr/>
        </p:nvPicPr>
        <p:blipFill>
          <a:blip r:embed="rId3"/>
          <a:stretch>
            <a:fillRect/>
          </a:stretch>
        </p:blipFill>
        <p:spPr>
          <a:xfrm>
            <a:off x="6152845" y="988129"/>
            <a:ext cx="5734355" cy="5753239"/>
          </a:xfrm>
          <a:prstGeom prst="rect">
            <a:avLst/>
          </a:prstGeom>
        </p:spPr>
      </p:pic>
      <p:grpSp>
        <p:nvGrpSpPr>
          <p:cNvPr id="12" name="Group 11">
            <a:extLst>
              <a:ext uri="{FF2B5EF4-FFF2-40B4-BE49-F238E27FC236}">
                <a16:creationId xmlns:a16="http://schemas.microsoft.com/office/drawing/2014/main" id="{D448D2CF-9025-4D2C-9058-7517760C3AF6}"/>
              </a:ext>
            </a:extLst>
          </p:cNvPr>
          <p:cNvGrpSpPr/>
          <p:nvPr/>
        </p:nvGrpSpPr>
        <p:grpSpPr>
          <a:xfrm>
            <a:off x="587388" y="2226928"/>
            <a:ext cx="6113721" cy="4473116"/>
            <a:chOff x="587388" y="2226928"/>
            <a:chExt cx="6113721" cy="4473116"/>
          </a:xfrm>
        </p:grpSpPr>
        <p:pic>
          <p:nvPicPr>
            <p:cNvPr id="7" name="Picture 6">
              <a:extLst>
                <a:ext uri="{FF2B5EF4-FFF2-40B4-BE49-F238E27FC236}">
                  <a16:creationId xmlns:a16="http://schemas.microsoft.com/office/drawing/2014/main" id="{D845877A-6050-470A-8F69-77EAE571893E}"/>
                </a:ext>
              </a:extLst>
            </p:cNvPr>
            <p:cNvPicPr>
              <a:picLocks noChangeAspect="1"/>
            </p:cNvPicPr>
            <p:nvPr/>
          </p:nvPicPr>
          <p:blipFill>
            <a:blip r:embed="rId4"/>
            <a:stretch>
              <a:fillRect/>
            </a:stretch>
          </p:blipFill>
          <p:spPr>
            <a:xfrm>
              <a:off x="587388" y="2226928"/>
              <a:ext cx="5156120" cy="4473116"/>
            </a:xfrm>
            <a:prstGeom prst="rect">
              <a:avLst/>
            </a:prstGeom>
          </p:spPr>
        </p:pic>
        <p:pic>
          <p:nvPicPr>
            <p:cNvPr id="8" name="Picture 7">
              <a:extLst>
                <a:ext uri="{FF2B5EF4-FFF2-40B4-BE49-F238E27FC236}">
                  <a16:creationId xmlns:a16="http://schemas.microsoft.com/office/drawing/2014/main" id="{13FD2D61-EA4A-4FB9-9978-E681EA629F66}"/>
                </a:ext>
              </a:extLst>
            </p:cNvPr>
            <p:cNvPicPr>
              <a:picLocks noChangeAspect="1"/>
            </p:cNvPicPr>
            <p:nvPr/>
          </p:nvPicPr>
          <p:blipFill>
            <a:blip r:embed="rId5"/>
            <a:stretch>
              <a:fillRect/>
            </a:stretch>
          </p:blipFill>
          <p:spPr>
            <a:xfrm>
              <a:off x="3611724" y="3284984"/>
              <a:ext cx="1275410" cy="3031802"/>
            </a:xfrm>
            <a:prstGeom prst="rect">
              <a:avLst/>
            </a:prstGeom>
          </p:spPr>
        </p:pic>
        <p:sp>
          <p:nvSpPr>
            <p:cNvPr id="9" name="TextBox 8">
              <a:extLst>
                <a:ext uri="{FF2B5EF4-FFF2-40B4-BE49-F238E27FC236}">
                  <a16:creationId xmlns:a16="http://schemas.microsoft.com/office/drawing/2014/main" id="{33285B98-C646-4B2F-8033-A99868BB99F9}"/>
                </a:ext>
              </a:extLst>
            </p:cNvPr>
            <p:cNvSpPr txBox="1"/>
            <p:nvPr/>
          </p:nvSpPr>
          <p:spPr>
            <a:xfrm>
              <a:off x="4475820" y="3131676"/>
              <a:ext cx="2225289" cy="369332"/>
            </a:xfrm>
            <a:prstGeom prst="rect">
              <a:avLst/>
            </a:prstGeom>
            <a:noFill/>
          </p:spPr>
          <p:txBody>
            <a:bodyPr wrap="none" rtlCol="0">
              <a:spAutoFit/>
            </a:bodyPr>
            <a:lstStyle/>
            <a:p>
              <a:r>
                <a:rPr lang="en-US" dirty="0">
                  <a:solidFill>
                    <a:srgbClr val="C00000"/>
                  </a:solidFill>
                </a:rPr>
                <a:t>includes CS/HPC </a:t>
              </a:r>
              <a:r>
                <a:rPr lang="en-US" dirty="0">
                  <a:solidFill>
                    <a:srgbClr val="C00000"/>
                  </a:solidFill>
                  <a:sym typeface="Wingdings" panose="05000000000000000000" pitchFamily="2" charset="2"/>
                </a:rPr>
                <a:t></a:t>
              </a:r>
              <a:endParaRPr lang="en-US" dirty="0">
                <a:solidFill>
                  <a:srgbClr val="C00000"/>
                </a:solidFill>
              </a:endParaRPr>
            </a:p>
          </p:txBody>
        </p:sp>
        <p:cxnSp>
          <p:nvCxnSpPr>
            <p:cNvPr id="11" name="Straight Arrow Connector 10">
              <a:extLst>
                <a:ext uri="{FF2B5EF4-FFF2-40B4-BE49-F238E27FC236}">
                  <a16:creationId xmlns:a16="http://schemas.microsoft.com/office/drawing/2014/main" id="{C56E161D-4ED3-4AF8-B32B-3D8A17EDD002}"/>
                </a:ext>
              </a:extLst>
            </p:cNvPr>
            <p:cNvCxnSpPr>
              <a:cxnSpLocks/>
            </p:cNvCxnSpPr>
            <p:nvPr/>
          </p:nvCxnSpPr>
          <p:spPr>
            <a:xfrm flipH="1">
              <a:off x="4295800" y="3429000"/>
              <a:ext cx="180020" cy="137623"/>
            </a:xfrm>
            <a:prstGeom prst="straightConnector1">
              <a:avLst/>
            </a:prstGeom>
            <a:ln w="19050">
              <a:solidFill>
                <a:srgbClr val="C0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pic>
        <p:nvPicPr>
          <p:cNvPr id="4098" name="Picture 2" descr="a pencil-drawn caricature of a confused scientist with question marks above her head">
            <a:extLst>
              <a:ext uri="{FF2B5EF4-FFF2-40B4-BE49-F238E27FC236}">
                <a16:creationId xmlns:a16="http://schemas.microsoft.com/office/drawing/2014/main" id="{97660E3D-0B57-B977-8702-4BAFD8C476F6}"/>
              </a:ext>
            </a:extLst>
          </p:cNvPr>
          <p:cNvPicPr>
            <a:picLocks noChangeAspect="1" noChangeArrowheads="1"/>
          </p:cNvPicPr>
          <p:nvPr/>
        </p:nvPicPr>
        <p:blipFill>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9948428" y="4194109"/>
            <a:ext cx="2049340" cy="2049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332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fade">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8AC1A4-4C77-40EA-934B-A9275260F812}"/>
              </a:ext>
            </a:extLst>
          </p:cNvPr>
          <p:cNvSpPr>
            <a:spLocks noGrp="1"/>
          </p:cNvSpPr>
          <p:nvPr>
            <p:ph type="sldNum" sz="quarter" idx="12"/>
          </p:nvPr>
        </p:nvSpPr>
        <p:spPr/>
        <p:txBody>
          <a:bodyPr/>
          <a:lstStyle/>
          <a:p>
            <a:fld id="{6C6AE60A-B69C-4790-82F7-3882EDF23186}" type="slidenum">
              <a:rPr lang="de-DE" smtClean="0"/>
              <a:pPr/>
              <a:t>30</a:t>
            </a:fld>
            <a:endParaRPr lang="de-DE" dirty="0"/>
          </a:p>
        </p:txBody>
      </p:sp>
      <p:sp>
        <p:nvSpPr>
          <p:cNvPr id="4" name="Title 3">
            <a:extLst>
              <a:ext uri="{FF2B5EF4-FFF2-40B4-BE49-F238E27FC236}">
                <a16:creationId xmlns:a16="http://schemas.microsoft.com/office/drawing/2014/main" id="{E9B92B4E-FB03-4E64-A1ED-4D33C6058646}"/>
              </a:ext>
            </a:extLst>
          </p:cNvPr>
          <p:cNvSpPr>
            <a:spLocks noGrp="1"/>
          </p:cNvSpPr>
          <p:nvPr>
            <p:ph type="title"/>
          </p:nvPr>
        </p:nvSpPr>
        <p:spPr>
          <a:xfrm>
            <a:off x="191344" y="605781"/>
            <a:ext cx="11773308" cy="374947"/>
          </a:xfrm>
        </p:spPr>
        <p:txBody>
          <a:bodyPr/>
          <a:lstStyle/>
          <a:p>
            <a:r>
              <a:rPr lang="en-US" dirty="0"/>
              <a:t>HPC was yesterday – The Brave new ML / AI World</a:t>
            </a:r>
          </a:p>
        </p:txBody>
      </p:sp>
      <p:pic>
        <p:nvPicPr>
          <p:cNvPr id="5" name="Picture 8" descr="Image result for internet logo">
            <a:extLst>
              <a:ext uri="{FF2B5EF4-FFF2-40B4-BE49-F238E27FC236}">
                <a16:creationId xmlns:a16="http://schemas.microsoft.com/office/drawing/2014/main" id="{3245D538-6C79-4A9A-90A1-2A2CEB2DB1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778" y="3629925"/>
            <a:ext cx="1931675" cy="179227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3B43FCF4-BCB6-4AF0-B241-5988BC88DA34}"/>
              </a:ext>
            </a:extLst>
          </p:cNvPr>
          <p:cNvCxnSpPr/>
          <p:nvPr/>
        </p:nvCxnSpPr>
        <p:spPr>
          <a:xfrm>
            <a:off x="3593244" y="5145619"/>
            <a:ext cx="4975031" cy="0"/>
          </a:xfrm>
          <a:prstGeom prst="straightConnector1">
            <a:avLst/>
          </a:prstGeom>
          <a:ln w="508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132ED86-ECBA-4B33-9D59-A8CEA585101D}"/>
              </a:ext>
            </a:extLst>
          </p:cNvPr>
          <p:cNvSpPr txBox="1"/>
          <p:nvPr/>
        </p:nvSpPr>
        <p:spPr>
          <a:xfrm>
            <a:off x="5731951" y="3277169"/>
            <a:ext cx="495649" cy="369332"/>
          </a:xfrm>
          <a:prstGeom prst="rect">
            <a:avLst/>
          </a:prstGeom>
          <a:noFill/>
        </p:spPr>
        <p:txBody>
          <a:bodyPr wrap="none" rtlCol="0">
            <a:spAutoFit/>
          </a:bodyPr>
          <a:lstStyle/>
          <a:p>
            <a:r>
              <a:rPr lang="en-US"/>
              <a:t>f(x)</a:t>
            </a:r>
          </a:p>
        </p:txBody>
      </p:sp>
      <p:sp>
        <p:nvSpPr>
          <p:cNvPr id="9" name="TextBox 8">
            <a:extLst>
              <a:ext uri="{FF2B5EF4-FFF2-40B4-BE49-F238E27FC236}">
                <a16:creationId xmlns:a16="http://schemas.microsoft.com/office/drawing/2014/main" id="{BB0B4C63-CA48-435F-8BCE-6E2C6BA65EAD}"/>
              </a:ext>
            </a:extLst>
          </p:cNvPr>
          <p:cNvSpPr txBox="1"/>
          <p:nvPr/>
        </p:nvSpPr>
        <p:spPr>
          <a:xfrm>
            <a:off x="4734043" y="5145619"/>
            <a:ext cx="2586093" cy="369332"/>
          </a:xfrm>
          <a:prstGeom prst="rect">
            <a:avLst/>
          </a:prstGeom>
          <a:noFill/>
        </p:spPr>
        <p:txBody>
          <a:bodyPr wrap="none" rtlCol="0">
            <a:spAutoFit/>
          </a:bodyPr>
          <a:lstStyle/>
          <a:p>
            <a:r>
              <a:rPr lang="en-US"/>
              <a:t>layer-wise weight update</a:t>
            </a:r>
          </a:p>
        </p:txBody>
      </p:sp>
      <p:sp>
        <p:nvSpPr>
          <p:cNvPr id="10" name="Content Placeholder 2">
            <a:extLst>
              <a:ext uri="{FF2B5EF4-FFF2-40B4-BE49-F238E27FC236}">
                <a16:creationId xmlns:a16="http://schemas.microsoft.com/office/drawing/2014/main" id="{1A954206-879E-4E23-8D60-8DE5B083E199}"/>
              </a:ext>
            </a:extLst>
          </p:cNvPr>
          <p:cNvSpPr txBox="1">
            <a:spLocks/>
          </p:cNvSpPr>
          <p:nvPr/>
        </p:nvSpPr>
        <p:spPr>
          <a:xfrm>
            <a:off x="4058833" y="5578210"/>
            <a:ext cx="4297281" cy="1307174"/>
          </a:xfrm>
          <a:prstGeom prst="rect">
            <a:avLst/>
          </a:prstGeom>
        </p:spPr>
        <p:txBody>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i="0" kern="1200">
                <a:solidFill>
                  <a:schemeClr val="tx1"/>
                </a:solidFill>
                <a:latin typeface="Calibri" panose="020F0502020204030204" pitchFamily="34" charset="0"/>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b="0" i="0" kern="1200">
                <a:solidFill>
                  <a:schemeClr val="tx1"/>
                </a:solidFill>
                <a:latin typeface="Calibri" panose="020F0502020204030204" pitchFamily="34" charset="0"/>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b="0" i="1" kern="1200">
                <a:solidFill>
                  <a:schemeClr val="tx1"/>
                </a:solidFill>
                <a:latin typeface="Calibri" panose="020F0502020204030204" pitchFamily="34" charset="0"/>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a:t>GPT-3: 96 (complex) layers</a:t>
            </a:r>
          </a:p>
          <a:p>
            <a:pPr lvl="2"/>
            <a:r>
              <a:rPr lang="en-US" dirty="0"/>
              <a:t>175 bn parameters (</a:t>
            </a:r>
            <a:r>
              <a:rPr lang="en-US" b="1" dirty="0">
                <a:solidFill>
                  <a:srgbClr val="C00000"/>
                </a:solidFill>
              </a:rPr>
              <a:t>700 GiB </a:t>
            </a:r>
            <a:r>
              <a:rPr lang="en-US" dirty="0"/>
              <a:t>in fp32)</a:t>
            </a:r>
          </a:p>
          <a:p>
            <a:pPr lvl="2"/>
            <a:r>
              <a:rPr lang="en-US" dirty="0"/>
              <a:t>2048-token “sentences”</a:t>
            </a:r>
          </a:p>
          <a:p>
            <a:endParaRPr lang="en-US" dirty="0"/>
          </a:p>
        </p:txBody>
      </p:sp>
      <p:sp>
        <p:nvSpPr>
          <p:cNvPr id="11" name="Content Placeholder 2">
            <a:extLst>
              <a:ext uri="{FF2B5EF4-FFF2-40B4-BE49-F238E27FC236}">
                <a16:creationId xmlns:a16="http://schemas.microsoft.com/office/drawing/2014/main" id="{7CC731C5-538D-43E6-899E-7EC8E7C4AE56}"/>
              </a:ext>
            </a:extLst>
          </p:cNvPr>
          <p:cNvSpPr txBox="1">
            <a:spLocks/>
          </p:cNvSpPr>
          <p:nvPr/>
        </p:nvSpPr>
        <p:spPr>
          <a:xfrm>
            <a:off x="8356116" y="5578210"/>
            <a:ext cx="3835884" cy="1307174"/>
          </a:xfrm>
          <a:prstGeom prst="rect">
            <a:avLst/>
          </a:prstGeom>
        </p:spPr>
        <p:txBody>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i="0" kern="1200">
                <a:solidFill>
                  <a:schemeClr val="tx1"/>
                </a:solidFill>
                <a:latin typeface="Calibri" panose="020F0502020204030204" pitchFamily="34" charset="0"/>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b="0" i="0" kern="1200">
                <a:solidFill>
                  <a:schemeClr val="tx1"/>
                </a:solidFill>
                <a:latin typeface="Calibri" panose="020F0502020204030204" pitchFamily="34" charset="0"/>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b="0" i="1" kern="1200">
                <a:solidFill>
                  <a:schemeClr val="tx1"/>
                </a:solidFill>
                <a:latin typeface="Calibri" panose="020F0502020204030204" pitchFamily="34" charset="0"/>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a:t>GPT-3: 30-50k dictionaries</a:t>
            </a:r>
          </a:p>
          <a:p>
            <a:pPr lvl="1"/>
            <a:r>
              <a:rPr lang="en-US" b="1" dirty="0">
                <a:solidFill>
                  <a:srgbClr val="C00000"/>
                </a:solidFill>
              </a:rPr>
              <a:t>takes weeks to train</a:t>
            </a:r>
          </a:p>
          <a:p>
            <a:endParaRPr lang="en-US" dirty="0"/>
          </a:p>
        </p:txBody>
      </p:sp>
      <p:pic>
        <p:nvPicPr>
          <p:cNvPr id="12" name="Picture 4" descr="Image result for reddit logo">
            <a:extLst>
              <a:ext uri="{FF2B5EF4-FFF2-40B4-BE49-F238E27FC236}">
                <a16:creationId xmlns:a16="http://schemas.microsoft.com/office/drawing/2014/main" id="{9D8FCD46-A7E3-4183-8FD4-CA58FB0539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024" y="3372657"/>
            <a:ext cx="1333161" cy="49247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893C622C-0A11-4C33-90E1-4E86CA716AA2}"/>
              </a:ext>
            </a:extLst>
          </p:cNvPr>
          <p:cNvGrpSpPr/>
          <p:nvPr/>
        </p:nvGrpSpPr>
        <p:grpSpPr>
          <a:xfrm>
            <a:off x="1613677" y="3417427"/>
            <a:ext cx="1758213" cy="2437878"/>
            <a:chOff x="1613677" y="3356992"/>
            <a:chExt cx="1758213" cy="2437878"/>
          </a:xfrm>
        </p:grpSpPr>
        <p:pic>
          <p:nvPicPr>
            <p:cNvPr id="14" name="Picture 12" descr="Image result for empty sheet icon">
              <a:extLst>
                <a:ext uri="{FF2B5EF4-FFF2-40B4-BE49-F238E27FC236}">
                  <a16:creationId xmlns:a16="http://schemas.microsoft.com/office/drawing/2014/main" id="{8419CD0A-2E8A-406C-A7C3-2502E1F367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7508" y="3356992"/>
              <a:ext cx="1704382" cy="21835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5">
              <a:extLst>
                <a:ext uri="{FF2B5EF4-FFF2-40B4-BE49-F238E27FC236}">
                  <a16:creationId xmlns:a16="http://schemas.microsoft.com/office/drawing/2014/main" id="{5B58CB45-8D01-4EE9-BD66-98E888FAF8E4}"/>
                </a:ext>
              </a:extLst>
            </p:cNvPr>
            <p:cNvSpPr>
              <a:spLocks noChangeArrowheads="1"/>
            </p:cNvSpPr>
            <p:nvPr/>
          </p:nvSpPr>
          <p:spPr bwMode="auto">
            <a:xfrm>
              <a:off x="1613677" y="3609020"/>
              <a:ext cx="1674011" cy="2185850"/>
            </a:xfrm>
            <a:prstGeom prst="rect">
              <a:avLst/>
            </a:prstGeom>
            <a:noFill/>
            <a:ln>
              <a:noFill/>
            </a:ln>
            <a:effectLst/>
          </p:spPr>
          <p:txBody>
            <a:bodyPr vert="horz" wrap="square" lIns="253920" tIns="45720" rIns="0" bIns="1587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A robot </a:t>
              </a:r>
              <a:b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b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may __ injure a human being or, through inaction, allow a human </a:t>
              </a:r>
              <a:b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b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being to come </a:t>
              </a:r>
              <a:b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br>
              <a:r>
                <a:rPr kumimoji="0" lang="en-US" altLang="en-US" sz="14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to harm.</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800" b="0" i="0" u="none" strike="noStrike" cap="none" normalizeH="0" baseline="0" dirty="0">
                  <a:ln>
                    <a:noFill/>
                  </a:ln>
                  <a:solidFill>
                    <a:schemeClr val="tx1"/>
                  </a:solidFill>
                  <a:effectLst/>
                </a:rPr>
              </a:b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grpSp>
      <p:grpSp>
        <p:nvGrpSpPr>
          <p:cNvPr id="16" name="Group 15">
            <a:extLst>
              <a:ext uri="{FF2B5EF4-FFF2-40B4-BE49-F238E27FC236}">
                <a16:creationId xmlns:a16="http://schemas.microsoft.com/office/drawing/2014/main" id="{35370A9C-CF9E-406C-945A-24F974EABBBE}"/>
              </a:ext>
            </a:extLst>
          </p:cNvPr>
          <p:cNvGrpSpPr/>
          <p:nvPr/>
        </p:nvGrpSpPr>
        <p:grpSpPr>
          <a:xfrm>
            <a:off x="3955379" y="3752098"/>
            <a:ext cx="4544885" cy="1287204"/>
            <a:chOff x="3956758" y="3692023"/>
            <a:chExt cx="4544885" cy="1287204"/>
          </a:xfrm>
        </p:grpSpPr>
        <p:pic>
          <p:nvPicPr>
            <p:cNvPr id="17" name="Picture 16">
              <a:extLst>
                <a:ext uri="{FF2B5EF4-FFF2-40B4-BE49-F238E27FC236}">
                  <a16:creationId xmlns:a16="http://schemas.microsoft.com/office/drawing/2014/main" id="{75FABDE7-B3AE-4755-9F31-D4519176FE51}"/>
                </a:ext>
              </a:extLst>
            </p:cNvPr>
            <p:cNvPicPr>
              <a:picLocks noChangeAspect="1"/>
            </p:cNvPicPr>
            <p:nvPr/>
          </p:nvPicPr>
          <p:blipFill>
            <a:blip r:embed="rId5"/>
            <a:stretch>
              <a:fillRect/>
            </a:stretch>
          </p:blipFill>
          <p:spPr>
            <a:xfrm rot="5400000">
              <a:off x="3543658" y="4206815"/>
              <a:ext cx="1182548" cy="356348"/>
            </a:xfrm>
            <a:prstGeom prst="rect">
              <a:avLst/>
            </a:prstGeom>
          </p:spPr>
        </p:pic>
        <p:pic>
          <p:nvPicPr>
            <p:cNvPr id="18" name="Picture 17">
              <a:extLst>
                <a:ext uri="{FF2B5EF4-FFF2-40B4-BE49-F238E27FC236}">
                  <a16:creationId xmlns:a16="http://schemas.microsoft.com/office/drawing/2014/main" id="{82CB6231-EDDC-462B-946C-511876A1711F}"/>
                </a:ext>
              </a:extLst>
            </p:cNvPr>
            <p:cNvPicPr>
              <a:picLocks noChangeAspect="1"/>
            </p:cNvPicPr>
            <p:nvPr/>
          </p:nvPicPr>
          <p:blipFill>
            <a:blip r:embed="rId6"/>
            <a:stretch>
              <a:fillRect/>
            </a:stretch>
          </p:blipFill>
          <p:spPr>
            <a:xfrm rot="5400000">
              <a:off x="4502645" y="3513281"/>
              <a:ext cx="1284240" cy="1647652"/>
            </a:xfrm>
            <a:prstGeom prst="rect">
              <a:avLst/>
            </a:prstGeom>
          </p:spPr>
        </p:pic>
        <p:pic>
          <p:nvPicPr>
            <p:cNvPr id="19" name="Picture 18">
              <a:extLst>
                <a:ext uri="{FF2B5EF4-FFF2-40B4-BE49-F238E27FC236}">
                  <a16:creationId xmlns:a16="http://schemas.microsoft.com/office/drawing/2014/main" id="{0705B445-436D-47E5-A109-730CF39F47F3}"/>
                </a:ext>
              </a:extLst>
            </p:cNvPr>
            <p:cNvPicPr>
              <a:picLocks noChangeAspect="1"/>
            </p:cNvPicPr>
            <p:nvPr/>
          </p:nvPicPr>
          <p:blipFill>
            <a:blip r:embed="rId6"/>
            <a:stretch>
              <a:fillRect/>
            </a:stretch>
          </p:blipFill>
          <p:spPr>
            <a:xfrm rot="5400000">
              <a:off x="6752383" y="3510317"/>
              <a:ext cx="1284240" cy="1647652"/>
            </a:xfrm>
            <a:prstGeom prst="rect">
              <a:avLst/>
            </a:prstGeom>
          </p:spPr>
        </p:pic>
        <p:pic>
          <p:nvPicPr>
            <p:cNvPr id="20" name="Picture 19">
              <a:extLst>
                <a:ext uri="{FF2B5EF4-FFF2-40B4-BE49-F238E27FC236}">
                  <a16:creationId xmlns:a16="http://schemas.microsoft.com/office/drawing/2014/main" id="{CB313555-A6D8-4976-880E-563615BBA1EB}"/>
                </a:ext>
              </a:extLst>
            </p:cNvPr>
            <p:cNvPicPr>
              <a:picLocks noChangeAspect="1"/>
            </p:cNvPicPr>
            <p:nvPr/>
          </p:nvPicPr>
          <p:blipFill>
            <a:blip r:embed="rId7"/>
            <a:stretch>
              <a:fillRect/>
            </a:stretch>
          </p:blipFill>
          <p:spPr>
            <a:xfrm rot="5400000">
              <a:off x="7897526" y="4243582"/>
              <a:ext cx="932599" cy="275635"/>
            </a:xfrm>
            <a:prstGeom prst="rect">
              <a:avLst/>
            </a:prstGeom>
          </p:spPr>
        </p:pic>
        <p:sp>
          <p:nvSpPr>
            <p:cNvPr id="21" name="TextBox 20">
              <a:extLst>
                <a:ext uri="{FF2B5EF4-FFF2-40B4-BE49-F238E27FC236}">
                  <a16:creationId xmlns:a16="http://schemas.microsoft.com/office/drawing/2014/main" id="{7BB1CF87-5D4D-4B28-BA89-F0FC26CD35AC}"/>
                </a:ext>
              </a:extLst>
            </p:cNvPr>
            <p:cNvSpPr txBox="1"/>
            <p:nvPr/>
          </p:nvSpPr>
          <p:spPr>
            <a:xfrm>
              <a:off x="6004284" y="3893732"/>
              <a:ext cx="720080" cy="707886"/>
            </a:xfrm>
            <a:prstGeom prst="rect">
              <a:avLst/>
            </a:prstGeom>
            <a:noFill/>
          </p:spPr>
          <p:txBody>
            <a:bodyPr wrap="square" rtlCol="0">
              <a:spAutoFit/>
            </a:bodyPr>
            <a:lstStyle/>
            <a:p>
              <a:r>
                <a:rPr lang="en-US" sz="4000"/>
                <a:t>…</a:t>
              </a:r>
            </a:p>
          </p:txBody>
        </p:sp>
      </p:grpSp>
      <p:sp>
        <p:nvSpPr>
          <p:cNvPr id="22" name="Rectangle 21">
            <a:extLst>
              <a:ext uri="{FF2B5EF4-FFF2-40B4-BE49-F238E27FC236}">
                <a16:creationId xmlns:a16="http://schemas.microsoft.com/office/drawing/2014/main" id="{DC36FE0F-B7E1-4476-8910-2911A4210CEA}"/>
              </a:ext>
            </a:extLst>
          </p:cNvPr>
          <p:cNvSpPr/>
          <p:nvPr/>
        </p:nvSpPr>
        <p:spPr>
          <a:xfrm>
            <a:off x="3887635" y="3777467"/>
            <a:ext cx="4620633" cy="123641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Curved Down 22">
            <a:extLst>
              <a:ext uri="{FF2B5EF4-FFF2-40B4-BE49-F238E27FC236}">
                <a16:creationId xmlns:a16="http://schemas.microsoft.com/office/drawing/2014/main" id="{881640F7-C541-4370-9CD9-5031808D2DB7}"/>
              </a:ext>
            </a:extLst>
          </p:cNvPr>
          <p:cNvSpPr/>
          <p:nvPr/>
        </p:nvSpPr>
        <p:spPr>
          <a:xfrm rot="10800000">
            <a:off x="5835008" y="4431190"/>
            <a:ext cx="802270" cy="424240"/>
          </a:xfrm>
          <a:prstGeom prst="curved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Curved Down 23">
            <a:extLst>
              <a:ext uri="{FF2B5EF4-FFF2-40B4-BE49-F238E27FC236}">
                <a16:creationId xmlns:a16="http://schemas.microsoft.com/office/drawing/2014/main" id="{D4724973-75E2-4AC0-9B12-4B6C89405397}"/>
              </a:ext>
            </a:extLst>
          </p:cNvPr>
          <p:cNvSpPr/>
          <p:nvPr/>
        </p:nvSpPr>
        <p:spPr>
          <a:xfrm>
            <a:off x="5893066" y="3971460"/>
            <a:ext cx="802270" cy="424240"/>
          </a:xfrm>
          <a:prstGeom prst="curved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F0FB52F5-BFD0-401B-AF81-D0BA968B087B}"/>
              </a:ext>
            </a:extLst>
          </p:cNvPr>
          <p:cNvGrpSpPr/>
          <p:nvPr/>
        </p:nvGrpSpPr>
        <p:grpSpPr>
          <a:xfrm>
            <a:off x="8580276" y="3588518"/>
            <a:ext cx="1382722" cy="1503031"/>
            <a:chOff x="8580276" y="3528083"/>
            <a:chExt cx="1382722" cy="1503031"/>
          </a:xfrm>
        </p:grpSpPr>
        <p:grpSp>
          <p:nvGrpSpPr>
            <p:cNvPr id="26" name="Group 25">
              <a:extLst>
                <a:ext uri="{FF2B5EF4-FFF2-40B4-BE49-F238E27FC236}">
                  <a16:creationId xmlns:a16="http://schemas.microsoft.com/office/drawing/2014/main" id="{F83374E0-7DBE-428E-B481-28034AC8DC3F}"/>
                </a:ext>
              </a:extLst>
            </p:cNvPr>
            <p:cNvGrpSpPr/>
            <p:nvPr/>
          </p:nvGrpSpPr>
          <p:grpSpPr>
            <a:xfrm>
              <a:off x="8592551" y="3528083"/>
              <a:ext cx="1370447" cy="1503031"/>
              <a:chOff x="8592705" y="3528480"/>
              <a:chExt cx="1370447" cy="1503031"/>
            </a:xfrm>
          </p:grpSpPr>
          <p:sp>
            <p:nvSpPr>
              <p:cNvPr id="28" name="Rectangle 27">
                <a:extLst>
                  <a:ext uri="{FF2B5EF4-FFF2-40B4-BE49-F238E27FC236}">
                    <a16:creationId xmlns:a16="http://schemas.microsoft.com/office/drawing/2014/main" id="{EB1808C8-D13A-4B28-86A4-B6F1853D03EA}"/>
                  </a:ext>
                </a:extLst>
              </p:cNvPr>
              <p:cNvSpPr/>
              <p:nvPr/>
            </p:nvSpPr>
            <p:spPr>
              <a:xfrm>
                <a:off x="9452206" y="3572061"/>
                <a:ext cx="510945" cy="207233"/>
              </a:xfrm>
              <a:prstGeom prst="rect">
                <a:avLst/>
              </a:prstGeom>
              <a:solidFill>
                <a:srgbClr val="19FF34"/>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000"/>
                  <a:t>0.74</a:t>
                </a:r>
              </a:p>
            </p:txBody>
          </p:sp>
          <p:sp>
            <p:nvSpPr>
              <p:cNvPr id="29" name="Rectangle 28">
                <a:extLst>
                  <a:ext uri="{FF2B5EF4-FFF2-40B4-BE49-F238E27FC236}">
                    <a16:creationId xmlns:a16="http://schemas.microsoft.com/office/drawing/2014/main" id="{3707920D-B150-4BA9-B1B8-569FA21BD702}"/>
                  </a:ext>
                </a:extLst>
              </p:cNvPr>
              <p:cNvSpPr/>
              <p:nvPr/>
            </p:nvSpPr>
            <p:spPr>
              <a:xfrm>
                <a:off x="9452207" y="3774701"/>
                <a:ext cx="510945" cy="207233"/>
              </a:xfrm>
              <a:prstGeom prst="rect">
                <a:avLst/>
              </a:prstGeom>
              <a:solidFill>
                <a:srgbClr val="55FF69"/>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000"/>
                  <a:t>0.28</a:t>
                </a:r>
              </a:p>
            </p:txBody>
          </p:sp>
          <p:sp>
            <p:nvSpPr>
              <p:cNvPr id="30" name="Rectangle 29">
                <a:extLst>
                  <a:ext uri="{FF2B5EF4-FFF2-40B4-BE49-F238E27FC236}">
                    <a16:creationId xmlns:a16="http://schemas.microsoft.com/office/drawing/2014/main" id="{68B19F50-48B6-4209-B9DB-F0AB6D665F0B}"/>
                  </a:ext>
                </a:extLst>
              </p:cNvPr>
              <p:cNvSpPr/>
              <p:nvPr/>
            </p:nvSpPr>
            <p:spPr>
              <a:xfrm>
                <a:off x="9452207" y="4585261"/>
                <a:ext cx="510945" cy="207233"/>
              </a:xfrm>
              <a:prstGeom prst="rect">
                <a:avLst/>
              </a:prstGeom>
              <a:solidFill>
                <a:srgbClr val="D7FFDC"/>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000"/>
                  <a:t>0.02</a:t>
                </a:r>
              </a:p>
            </p:txBody>
          </p:sp>
          <p:sp>
            <p:nvSpPr>
              <p:cNvPr id="31" name="Rectangle 30">
                <a:extLst>
                  <a:ext uri="{FF2B5EF4-FFF2-40B4-BE49-F238E27FC236}">
                    <a16:creationId xmlns:a16="http://schemas.microsoft.com/office/drawing/2014/main" id="{3888655D-ADF5-4C96-A714-5A3561663740}"/>
                  </a:ext>
                </a:extLst>
              </p:cNvPr>
              <p:cNvSpPr/>
              <p:nvPr/>
            </p:nvSpPr>
            <p:spPr>
              <a:xfrm>
                <a:off x="9452207" y="3977341"/>
                <a:ext cx="510945" cy="207233"/>
              </a:xfrm>
              <a:prstGeom prst="rect">
                <a:avLst/>
              </a:prstGeom>
              <a:solidFill>
                <a:srgbClr val="A5FFB0"/>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000"/>
                  <a:t>0.07</a:t>
                </a:r>
              </a:p>
            </p:txBody>
          </p:sp>
          <p:sp>
            <p:nvSpPr>
              <p:cNvPr id="32" name="Rectangle 31">
                <a:extLst>
                  <a:ext uri="{FF2B5EF4-FFF2-40B4-BE49-F238E27FC236}">
                    <a16:creationId xmlns:a16="http://schemas.microsoft.com/office/drawing/2014/main" id="{9BA0EE10-9579-4BB9-910B-3ED1B6E2F89C}"/>
                  </a:ext>
                </a:extLst>
              </p:cNvPr>
              <p:cNvSpPr/>
              <p:nvPr/>
            </p:nvSpPr>
            <p:spPr>
              <a:xfrm>
                <a:off x="9452207" y="4382621"/>
                <a:ext cx="510945" cy="207233"/>
              </a:xfrm>
              <a:prstGeom prst="rect">
                <a:avLst/>
              </a:prstGeom>
              <a:solidFill>
                <a:srgbClr val="57FF6B"/>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000"/>
                  <a:t>0.33</a:t>
                </a:r>
              </a:p>
            </p:txBody>
          </p:sp>
          <p:sp>
            <p:nvSpPr>
              <p:cNvPr id="33" name="Rectangle 32">
                <a:extLst>
                  <a:ext uri="{FF2B5EF4-FFF2-40B4-BE49-F238E27FC236}">
                    <a16:creationId xmlns:a16="http://schemas.microsoft.com/office/drawing/2014/main" id="{15A662B2-F638-48F7-AF61-EDB8C8A3D948}"/>
                  </a:ext>
                </a:extLst>
              </p:cNvPr>
              <p:cNvSpPr/>
              <p:nvPr/>
            </p:nvSpPr>
            <p:spPr>
              <a:xfrm>
                <a:off x="9452207" y="4179981"/>
                <a:ext cx="510945" cy="207233"/>
              </a:xfrm>
              <a:prstGeom prst="rect">
                <a:avLst/>
              </a:prstGeom>
              <a:solidFill>
                <a:srgbClr val="D7FFDC"/>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000"/>
                  <a:t>0.04</a:t>
                </a:r>
              </a:p>
            </p:txBody>
          </p:sp>
          <p:sp>
            <p:nvSpPr>
              <p:cNvPr id="34" name="Rectangle 33">
                <a:extLst>
                  <a:ext uri="{FF2B5EF4-FFF2-40B4-BE49-F238E27FC236}">
                    <a16:creationId xmlns:a16="http://schemas.microsoft.com/office/drawing/2014/main" id="{191EA1BF-2874-4CDB-870B-FEAC40E4910A}"/>
                  </a:ext>
                </a:extLst>
              </p:cNvPr>
              <p:cNvSpPr/>
              <p:nvPr/>
            </p:nvSpPr>
            <p:spPr>
              <a:xfrm>
                <a:off x="9452207" y="4787901"/>
                <a:ext cx="510945" cy="207233"/>
              </a:xfrm>
              <a:prstGeom prst="rect">
                <a:avLst/>
              </a:prstGeom>
              <a:solidFill>
                <a:srgbClr val="D7FFDC"/>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000"/>
                  <a:t>0.02</a:t>
                </a:r>
              </a:p>
            </p:txBody>
          </p:sp>
          <p:sp>
            <p:nvSpPr>
              <p:cNvPr id="35" name="TextBox 34">
                <a:extLst>
                  <a:ext uri="{FF2B5EF4-FFF2-40B4-BE49-F238E27FC236}">
                    <a16:creationId xmlns:a16="http://schemas.microsoft.com/office/drawing/2014/main" id="{CA9EDD8D-DFC6-42EF-BB86-9DA45D616982}"/>
                  </a:ext>
                </a:extLst>
              </p:cNvPr>
              <p:cNvSpPr txBox="1"/>
              <p:nvPr/>
            </p:nvSpPr>
            <p:spPr>
              <a:xfrm>
                <a:off x="8592705" y="3528480"/>
                <a:ext cx="802271" cy="246221"/>
              </a:xfrm>
              <a:prstGeom prst="rect">
                <a:avLst/>
              </a:prstGeom>
              <a:noFill/>
            </p:spPr>
            <p:txBody>
              <a:bodyPr wrap="square" rtlCol="0">
                <a:spAutoFit/>
              </a:bodyPr>
              <a:lstStyle/>
              <a:p>
                <a:pPr algn="r"/>
                <a:r>
                  <a:rPr lang="en-US" sz="1000"/>
                  <a:t>not</a:t>
                </a:r>
              </a:p>
            </p:txBody>
          </p:sp>
          <p:sp>
            <p:nvSpPr>
              <p:cNvPr id="36" name="TextBox 35">
                <a:extLst>
                  <a:ext uri="{FF2B5EF4-FFF2-40B4-BE49-F238E27FC236}">
                    <a16:creationId xmlns:a16="http://schemas.microsoft.com/office/drawing/2014/main" id="{BD52931C-8B45-428F-82BD-E2A636A48B4B}"/>
                  </a:ext>
                </a:extLst>
              </p:cNvPr>
              <p:cNvSpPr txBox="1"/>
              <p:nvPr/>
            </p:nvSpPr>
            <p:spPr>
              <a:xfrm>
                <a:off x="8592706" y="3717429"/>
                <a:ext cx="802271" cy="246221"/>
              </a:xfrm>
              <a:prstGeom prst="rect">
                <a:avLst/>
              </a:prstGeom>
              <a:noFill/>
            </p:spPr>
            <p:txBody>
              <a:bodyPr wrap="square" rtlCol="0">
                <a:spAutoFit/>
              </a:bodyPr>
              <a:lstStyle/>
              <a:p>
                <a:pPr algn="r"/>
                <a:r>
                  <a:rPr lang="en-US" sz="1000"/>
                  <a:t>sometimes</a:t>
                </a:r>
              </a:p>
            </p:txBody>
          </p:sp>
          <p:sp>
            <p:nvSpPr>
              <p:cNvPr id="37" name="TextBox 36">
                <a:extLst>
                  <a:ext uri="{FF2B5EF4-FFF2-40B4-BE49-F238E27FC236}">
                    <a16:creationId xmlns:a16="http://schemas.microsoft.com/office/drawing/2014/main" id="{150DDEF6-E801-4E44-8892-DAF763BBCA54}"/>
                  </a:ext>
                </a:extLst>
              </p:cNvPr>
              <p:cNvSpPr txBox="1"/>
              <p:nvPr/>
            </p:nvSpPr>
            <p:spPr>
              <a:xfrm>
                <a:off x="8592707" y="3933453"/>
                <a:ext cx="802270" cy="246221"/>
              </a:xfrm>
              <a:prstGeom prst="rect">
                <a:avLst/>
              </a:prstGeom>
              <a:noFill/>
            </p:spPr>
            <p:txBody>
              <a:bodyPr wrap="square" rtlCol="0">
                <a:spAutoFit/>
              </a:bodyPr>
              <a:lstStyle/>
              <a:p>
                <a:pPr algn="r"/>
                <a:r>
                  <a:rPr lang="en-US" sz="1000"/>
                  <a:t>always</a:t>
                </a:r>
              </a:p>
            </p:txBody>
          </p:sp>
          <p:sp>
            <p:nvSpPr>
              <p:cNvPr id="38" name="TextBox 37">
                <a:extLst>
                  <a:ext uri="{FF2B5EF4-FFF2-40B4-BE49-F238E27FC236}">
                    <a16:creationId xmlns:a16="http://schemas.microsoft.com/office/drawing/2014/main" id="{11C86764-6F62-4B5A-8821-087B546C2355}"/>
                  </a:ext>
                </a:extLst>
              </p:cNvPr>
              <p:cNvSpPr txBox="1"/>
              <p:nvPr/>
            </p:nvSpPr>
            <p:spPr>
              <a:xfrm>
                <a:off x="8592707" y="4785290"/>
                <a:ext cx="802270" cy="246221"/>
              </a:xfrm>
              <a:prstGeom prst="rect">
                <a:avLst/>
              </a:prstGeom>
              <a:noFill/>
            </p:spPr>
            <p:txBody>
              <a:bodyPr wrap="square" rtlCol="0">
                <a:spAutoFit/>
              </a:bodyPr>
              <a:lstStyle/>
              <a:p>
                <a:pPr algn="r"/>
                <a:r>
                  <a:rPr lang="en-US" sz="1000"/>
                  <a:t>house</a:t>
                </a:r>
              </a:p>
            </p:txBody>
          </p:sp>
          <p:sp>
            <p:nvSpPr>
              <p:cNvPr id="39" name="TextBox 38">
                <a:extLst>
                  <a:ext uri="{FF2B5EF4-FFF2-40B4-BE49-F238E27FC236}">
                    <a16:creationId xmlns:a16="http://schemas.microsoft.com/office/drawing/2014/main" id="{6257022B-B06C-4D0B-8239-029D5C338F4B}"/>
                  </a:ext>
                </a:extLst>
              </p:cNvPr>
              <p:cNvSpPr txBox="1"/>
              <p:nvPr/>
            </p:nvSpPr>
            <p:spPr>
              <a:xfrm>
                <a:off x="8592707" y="4149477"/>
                <a:ext cx="802270" cy="246221"/>
              </a:xfrm>
              <a:prstGeom prst="rect">
                <a:avLst/>
              </a:prstGeom>
              <a:noFill/>
            </p:spPr>
            <p:txBody>
              <a:bodyPr wrap="square" rtlCol="0">
                <a:spAutoFit/>
              </a:bodyPr>
              <a:lstStyle/>
              <a:p>
                <a:pPr algn="r"/>
                <a:r>
                  <a:rPr lang="en-US" sz="1000"/>
                  <a:t>never</a:t>
                </a:r>
              </a:p>
            </p:txBody>
          </p:sp>
          <p:sp>
            <p:nvSpPr>
              <p:cNvPr id="40" name="TextBox 39">
                <a:extLst>
                  <a:ext uri="{FF2B5EF4-FFF2-40B4-BE49-F238E27FC236}">
                    <a16:creationId xmlns:a16="http://schemas.microsoft.com/office/drawing/2014/main" id="{F8F7AB72-F991-48C7-9ADA-F9E6B28DCAD3}"/>
                  </a:ext>
                </a:extLst>
              </p:cNvPr>
              <p:cNvSpPr txBox="1"/>
              <p:nvPr/>
            </p:nvSpPr>
            <p:spPr>
              <a:xfrm>
                <a:off x="8592707" y="4365501"/>
                <a:ext cx="802270" cy="246221"/>
              </a:xfrm>
              <a:prstGeom prst="rect">
                <a:avLst/>
              </a:prstGeom>
              <a:noFill/>
            </p:spPr>
            <p:txBody>
              <a:bodyPr wrap="square" rtlCol="0">
                <a:spAutoFit/>
              </a:bodyPr>
              <a:lstStyle/>
              <a:p>
                <a:pPr algn="r"/>
                <a:r>
                  <a:rPr lang="en-US" sz="1000"/>
                  <a:t>and</a:t>
                </a:r>
              </a:p>
            </p:txBody>
          </p:sp>
        </p:grpSp>
        <p:sp>
          <p:nvSpPr>
            <p:cNvPr id="27" name="TextBox 26">
              <a:extLst>
                <a:ext uri="{FF2B5EF4-FFF2-40B4-BE49-F238E27FC236}">
                  <a16:creationId xmlns:a16="http://schemas.microsoft.com/office/drawing/2014/main" id="{325DF90C-3281-4AC5-8634-0813179530E1}"/>
                </a:ext>
              </a:extLst>
            </p:cNvPr>
            <p:cNvSpPr txBox="1"/>
            <p:nvPr/>
          </p:nvSpPr>
          <p:spPr>
            <a:xfrm>
              <a:off x="8580276" y="4572001"/>
              <a:ext cx="802270" cy="246221"/>
            </a:xfrm>
            <a:prstGeom prst="rect">
              <a:avLst/>
            </a:prstGeom>
            <a:noFill/>
          </p:spPr>
          <p:txBody>
            <a:bodyPr wrap="square" rtlCol="0">
              <a:spAutoFit/>
            </a:bodyPr>
            <a:lstStyle/>
            <a:p>
              <a:pPr algn="r"/>
              <a:r>
                <a:rPr lang="en-US" sz="1000"/>
                <a:t>boat</a:t>
              </a:r>
            </a:p>
          </p:txBody>
        </p:sp>
      </p:grpSp>
      <p:grpSp>
        <p:nvGrpSpPr>
          <p:cNvPr id="41" name="Group 40">
            <a:extLst>
              <a:ext uri="{FF2B5EF4-FFF2-40B4-BE49-F238E27FC236}">
                <a16:creationId xmlns:a16="http://schemas.microsoft.com/office/drawing/2014/main" id="{12E8A611-C498-4C4B-80B8-7FBB3549DE20}"/>
              </a:ext>
            </a:extLst>
          </p:cNvPr>
          <p:cNvGrpSpPr/>
          <p:nvPr/>
        </p:nvGrpSpPr>
        <p:grpSpPr>
          <a:xfrm>
            <a:off x="10179886" y="3588518"/>
            <a:ext cx="1360064" cy="1503031"/>
            <a:chOff x="10179886" y="3528083"/>
            <a:chExt cx="1360064" cy="1503031"/>
          </a:xfrm>
        </p:grpSpPr>
        <p:grpSp>
          <p:nvGrpSpPr>
            <p:cNvPr id="42" name="Group 41">
              <a:extLst>
                <a:ext uri="{FF2B5EF4-FFF2-40B4-BE49-F238E27FC236}">
                  <a16:creationId xmlns:a16="http://schemas.microsoft.com/office/drawing/2014/main" id="{BDF4321B-B3B2-4CD5-914C-88D21B747354}"/>
                </a:ext>
              </a:extLst>
            </p:cNvPr>
            <p:cNvGrpSpPr/>
            <p:nvPr/>
          </p:nvGrpSpPr>
          <p:grpSpPr>
            <a:xfrm>
              <a:off x="11029004" y="3569490"/>
              <a:ext cx="510946" cy="1423073"/>
              <a:chOff x="9452206" y="3572061"/>
              <a:chExt cx="510946" cy="1423073"/>
            </a:xfrm>
          </p:grpSpPr>
          <p:sp>
            <p:nvSpPr>
              <p:cNvPr id="50" name="Rectangle 49">
                <a:extLst>
                  <a:ext uri="{FF2B5EF4-FFF2-40B4-BE49-F238E27FC236}">
                    <a16:creationId xmlns:a16="http://schemas.microsoft.com/office/drawing/2014/main" id="{EB359775-D552-427F-A7AF-CD54AFD4044F}"/>
                  </a:ext>
                </a:extLst>
              </p:cNvPr>
              <p:cNvSpPr/>
              <p:nvPr/>
            </p:nvSpPr>
            <p:spPr>
              <a:xfrm>
                <a:off x="9452206" y="3572061"/>
                <a:ext cx="510945" cy="207233"/>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000"/>
                  <a:t>1.00</a:t>
                </a:r>
              </a:p>
            </p:txBody>
          </p:sp>
          <p:sp>
            <p:nvSpPr>
              <p:cNvPr id="51" name="Rectangle 50">
                <a:extLst>
                  <a:ext uri="{FF2B5EF4-FFF2-40B4-BE49-F238E27FC236}">
                    <a16:creationId xmlns:a16="http://schemas.microsoft.com/office/drawing/2014/main" id="{C5EDD8D3-4DF6-4284-AF90-345FAAB0CCF5}"/>
                  </a:ext>
                </a:extLst>
              </p:cNvPr>
              <p:cNvSpPr/>
              <p:nvPr/>
            </p:nvSpPr>
            <p:spPr>
              <a:xfrm>
                <a:off x="9452207" y="3774701"/>
                <a:ext cx="510945" cy="207233"/>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000"/>
                  <a:t>0.00</a:t>
                </a:r>
              </a:p>
            </p:txBody>
          </p:sp>
          <p:sp>
            <p:nvSpPr>
              <p:cNvPr id="52" name="Rectangle 51">
                <a:extLst>
                  <a:ext uri="{FF2B5EF4-FFF2-40B4-BE49-F238E27FC236}">
                    <a16:creationId xmlns:a16="http://schemas.microsoft.com/office/drawing/2014/main" id="{C242E168-6119-4E2B-8CE4-2D63E0CEA3B5}"/>
                  </a:ext>
                </a:extLst>
              </p:cNvPr>
              <p:cNvSpPr/>
              <p:nvPr/>
            </p:nvSpPr>
            <p:spPr>
              <a:xfrm>
                <a:off x="9452207" y="4585261"/>
                <a:ext cx="510945" cy="207233"/>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000"/>
                  <a:t>0.00</a:t>
                </a:r>
              </a:p>
            </p:txBody>
          </p:sp>
          <p:sp>
            <p:nvSpPr>
              <p:cNvPr id="53" name="Rectangle 52">
                <a:extLst>
                  <a:ext uri="{FF2B5EF4-FFF2-40B4-BE49-F238E27FC236}">
                    <a16:creationId xmlns:a16="http://schemas.microsoft.com/office/drawing/2014/main" id="{29F27186-52F6-4A65-A76F-7B9B56D4C7EF}"/>
                  </a:ext>
                </a:extLst>
              </p:cNvPr>
              <p:cNvSpPr/>
              <p:nvPr/>
            </p:nvSpPr>
            <p:spPr>
              <a:xfrm>
                <a:off x="9452207" y="3977341"/>
                <a:ext cx="510945" cy="207233"/>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000"/>
                  <a:t>0.00</a:t>
                </a:r>
              </a:p>
            </p:txBody>
          </p:sp>
          <p:sp>
            <p:nvSpPr>
              <p:cNvPr id="54" name="Rectangle 53">
                <a:extLst>
                  <a:ext uri="{FF2B5EF4-FFF2-40B4-BE49-F238E27FC236}">
                    <a16:creationId xmlns:a16="http://schemas.microsoft.com/office/drawing/2014/main" id="{6C4CFF4C-9B59-4DA0-BCCE-D4E2C1EEBADC}"/>
                  </a:ext>
                </a:extLst>
              </p:cNvPr>
              <p:cNvSpPr/>
              <p:nvPr/>
            </p:nvSpPr>
            <p:spPr>
              <a:xfrm>
                <a:off x="9452207" y="4382621"/>
                <a:ext cx="510945" cy="207233"/>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000"/>
                  <a:t>0.00</a:t>
                </a:r>
              </a:p>
            </p:txBody>
          </p:sp>
          <p:sp>
            <p:nvSpPr>
              <p:cNvPr id="55" name="Rectangle 54">
                <a:extLst>
                  <a:ext uri="{FF2B5EF4-FFF2-40B4-BE49-F238E27FC236}">
                    <a16:creationId xmlns:a16="http://schemas.microsoft.com/office/drawing/2014/main" id="{6ADA0EF1-F69E-4D61-A508-5E3624D810F5}"/>
                  </a:ext>
                </a:extLst>
              </p:cNvPr>
              <p:cNvSpPr/>
              <p:nvPr/>
            </p:nvSpPr>
            <p:spPr>
              <a:xfrm>
                <a:off x="9452207" y="4179981"/>
                <a:ext cx="510945" cy="207233"/>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000"/>
                  <a:t>0.00</a:t>
                </a:r>
              </a:p>
            </p:txBody>
          </p:sp>
          <p:sp>
            <p:nvSpPr>
              <p:cNvPr id="56" name="Rectangle 55">
                <a:extLst>
                  <a:ext uri="{FF2B5EF4-FFF2-40B4-BE49-F238E27FC236}">
                    <a16:creationId xmlns:a16="http://schemas.microsoft.com/office/drawing/2014/main" id="{8C7D8E2C-76DD-45D0-BF70-031FD8D96B12}"/>
                  </a:ext>
                </a:extLst>
              </p:cNvPr>
              <p:cNvSpPr/>
              <p:nvPr/>
            </p:nvSpPr>
            <p:spPr>
              <a:xfrm>
                <a:off x="9452207" y="4787901"/>
                <a:ext cx="510945" cy="207233"/>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000"/>
                  <a:t>0.00</a:t>
                </a:r>
              </a:p>
            </p:txBody>
          </p:sp>
        </p:grpSp>
        <p:sp>
          <p:nvSpPr>
            <p:cNvPr id="43" name="TextBox 42">
              <a:extLst>
                <a:ext uri="{FF2B5EF4-FFF2-40B4-BE49-F238E27FC236}">
                  <a16:creationId xmlns:a16="http://schemas.microsoft.com/office/drawing/2014/main" id="{FD026197-1C3A-48D6-8479-3695D047D821}"/>
                </a:ext>
              </a:extLst>
            </p:cNvPr>
            <p:cNvSpPr txBox="1"/>
            <p:nvPr/>
          </p:nvSpPr>
          <p:spPr>
            <a:xfrm>
              <a:off x="10192161" y="3528083"/>
              <a:ext cx="802271" cy="246221"/>
            </a:xfrm>
            <a:prstGeom prst="rect">
              <a:avLst/>
            </a:prstGeom>
            <a:noFill/>
          </p:spPr>
          <p:txBody>
            <a:bodyPr wrap="square" rtlCol="0">
              <a:spAutoFit/>
            </a:bodyPr>
            <a:lstStyle/>
            <a:p>
              <a:pPr algn="r"/>
              <a:r>
                <a:rPr lang="en-US" sz="1000"/>
                <a:t>not</a:t>
              </a:r>
            </a:p>
          </p:txBody>
        </p:sp>
        <p:sp>
          <p:nvSpPr>
            <p:cNvPr id="44" name="TextBox 43">
              <a:extLst>
                <a:ext uri="{FF2B5EF4-FFF2-40B4-BE49-F238E27FC236}">
                  <a16:creationId xmlns:a16="http://schemas.microsoft.com/office/drawing/2014/main" id="{1AFE0F8A-2723-4314-8B24-0C1C2A610383}"/>
                </a:ext>
              </a:extLst>
            </p:cNvPr>
            <p:cNvSpPr txBox="1"/>
            <p:nvPr/>
          </p:nvSpPr>
          <p:spPr>
            <a:xfrm>
              <a:off x="10192162" y="3717032"/>
              <a:ext cx="802271" cy="246221"/>
            </a:xfrm>
            <a:prstGeom prst="rect">
              <a:avLst/>
            </a:prstGeom>
            <a:noFill/>
          </p:spPr>
          <p:txBody>
            <a:bodyPr wrap="square" rtlCol="0">
              <a:spAutoFit/>
            </a:bodyPr>
            <a:lstStyle/>
            <a:p>
              <a:pPr algn="r"/>
              <a:r>
                <a:rPr lang="en-US" sz="1000"/>
                <a:t>sometimes</a:t>
              </a:r>
            </a:p>
          </p:txBody>
        </p:sp>
        <p:sp>
          <p:nvSpPr>
            <p:cNvPr id="45" name="TextBox 44">
              <a:extLst>
                <a:ext uri="{FF2B5EF4-FFF2-40B4-BE49-F238E27FC236}">
                  <a16:creationId xmlns:a16="http://schemas.microsoft.com/office/drawing/2014/main" id="{35E46DD5-F8AE-4A36-B279-C328E6F708E6}"/>
                </a:ext>
              </a:extLst>
            </p:cNvPr>
            <p:cNvSpPr txBox="1"/>
            <p:nvPr/>
          </p:nvSpPr>
          <p:spPr>
            <a:xfrm>
              <a:off x="10192163" y="3933056"/>
              <a:ext cx="802270" cy="246221"/>
            </a:xfrm>
            <a:prstGeom prst="rect">
              <a:avLst/>
            </a:prstGeom>
            <a:noFill/>
          </p:spPr>
          <p:txBody>
            <a:bodyPr wrap="square" rtlCol="0">
              <a:spAutoFit/>
            </a:bodyPr>
            <a:lstStyle/>
            <a:p>
              <a:pPr algn="r"/>
              <a:r>
                <a:rPr lang="en-US" sz="1000"/>
                <a:t>always</a:t>
              </a:r>
            </a:p>
          </p:txBody>
        </p:sp>
        <p:sp>
          <p:nvSpPr>
            <p:cNvPr id="46" name="TextBox 45">
              <a:extLst>
                <a:ext uri="{FF2B5EF4-FFF2-40B4-BE49-F238E27FC236}">
                  <a16:creationId xmlns:a16="http://schemas.microsoft.com/office/drawing/2014/main" id="{CB32803C-7C07-4762-8BC3-8EDAF4279F66}"/>
                </a:ext>
              </a:extLst>
            </p:cNvPr>
            <p:cNvSpPr txBox="1"/>
            <p:nvPr/>
          </p:nvSpPr>
          <p:spPr>
            <a:xfrm>
              <a:off x="10192163" y="4784893"/>
              <a:ext cx="802270" cy="246221"/>
            </a:xfrm>
            <a:prstGeom prst="rect">
              <a:avLst/>
            </a:prstGeom>
            <a:noFill/>
          </p:spPr>
          <p:txBody>
            <a:bodyPr wrap="square" rtlCol="0">
              <a:spAutoFit/>
            </a:bodyPr>
            <a:lstStyle/>
            <a:p>
              <a:pPr algn="r"/>
              <a:r>
                <a:rPr lang="en-US" sz="1000"/>
                <a:t>house</a:t>
              </a:r>
            </a:p>
          </p:txBody>
        </p:sp>
        <p:sp>
          <p:nvSpPr>
            <p:cNvPr id="47" name="TextBox 46">
              <a:extLst>
                <a:ext uri="{FF2B5EF4-FFF2-40B4-BE49-F238E27FC236}">
                  <a16:creationId xmlns:a16="http://schemas.microsoft.com/office/drawing/2014/main" id="{3EF670C1-20FC-4397-9D94-2F91C3A674E0}"/>
                </a:ext>
              </a:extLst>
            </p:cNvPr>
            <p:cNvSpPr txBox="1"/>
            <p:nvPr/>
          </p:nvSpPr>
          <p:spPr>
            <a:xfrm>
              <a:off x="10192163" y="4149080"/>
              <a:ext cx="802270" cy="246221"/>
            </a:xfrm>
            <a:prstGeom prst="rect">
              <a:avLst/>
            </a:prstGeom>
            <a:noFill/>
          </p:spPr>
          <p:txBody>
            <a:bodyPr wrap="square" rtlCol="0">
              <a:spAutoFit/>
            </a:bodyPr>
            <a:lstStyle/>
            <a:p>
              <a:pPr algn="r"/>
              <a:r>
                <a:rPr lang="en-US" sz="1000"/>
                <a:t>never</a:t>
              </a:r>
            </a:p>
          </p:txBody>
        </p:sp>
        <p:sp>
          <p:nvSpPr>
            <p:cNvPr id="48" name="TextBox 47">
              <a:extLst>
                <a:ext uri="{FF2B5EF4-FFF2-40B4-BE49-F238E27FC236}">
                  <a16:creationId xmlns:a16="http://schemas.microsoft.com/office/drawing/2014/main" id="{1337A320-53E6-49FE-B6A6-305A284F5FFB}"/>
                </a:ext>
              </a:extLst>
            </p:cNvPr>
            <p:cNvSpPr txBox="1"/>
            <p:nvPr/>
          </p:nvSpPr>
          <p:spPr>
            <a:xfrm>
              <a:off x="10192163" y="4365104"/>
              <a:ext cx="802270" cy="246221"/>
            </a:xfrm>
            <a:prstGeom prst="rect">
              <a:avLst/>
            </a:prstGeom>
            <a:noFill/>
          </p:spPr>
          <p:txBody>
            <a:bodyPr wrap="square" rtlCol="0">
              <a:spAutoFit/>
            </a:bodyPr>
            <a:lstStyle/>
            <a:p>
              <a:pPr algn="r"/>
              <a:r>
                <a:rPr lang="en-US" sz="1000"/>
                <a:t>and</a:t>
              </a:r>
            </a:p>
          </p:txBody>
        </p:sp>
        <p:sp>
          <p:nvSpPr>
            <p:cNvPr id="49" name="TextBox 48">
              <a:extLst>
                <a:ext uri="{FF2B5EF4-FFF2-40B4-BE49-F238E27FC236}">
                  <a16:creationId xmlns:a16="http://schemas.microsoft.com/office/drawing/2014/main" id="{340A7D17-03A0-4031-9828-10ED933E5F30}"/>
                </a:ext>
              </a:extLst>
            </p:cNvPr>
            <p:cNvSpPr txBox="1"/>
            <p:nvPr/>
          </p:nvSpPr>
          <p:spPr>
            <a:xfrm>
              <a:off x="10179886" y="4572001"/>
              <a:ext cx="802270" cy="246221"/>
            </a:xfrm>
            <a:prstGeom prst="rect">
              <a:avLst/>
            </a:prstGeom>
            <a:noFill/>
          </p:spPr>
          <p:txBody>
            <a:bodyPr wrap="square" rtlCol="0">
              <a:spAutoFit/>
            </a:bodyPr>
            <a:lstStyle/>
            <a:p>
              <a:pPr algn="r"/>
              <a:r>
                <a:rPr lang="en-US" sz="1000"/>
                <a:t>boat</a:t>
              </a:r>
            </a:p>
          </p:txBody>
        </p:sp>
      </p:grpSp>
      <p:cxnSp>
        <p:nvCxnSpPr>
          <p:cNvPr id="57" name="Straight Arrow Connector 56">
            <a:extLst>
              <a:ext uri="{FF2B5EF4-FFF2-40B4-BE49-F238E27FC236}">
                <a16:creationId xmlns:a16="http://schemas.microsoft.com/office/drawing/2014/main" id="{FEA8527F-8BF1-4273-832B-2B7A9B850C87}"/>
              </a:ext>
            </a:extLst>
          </p:cNvPr>
          <p:cNvCxnSpPr/>
          <p:nvPr/>
        </p:nvCxnSpPr>
        <p:spPr>
          <a:xfrm>
            <a:off x="3609841" y="3682878"/>
            <a:ext cx="4975031" cy="0"/>
          </a:xfrm>
          <a:prstGeom prst="straightConnector1">
            <a:avLst/>
          </a:prstGeom>
          <a:ln w="508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8CB8F82E-EF78-4D79-B9D3-9B6358896CED}"/>
              </a:ext>
            </a:extLst>
          </p:cNvPr>
          <p:cNvPicPr>
            <a:picLocks noChangeAspect="1"/>
          </p:cNvPicPr>
          <p:nvPr/>
        </p:nvPicPr>
        <p:blipFill>
          <a:blip r:embed="rId8"/>
          <a:stretch>
            <a:fillRect/>
          </a:stretch>
        </p:blipFill>
        <p:spPr>
          <a:xfrm>
            <a:off x="10452484" y="2108695"/>
            <a:ext cx="1512168" cy="1143559"/>
          </a:xfrm>
          <a:prstGeom prst="rect">
            <a:avLst/>
          </a:prstGeom>
          <a:ln>
            <a:solidFill>
              <a:schemeClr val="tx1"/>
            </a:solidFill>
          </a:ln>
          <a:effectLst>
            <a:outerShdw blurRad="292100" dist="139700" dir="2700000" algn="tl" rotWithShape="0">
              <a:srgbClr val="333333">
                <a:alpha val="65000"/>
              </a:srgbClr>
            </a:outerShdw>
          </a:effectLst>
        </p:spPr>
      </p:pic>
      <p:pic>
        <p:nvPicPr>
          <p:cNvPr id="59" name="Picture 58">
            <a:extLst>
              <a:ext uri="{FF2B5EF4-FFF2-40B4-BE49-F238E27FC236}">
                <a16:creationId xmlns:a16="http://schemas.microsoft.com/office/drawing/2014/main" id="{DB657A15-D78D-49CB-A606-C5E8BF345F26}"/>
              </a:ext>
            </a:extLst>
          </p:cNvPr>
          <p:cNvPicPr>
            <a:picLocks noChangeAspect="1"/>
          </p:cNvPicPr>
          <p:nvPr/>
        </p:nvPicPr>
        <p:blipFill>
          <a:blip r:embed="rId9"/>
          <a:stretch>
            <a:fillRect/>
          </a:stretch>
        </p:blipFill>
        <p:spPr>
          <a:xfrm>
            <a:off x="10155103" y="980299"/>
            <a:ext cx="1894094" cy="677101"/>
          </a:xfrm>
          <a:prstGeom prst="rect">
            <a:avLst/>
          </a:prstGeom>
          <a:ln>
            <a:solidFill>
              <a:schemeClr val="tx1"/>
            </a:solidFill>
          </a:ln>
          <a:effectLst>
            <a:outerShdw blurRad="292100" dist="139700" dir="2700000" algn="tl" rotWithShape="0">
              <a:srgbClr val="333333">
                <a:alpha val="65000"/>
              </a:srgbClr>
            </a:outerShdw>
          </a:effectLst>
        </p:spPr>
      </p:pic>
      <p:sp>
        <p:nvSpPr>
          <p:cNvPr id="60" name="Rectangle 59">
            <a:extLst>
              <a:ext uri="{FF2B5EF4-FFF2-40B4-BE49-F238E27FC236}">
                <a16:creationId xmlns:a16="http://schemas.microsoft.com/office/drawing/2014/main" id="{A5A688A7-21D0-456D-B9EA-CAC5BCB550E3}"/>
              </a:ext>
            </a:extLst>
          </p:cNvPr>
          <p:cNvSpPr/>
          <p:nvPr/>
        </p:nvSpPr>
        <p:spPr>
          <a:xfrm>
            <a:off x="11273292" y="3023374"/>
            <a:ext cx="740908" cy="261610"/>
          </a:xfrm>
          <a:prstGeom prst="rect">
            <a:avLst/>
          </a:prstGeom>
        </p:spPr>
        <p:txBody>
          <a:bodyPr wrap="none">
            <a:spAutoFit/>
          </a:bodyPr>
          <a:lstStyle/>
          <a:p>
            <a:r>
              <a:rPr lang="en-US" sz="1100" b="1" dirty="0">
                <a:solidFill>
                  <a:srgbClr val="C00000"/>
                </a:solidFill>
              </a:rPr>
              <a:t>10k GPUs</a:t>
            </a:r>
          </a:p>
        </p:txBody>
      </p:sp>
      <p:cxnSp>
        <p:nvCxnSpPr>
          <p:cNvPr id="61" name="Straight Arrow Connector 60">
            <a:extLst>
              <a:ext uri="{FF2B5EF4-FFF2-40B4-BE49-F238E27FC236}">
                <a16:creationId xmlns:a16="http://schemas.microsoft.com/office/drawing/2014/main" id="{D17AEC64-1259-4690-8B30-6F80A74E8C3F}"/>
              </a:ext>
            </a:extLst>
          </p:cNvPr>
          <p:cNvCxnSpPr/>
          <p:nvPr/>
        </p:nvCxnSpPr>
        <p:spPr>
          <a:xfrm>
            <a:off x="3608484" y="3689038"/>
            <a:ext cx="4975031" cy="0"/>
          </a:xfrm>
          <a:prstGeom prst="straightConnector1">
            <a:avLst/>
          </a:prstGeom>
          <a:ln w="50800">
            <a:solidFill>
              <a:schemeClr val="tx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DC8AD222-DF3D-4779-8DD6-B079EC47DF03}"/>
              </a:ext>
            </a:extLst>
          </p:cNvPr>
          <p:cNvSpPr txBox="1"/>
          <p:nvPr/>
        </p:nvSpPr>
        <p:spPr>
          <a:xfrm>
            <a:off x="-63048" y="6662301"/>
            <a:ext cx="8419163" cy="253916"/>
          </a:xfrm>
          <a:prstGeom prst="rect">
            <a:avLst/>
          </a:prstGeom>
          <a:noFill/>
        </p:spPr>
        <p:txBody>
          <a:bodyPr wrap="square">
            <a:spAutoFit/>
          </a:bodyPr>
          <a:lstStyle/>
          <a:p>
            <a:r>
              <a:rPr lang="en-US" sz="1050" dirty="0"/>
              <a:t>T. Ben-Nun, TH: Demystifying parallel and distributed deep learning: An in-depth concurrency analysis, ACM Computing Surveys (CSUR), 2019</a:t>
            </a:r>
          </a:p>
        </p:txBody>
      </p:sp>
      <p:sp>
        <p:nvSpPr>
          <p:cNvPr id="63" name="Content Placeholder 2">
            <a:extLst>
              <a:ext uri="{FF2B5EF4-FFF2-40B4-BE49-F238E27FC236}">
                <a16:creationId xmlns:a16="http://schemas.microsoft.com/office/drawing/2014/main" id="{8D338D2B-7CF4-4521-95A3-FA508CBBCF27}"/>
              </a:ext>
            </a:extLst>
          </p:cNvPr>
          <p:cNvSpPr txBox="1">
            <a:spLocks/>
          </p:cNvSpPr>
          <p:nvPr/>
        </p:nvSpPr>
        <p:spPr>
          <a:xfrm>
            <a:off x="-135433" y="5578210"/>
            <a:ext cx="3654920" cy="1307174"/>
          </a:xfrm>
          <a:prstGeom prst="rect">
            <a:avLst/>
          </a:prstGeom>
        </p:spPr>
        <p:txBody>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i="0" kern="1200">
                <a:solidFill>
                  <a:schemeClr val="tx1"/>
                </a:solidFill>
                <a:latin typeface="Calibri" panose="020F0502020204030204" pitchFamily="34" charset="0"/>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b="0" i="0" kern="1200">
                <a:solidFill>
                  <a:schemeClr val="tx1"/>
                </a:solidFill>
                <a:latin typeface="Calibri" panose="020F0502020204030204" pitchFamily="34" charset="0"/>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b="0" i="1" kern="1200">
                <a:solidFill>
                  <a:schemeClr val="tx1"/>
                </a:solidFill>
                <a:latin typeface="Calibri" panose="020F0502020204030204" pitchFamily="34" charset="0"/>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a:t>GPT-3: 500 billion tokens</a:t>
            </a:r>
          </a:p>
          <a:p>
            <a:pPr lvl="1"/>
            <a:r>
              <a:rPr lang="en-US" dirty="0"/>
              <a:t>ImageNet (22k): A few TB</a:t>
            </a:r>
          </a:p>
          <a:p>
            <a:pPr lvl="1"/>
            <a:r>
              <a:rPr lang="en-US" dirty="0"/>
              <a:t>Soon: </a:t>
            </a:r>
            <a:r>
              <a:rPr lang="en-US" b="1" dirty="0">
                <a:solidFill>
                  <a:srgbClr val="C00000"/>
                </a:solidFill>
              </a:rPr>
              <a:t>the whole internet</a:t>
            </a:r>
            <a:r>
              <a:rPr lang="en-US" dirty="0"/>
              <a:t>!</a:t>
            </a:r>
          </a:p>
          <a:p>
            <a:endParaRPr lang="en-US" dirty="0"/>
          </a:p>
        </p:txBody>
      </p:sp>
      <p:pic>
        <p:nvPicPr>
          <p:cNvPr id="65" name="Picture 64">
            <a:extLst>
              <a:ext uri="{FF2B5EF4-FFF2-40B4-BE49-F238E27FC236}">
                <a16:creationId xmlns:a16="http://schemas.microsoft.com/office/drawing/2014/main" id="{FCF9C058-5820-42CD-8131-BE2E674C01C1}"/>
              </a:ext>
            </a:extLst>
          </p:cNvPr>
          <p:cNvPicPr>
            <a:picLocks noChangeAspect="1"/>
          </p:cNvPicPr>
          <p:nvPr/>
        </p:nvPicPr>
        <p:blipFill>
          <a:blip r:embed="rId10"/>
          <a:stretch>
            <a:fillRect/>
          </a:stretch>
        </p:blipFill>
        <p:spPr>
          <a:xfrm>
            <a:off x="7536160" y="1054374"/>
            <a:ext cx="2386542" cy="646434"/>
          </a:xfrm>
          <a:prstGeom prst="rect">
            <a:avLst/>
          </a:prstGeom>
          <a:ln>
            <a:solidFill>
              <a:schemeClr val="tx1"/>
            </a:solidFill>
          </a:ln>
          <a:effectLst>
            <a:outerShdw blurRad="292100" dist="139700" dir="2700000" algn="tl" rotWithShape="0">
              <a:srgbClr val="333333">
                <a:alpha val="65000"/>
              </a:srgbClr>
            </a:outerShdw>
          </a:effectLst>
        </p:spPr>
      </p:pic>
      <p:pic>
        <p:nvPicPr>
          <p:cNvPr id="67" name="Picture 66">
            <a:extLst>
              <a:ext uri="{FF2B5EF4-FFF2-40B4-BE49-F238E27FC236}">
                <a16:creationId xmlns:a16="http://schemas.microsoft.com/office/drawing/2014/main" id="{B032FD5E-DA18-4972-A6E3-6706423DE0F8}"/>
              </a:ext>
            </a:extLst>
          </p:cNvPr>
          <p:cNvPicPr>
            <a:picLocks noChangeAspect="1"/>
          </p:cNvPicPr>
          <p:nvPr/>
        </p:nvPicPr>
        <p:blipFill>
          <a:blip r:embed="rId11"/>
          <a:stretch>
            <a:fillRect/>
          </a:stretch>
        </p:blipFill>
        <p:spPr>
          <a:xfrm>
            <a:off x="7118092" y="2876637"/>
            <a:ext cx="3179662" cy="480355"/>
          </a:xfrm>
          <a:prstGeom prst="rect">
            <a:avLst/>
          </a:prstGeom>
          <a:ln>
            <a:solidFill>
              <a:schemeClr val="tx1"/>
            </a:solidFill>
          </a:ln>
          <a:effectLst>
            <a:outerShdw blurRad="292100" dist="139700" dir="2700000" algn="tl" rotWithShape="0">
              <a:srgbClr val="333333">
                <a:alpha val="65000"/>
              </a:srgbClr>
            </a:outerShdw>
          </a:effectLst>
        </p:spPr>
      </p:pic>
      <p:pic>
        <p:nvPicPr>
          <p:cNvPr id="69" name="Picture 68">
            <a:extLst>
              <a:ext uri="{FF2B5EF4-FFF2-40B4-BE49-F238E27FC236}">
                <a16:creationId xmlns:a16="http://schemas.microsoft.com/office/drawing/2014/main" id="{31973E96-89FE-4A19-9506-C401A3FC398D}"/>
              </a:ext>
            </a:extLst>
          </p:cNvPr>
          <p:cNvPicPr>
            <a:picLocks noChangeAspect="1"/>
          </p:cNvPicPr>
          <p:nvPr/>
        </p:nvPicPr>
        <p:blipFill>
          <a:blip r:embed="rId12"/>
          <a:stretch>
            <a:fillRect/>
          </a:stretch>
        </p:blipFill>
        <p:spPr>
          <a:xfrm>
            <a:off x="7809092" y="1912089"/>
            <a:ext cx="1797663" cy="642835"/>
          </a:xfrm>
          <a:prstGeom prst="rect">
            <a:avLst/>
          </a:prstGeom>
          <a:ln>
            <a:solidFill>
              <a:schemeClr val="tx1"/>
            </a:solidFill>
          </a:ln>
          <a:effectLst>
            <a:outerShdw blurRad="292100" dist="139700" dir="2700000" algn="tl" rotWithShape="0">
              <a:srgbClr val="333333">
                <a:alpha val="65000"/>
              </a:srgbClr>
            </a:outerShdw>
          </a:effectLst>
        </p:spPr>
      </p:pic>
      <p:grpSp>
        <p:nvGrpSpPr>
          <p:cNvPr id="2" name="Group 1">
            <a:extLst>
              <a:ext uri="{FF2B5EF4-FFF2-40B4-BE49-F238E27FC236}">
                <a16:creationId xmlns:a16="http://schemas.microsoft.com/office/drawing/2014/main" id="{999B9E3E-D35A-2060-D741-2BAB9C059DF1}"/>
              </a:ext>
            </a:extLst>
          </p:cNvPr>
          <p:cNvGrpSpPr/>
          <p:nvPr/>
        </p:nvGrpSpPr>
        <p:grpSpPr>
          <a:xfrm>
            <a:off x="177800" y="1098148"/>
            <a:ext cx="2295818" cy="2014432"/>
            <a:chOff x="623392" y="741276"/>
            <a:chExt cx="3789730" cy="3574268"/>
          </a:xfrm>
        </p:grpSpPr>
        <p:grpSp>
          <p:nvGrpSpPr>
            <p:cNvPr id="6" name="Group 5">
              <a:extLst>
                <a:ext uri="{FF2B5EF4-FFF2-40B4-BE49-F238E27FC236}">
                  <a16:creationId xmlns:a16="http://schemas.microsoft.com/office/drawing/2014/main" id="{0B8C2620-2C1A-628F-C8C8-52A68A2E9C72}"/>
                </a:ext>
              </a:extLst>
            </p:cNvPr>
            <p:cNvGrpSpPr/>
            <p:nvPr/>
          </p:nvGrpSpPr>
          <p:grpSpPr>
            <a:xfrm>
              <a:off x="623392" y="741276"/>
              <a:ext cx="3789730" cy="3574268"/>
              <a:chOff x="1023374" y="893217"/>
              <a:chExt cx="4217840" cy="4021819"/>
            </a:xfrm>
          </p:grpSpPr>
          <p:pic>
            <p:nvPicPr>
              <p:cNvPr id="66" name="Picture 65">
                <a:extLst>
                  <a:ext uri="{FF2B5EF4-FFF2-40B4-BE49-F238E27FC236}">
                    <a16:creationId xmlns:a16="http://schemas.microsoft.com/office/drawing/2014/main" id="{1F5F930C-067B-3F89-4DEF-171D8BF43F8B}"/>
                  </a:ext>
                </a:extLst>
              </p:cNvPr>
              <p:cNvPicPr>
                <a:picLocks noChangeAspect="1"/>
              </p:cNvPicPr>
              <p:nvPr/>
            </p:nvPicPr>
            <p:blipFill>
              <a:blip r:embed="rId13"/>
              <a:stretch>
                <a:fillRect/>
              </a:stretch>
            </p:blipFill>
            <p:spPr>
              <a:xfrm>
                <a:off x="1023374" y="893217"/>
                <a:ext cx="4217840" cy="4021819"/>
              </a:xfrm>
              <a:prstGeom prst="rect">
                <a:avLst/>
              </a:prstGeom>
              <a:ln>
                <a:solidFill>
                  <a:schemeClr val="tx1"/>
                </a:solidFill>
              </a:ln>
              <a:effectLst>
                <a:outerShdw blurRad="292100" dist="139700" dir="2700000" algn="tl" rotWithShape="0">
                  <a:srgbClr val="333333">
                    <a:alpha val="65000"/>
                  </a:srgbClr>
                </a:outerShdw>
              </a:effectLst>
            </p:spPr>
          </p:pic>
          <p:sp>
            <p:nvSpPr>
              <p:cNvPr id="68" name="TextBox 67">
                <a:extLst>
                  <a:ext uri="{FF2B5EF4-FFF2-40B4-BE49-F238E27FC236}">
                    <a16:creationId xmlns:a16="http://schemas.microsoft.com/office/drawing/2014/main" id="{CE34C0EA-2A2C-7033-617C-0F0765BB2FFF}"/>
                  </a:ext>
                </a:extLst>
              </p:cNvPr>
              <p:cNvSpPr txBox="1"/>
              <p:nvPr/>
            </p:nvSpPr>
            <p:spPr>
              <a:xfrm>
                <a:off x="1048257" y="1779337"/>
                <a:ext cx="4045514" cy="460857"/>
              </a:xfrm>
              <a:prstGeom prst="rect">
                <a:avLst/>
              </a:prstGeom>
              <a:noFill/>
            </p:spPr>
            <p:txBody>
              <a:bodyPr wrap="square">
                <a:spAutoFit/>
              </a:bodyPr>
              <a:lstStyle/>
              <a:p>
                <a:r>
                  <a:rPr lang="en-US" sz="900" dirty="0"/>
                  <a:t>Source: https://medium.com/</a:t>
                </a:r>
              </a:p>
            </p:txBody>
          </p:sp>
        </p:grpSp>
        <p:sp>
          <p:nvSpPr>
            <p:cNvPr id="64" name="Rectangle 63">
              <a:extLst>
                <a:ext uri="{FF2B5EF4-FFF2-40B4-BE49-F238E27FC236}">
                  <a16:creationId xmlns:a16="http://schemas.microsoft.com/office/drawing/2014/main" id="{C01181AE-E314-34D7-5106-36172300EA6E}"/>
                </a:ext>
              </a:extLst>
            </p:cNvPr>
            <p:cNvSpPr/>
            <p:nvPr/>
          </p:nvSpPr>
          <p:spPr>
            <a:xfrm>
              <a:off x="1067046" y="950555"/>
              <a:ext cx="252028" cy="156723"/>
            </a:xfrm>
            <a:prstGeom prst="rect">
              <a:avLst/>
            </a:prstGeom>
            <a:no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8A7855B6-8D95-1935-D11E-6782F7660961}"/>
              </a:ext>
            </a:extLst>
          </p:cNvPr>
          <p:cNvGrpSpPr/>
          <p:nvPr/>
        </p:nvGrpSpPr>
        <p:grpSpPr>
          <a:xfrm>
            <a:off x="2135560" y="1143123"/>
            <a:ext cx="2701293" cy="2126117"/>
            <a:chOff x="7199078" y="741276"/>
            <a:chExt cx="5959491" cy="4690559"/>
          </a:xfrm>
        </p:grpSpPr>
        <p:grpSp>
          <p:nvGrpSpPr>
            <p:cNvPr id="71" name="Group 70">
              <a:extLst>
                <a:ext uri="{FF2B5EF4-FFF2-40B4-BE49-F238E27FC236}">
                  <a16:creationId xmlns:a16="http://schemas.microsoft.com/office/drawing/2014/main" id="{09687672-5E55-6BD2-3E1B-705B343AF8BF}"/>
                </a:ext>
              </a:extLst>
            </p:cNvPr>
            <p:cNvGrpSpPr/>
            <p:nvPr/>
          </p:nvGrpSpPr>
          <p:grpSpPr>
            <a:xfrm>
              <a:off x="7199078" y="741276"/>
              <a:ext cx="5959491" cy="4690559"/>
              <a:chOff x="6850467" y="728700"/>
              <a:chExt cx="5959491" cy="4690559"/>
            </a:xfrm>
          </p:grpSpPr>
          <p:pic>
            <p:nvPicPr>
              <p:cNvPr id="73" name="Picture 72">
                <a:extLst>
                  <a:ext uri="{FF2B5EF4-FFF2-40B4-BE49-F238E27FC236}">
                    <a16:creationId xmlns:a16="http://schemas.microsoft.com/office/drawing/2014/main" id="{A51F0D60-A940-D46D-5518-EAEE6B9024A5}"/>
                  </a:ext>
                </a:extLst>
              </p:cNvPr>
              <p:cNvPicPr>
                <a:picLocks noChangeAspect="1"/>
              </p:cNvPicPr>
              <p:nvPr/>
            </p:nvPicPr>
            <p:blipFill>
              <a:blip r:embed="rId14"/>
              <a:stretch>
                <a:fillRect/>
              </a:stretch>
            </p:blipFill>
            <p:spPr>
              <a:xfrm>
                <a:off x="6850467" y="728700"/>
                <a:ext cx="4850646" cy="4690559"/>
              </a:xfrm>
              <a:prstGeom prst="rect">
                <a:avLst/>
              </a:prstGeom>
              <a:ln>
                <a:solidFill>
                  <a:schemeClr val="tx1"/>
                </a:solidFill>
              </a:ln>
              <a:effectLst>
                <a:outerShdw blurRad="292100" dist="139700" dir="2700000" algn="tl" rotWithShape="0">
                  <a:srgbClr val="333333">
                    <a:alpha val="65000"/>
                  </a:srgbClr>
                </a:outerShdw>
              </a:effectLst>
            </p:spPr>
          </p:pic>
          <p:sp>
            <p:nvSpPr>
              <p:cNvPr id="74" name="TextBox 73">
                <a:extLst>
                  <a:ext uri="{FF2B5EF4-FFF2-40B4-BE49-F238E27FC236}">
                    <a16:creationId xmlns:a16="http://schemas.microsoft.com/office/drawing/2014/main" id="{34A2F761-4FB2-8743-2BE5-B791866DA043}"/>
                  </a:ext>
                </a:extLst>
              </p:cNvPr>
              <p:cNvSpPr txBox="1"/>
              <p:nvPr/>
            </p:nvSpPr>
            <p:spPr>
              <a:xfrm>
                <a:off x="8084797" y="4659686"/>
                <a:ext cx="4725161" cy="475304"/>
              </a:xfrm>
              <a:prstGeom prst="rect">
                <a:avLst/>
              </a:prstGeom>
              <a:noFill/>
            </p:spPr>
            <p:txBody>
              <a:bodyPr wrap="square">
                <a:spAutoFit/>
              </a:bodyPr>
              <a:lstStyle/>
              <a:p>
                <a:r>
                  <a:rPr lang="en-US" sz="800" dirty="0"/>
                  <a:t>Source: https://www.ft.com/</a:t>
                </a:r>
              </a:p>
            </p:txBody>
          </p:sp>
        </p:grpSp>
        <p:sp>
          <p:nvSpPr>
            <p:cNvPr id="72" name="Rectangle 71">
              <a:extLst>
                <a:ext uri="{FF2B5EF4-FFF2-40B4-BE49-F238E27FC236}">
                  <a16:creationId xmlns:a16="http://schemas.microsoft.com/office/drawing/2014/main" id="{C947CDBB-DBD3-12A0-FA60-94678CA494F7}"/>
                </a:ext>
              </a:extLst>
            </p:cNvPr>
            <p:cNvSpPr/>
            <p:nvPr/>
          </p:nvSpPr>
          <p:spPr>
            <a:xfrm>
              <a:off x="8291792" y="5115552"/>
              <a:ext cx="867974" cy="150131"/>
            </a:xfrm>
            <a:prstGeom prst="rect">
              <a:avLst/>
            </a:prstGeom>
            <a:no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1CB853D2-49AD-D5FF-BA7B-474FED732706}"/>
              </a:ext>
            </a:extLst>
          </p:cNvPr>
          <p:cNvGrpSpPr/>
          <p:nvPr/>
        </p:nvGrpSpPr>
        <p:grpSpPr>
          <a:xfrm>
            <a:off x="3234707" y="1397631"/>
            <a:ext cx="3437357" cy="1873051"/>
            <a:chOff x="-491943" y="-1532916"/>
            <a:chExt cx="6012668" cy="3276364"/>
          </a:xfrm>
        </p:grpSpPr>
        <p:grpSp>
          <p:nvGrpSpPr>
            <p:cNvPr id="76" name="Group 75">
              <a:extLst>
                <a:ext uri="{FF2B5EF4-FFF2-40B4-BE49-F238E27FC236}">
                  <a16:creationId xmlns:a16="http://schemas.microsoft.com/office/drawing/2014/main" id="{906D41CE-7190-BD7F-4C64-30AAEA9EAA61}"/>
                </a:ext>
              </a:extLst>
            </p:cNvPr>
            <p:cNvGrpSpPr/>
            <p:nvPr/>
          </p:nvGrpSpPr>
          <p:grpSpPr>
            <a:xfrm>
              <a:off x="-491943" y="-1532916"/>
              <a:ext cx="6012668" cy="3276364"/>
              <a:chOff x="-479784" y="-4401723"/>
              <a:chExt cx="6362582" cy="3489374"/>
            </a:xfrm>
          </p:grpSpPr>
          <p:pic>
            <p:nvPicPr>
              <p:cNvPr id="78" name="Picture 77">
                <a:extLst>
                  <a:ext uri="{FF2B5EF4-FFF2-40B4-BE49-F238E27FC236}">
                    <a16:creationId xmlns:a16="http://schemas.microsoft.com/office/drawing/2014/main" id="{DADFA309-86A0-CBF1-308C-3E70938A41F1}"/>
                  </a:ext>
                </a:extLst>
              </p:cNvPr>
              <p:cNvPicPr>
                <a:picLocks noChangeAspect="1"/>
              </p:cNvPicPr>
              <p:nvPr/>
            </p:nvPicPr>
            <p:blipFill>
              <a:blip r:embed="rId15"/>
              <a:stretch>
                <a:fillRect/>
              </a:stretch>
            </p:blipFill>
            <p:spPr>
              <a:xfrm>
                <a:off x="-479784" y="-4401723"/>
                <a:ext cx="6362582" cy="3489374"/>
              </a:xfrm>
              <a:prstGeom prst="rect">
                <a:avLst/>
              </a:prstGeom>
              <a:ln>
                <a:solidFill>
                  <a:schemeClr val="tx1"/>
                </a:solidFill>
              </a:ln>
              <a:effectLst>
                <a:outerShdw blurRad="292100" dist="139700" dir="2700000" algn="tl" rotWithShape="0">
                  <a:srgbClr val="333333">
                    <a:alpha val="65000"/>
                  </a:srgbClr>
                </a:outerShdw>
              </a:effectLst>
            </p:spPr>
          </p:pic>
          <p:sp>
            <p:nvSpPr>
              <p:cNvPr id="79" name="TextBox 78">
                <a:extLst>
                  <a:ext uri="{FF2B5EF4-FFF2-40B4-BE49-F238E27FC236}">
                    <a16:creationId xmlns:a16="http://schemas.microsoft.com/office/drawing/2014/main" id="{BC604373-4292-6D51-9475-8FBA5140A49B}"/>
                  </a:ext>
                </a:extLst>
              </p:cNvPr>
              <p:cNvSpPr txBox="1"/>
              <p:nvPr/>
            </p:nvSpPr>
            <p:spPr>
              <a:xfrm>
                <a:off x="64037" y="-3596217"/>
                <a:ext cx="5818761" cy="401358"/>
              </a:xfrm>
              <a:prstGeom prst="rect">
                <a:avLst/>
              </a:prstGeom>
              <a:noFill/>
            </p:spPr>
            <p:txBody>
              <a:bodyPr wrap="square">
                <a:spAutoFit/>
              </a:bodyPr>
              <a:lstStyle/>
              <a:p>
                <a:r>
                  <a:rPr lang="en-US" sz="800" dirty="0"/>
                  <a:t>Source: https://www.medpagetoday.com/</a:t>
                </a:r>
              </a:p>
            </p:txBody>
          </p:sp>
        </p:grpSp>
        <p:sp>
          <p:nvSpPr>
            <p:cNvPr id="77" name="Rectangle 76">
              <a:extLst>
                <a:ext uri="{FF2B5EF4-FFF2-40B4-BE49-F238E27FC236}">
                  <a16:creationId xmlns:a16="http://schemas.microsoft.com/office/drawing/2014/main" id="{1F63C59A-DDE9-63A9-13C5-5D821E1B2FB7}"/>
                </a:ext>
              </a:extLst>
            </p:cNvPr>
            <p:cNvSpPr/>
            <p:nvPr/>
          </p:nvSpPr>
          <p:spPr>
            <a:xfrm>
              <a:off x="2986329" y="-901200"/>
              <a:ext cx="735372" cy="187064"/>
            </a:xfrm>
            <a:prstGeom prst="rect">
              <a:avLst/>
            </a:prstGeom>
            <a:no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pic>
        <p:nvPicPr>
          <p:cNvPr id="80" name="Picture 79">
            <a:extLst>
              <a:ext uri="{FF2B5EF4-FFF2-40B4-BE49-F238E27FC236}">
                <a16:creationId xmlns:a16="http://schemas.microsoft.com/office/drawing/2014/main" id="{6A10F224-29F6-1C02-3055-65989CF1DAF7}"/>
              </a:ext>
            </a:extLst>
          </p:cNvPr>
          <p:cNvPicPr>
            <a:picLocks noChangeAspect="1"/>
          </p:cNvPicPr>
          <p:nvPr/>
        </p:nvPicPr>
        <p:blipFill>
          <a:blip r:embed="rId16"/>
          <a:stretch>
            <a:fillRect/>
          </a:stretch>
        </p:blipFill>
        <p:spPr>
          <a:xfrm>
            <a:off x="4408914" y="1135314"/>
            <a:ext cx="2947226" cy="1563900"/>
          </a:xfrm>
          <a:prstGeom prst="rect">
            <a:avLst/>
          </a:prstGeom>
          <a:ln>
            <a:solidFill>
              <a:schemeClr val="tx1"/>
            </a:solidFill>
          </a:ln>
          <a:effectLst>
            <a:outerShdw blurRad="292100" dist="139700" dir="2700000" algn="tl" rotWithShape="0">
              <a:srgbClr val="333333">
                <a:alpha val="65000"/>
              </a:srgbClr>
            </a:outerShdw>
          </a:effectLst>
        </p:spPr>
      </p:pic>
      <p:sp>
        <p:nvSpPr>
          <p:cNvPr id="81" name="Rectangle 80">
            <a:extLst>
              <a:ext uri="{FF2B5EF4-FFF2-40B4-BE49-F238E27FC236}">
                <a16:creationId xmlns:a16="http://schemas.microsoft.com/office/drawing/2014/main" id="{9A42D94B-56E2-0D64-3437-DFE7F6E68A84}"/>
              </a:ext>
            </a:extLst>
          </p:cNvPr>
          <p:cNvSpPr/>
          <p:nvPr/>
        </p:nvSpPr>
        <p:spPr>
          <a:xfrm>
            <a:off x="-1" y="458439"/>
            <a:ext cx="12192000" cy="6399561"/>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9ADEDD90-E6B2-DFA3-39BE-D06921FDBA41}"/>
              </a:ext>
            </a:extLst>
          </p:cNvPr>
          <p:cNvSpPr/>
          <p:nvPr/>
        </p:nvSpPr>
        <p:spPr>
          <a:xfrm>
            <a:off x="-15241" y="2856353"/>
            <a:ext cx="12192000" cy="928082"/>
          </a:xfrm>
          <a:prstGeom prst="rect">
            <a:avLst/>
          </a:prstGeom>
          <a:solidFill>
            <a:schemeClr val="bg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Deep learning is HPC for Large-Scale Statistics!</a:t>
            </a:r>
          </a:p>
        </p:txBody>
      </p:sp>
    </p:spTree>
    <p:extLst>
      <p:ext uri="{BB962C8B-B14F-4D97-AF65-F5344CB8AC3E}">
        <p14:creationId xmlns:p14="http://schemas.microsoft.com/office/powerpoint/2010/main" val="827618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500"/>
                                        <p:tgtEl>
                                          <p:spTgt spid="5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500"/>
                                        <p:tgtEl>
                                          <p:spTgt spid="6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par>
                                <p:cTn id="59" presetID="10" presetClass="entr" presetSubtype="0"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par>
                                <p:cTn id="67" presetID="10"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par>
                                <p:cTn id="70" presetID="10" presetClass="entr" presetSubtype="0" fill="hold" nodeType="with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fade">
                                      <p:cBhvr>
                                        <p:cTn id="72" dur="500"/>
                                        <p:tgtEl>
                                          <p:spTgt spid="5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fade">
                                      <p:cBhvr>
                                        <p:cTn id="85" dur="500"/>
                                        <p:tgtEl>
                                          <p:spTgt spid="4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500"/>
                                        <p:tgtEl>
                                          <p:spTgt spid="9"/>
                                        </p:tgtEl>
                                      </p:cBhvr>
                                    </p:animEffect>
                                  </p:childTnLst>
                                </p:cTn>
                              </p:par>
                              <p:par>
                                <p:cTn id="91" presetID="10" presetClass="entr" presetSubtype="0" fill="hold" nodeType="with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fade">
                                      <p:cBhvr>
                                        <p:cTn id="93" dur="500"/>
                                        <p:tgtEl>
                                          <p:spTgt spid="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500"/>
                                        <p:tgtEl>
                                          <p:spTgt spid="2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3"/>
                                        </p:tgtEl>
                                        <p:attrNameLst>
                                          <p:attrName>style.visibility</p:attrName>
                                        </p:attrNameLst>
                                      </p:cBhvr>
                                      <p:to>
                                        <p:strVal val="visible"/>
                                      </p:to>
                                    </p:set>
                                    <p:animEffect transition="in" filter="fade">
                                      <p:cBhvr>
                                        <p:cTn id="101" dur="500"/>
                                        <p:tgtEl>
                                          <p:spTgt spid="23"/>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fade">
                                      <p:cBhvr>
                                        <p:cTn id="104" dur="500"/>
                                        <p:tgtEl>
                                          <p:spTgt spid="24"/>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63"/>
                                        </p:tgtEl>
                                        <p:attrNameLst>
                                          <p:attrName>style.visibility</p:attrName>
                                        </p:attrNameLst>
                                      </p:cBhvr>
                                      <p:to>
                                        <p:strVal val="visible"/>
                                      </p:to>
                                    </p:set>
                                    <p:animEffect transition="in" filter="fade">
                                      <p:cBhvr>
                                        <p:cTn id="109" dur="500"/>
                                        <p:tgtEl>
                                          <p:spTgt spid="63"/>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10"/>
                                        </p:tgtEl>
                                        <p:attrNameLst>
                                          <p:attrName>style.visibility</p:attrName>
                                        </p:attrNameLst>
                                      </p:cBhvr>
                                      <p:to>
                                        <p:strVal val="visible"/>
                                      </p:to>
                                    </p:set>
                                    <p:animEffect transition="in" filter="fade">
                                      <p:cBhvr>
                                        <p:cTn id="114" dur="500"/>
                                        <p:tgtEl>
                                          <p:spTgt spid="10"/>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11"/>
                                        </p:tgtEl>
                                        <p:attrNameLst>
                                          <p:attrName>style.visibility</p:attrName>
                                        </p:attrNameLst>
                                      </p:cBhvr>
                                      <p:to>
                                        <p:strVal val="visible"/>
                                      </p:to>
                                    </p:set>
                                    <p:animEffect transition="in" filter="fade">
                                      <p:cBhvr>
                                        <p:cTn id="119" dur="500"/>
                                        <p:tgtEl>
                                          <p:spTgt spid="11"/>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81"/>
                                        </p:tgtEl>
                                        <p:attrNameLst>
                                          <p:attrName>style.visibility</p:attrName>
                                        </p:attrNameLst>
                                      </p:cBhvr>
                                      <p:to>
                                        <p:strVal val="visible"/>
                                      </p:to>
                                    </p:set>
                                    <p:animEffect transition="in" filter="wipe(left)">
                                      <p:cBhvr>
                                        <p:cTn id="124" dur="500"/>
                                        <p:tgtEl>
                                          <p:spTgt spid="81"/>
                                        </p:tgtEl>
                                      </p:cBhvr>
                                    </p:animEffect>
                                  </p:childTnLst>
                                </p:cTn>
                              </p:par>
                              <p:par>
                                <p:cTn id="125" presetID="22" presetClass="entr" presetSubtype="8" fill="hold" grpId="0" nodeType="withEffect">
                                  <p:stCondLst>
                                    <p:cond delay="0"/>
                                  </p:stCondLst>
                                  <p:childTnLst>
                                    <p:set>
                                      <p:cBhvr>
                                        <p:cTn id="126" dur="1" fill="hold">
                                          <p:stCondLst>
                                            <p:cond delay="0"/>
                                          </p:stCondLst>
                                        </p:cTn>
                                        <p:tgtEl>
                                          <p:spTgt spid="82"/>
                                        </p:tgtEl>
                                        <p:attrNameLst>
                                          <p:attrName>style.visibility</p:attrName>
                                        </p:attrNameLst>
                                      </p:cBhvr>
                                      <p:to>
                                        <p:strVal val="visible"/>
                                      </p:to>
                                    </p:set>
                                    <p:animEffect transition="in" filter="wipe(left)">
                                      <p:cBhvr>
                                        <p:cTn id="12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22" grpId="0" animBg="1"/>
      <p:bldP spid="23" grpId="0" animBg="1"/>
      <p:bldP spid="24" grpId="0" animBg="1"/>
      <p:bldP spid="60" grpId="0"/>
      <p:bldP spid="63" grpId="0"/>
      <p:bldP spid="81" grpId="0" animBg="1"/>
      <p:bldP spid="8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4F8C29-3B9E-4A7E-8A51-767AF74AFD11}"/>
              </a:ext>
            </a:extLst>
          </p:cNvPr>
          <p:cNvSpPr>
            <a:spLocks noGrp="1"/>
          </p:cNvSpPr>
          <p:nvPr>
            <p:ph idx="1"/>
          </p:nvPr>
        </p:nvSpPr>
        <p:spPr/>
        <p:txBody>
          <a:bodyPr/>
          <a:lstStyle/>
          <a:p>
            <a:r>
              <a:rPr lang="en-US" dirty="0"/>
              <a:t>Tradeoffs between those two</a:t>
            </a:r>
          </a:p>
          <a:p>
            <a:pPr lvl="1"/>
            <a:r>
              <a:rPr lang="en-US" dirty="0"/>
              <a:t>Very unusual for HPC people – we always operated in double precision</a:t>
            </a:r>
          </a:p>
          <a:p>
            <a:pPr lvl="2"/>
            <a:r>
              <a:rPr lang="en-US" dirty="0"/>
              <a:t>Mostly out of fear of rounding issues </a:t>
            </a:r>
          </a:p>
          <a:p>
            <a:pPr lvl="1"/>
            <a:endParaRPr lang="en-US" dirty="0"/>
          </a:p>
          <a:p>
            <a:pPr lvl="1"/>
            <a:endParaRPr lang="en-US" dirty="0"/>
          </a:p>
          <a:p>
            <a:r>
              <a:rPr lang="en-US" dirty="0"/>
              <a:t>Deep learning shows how little accuracy one can get away with</a:t>
            </a:r>
          </a:p>
          <a:p>
            <a:pPr lvl="1"/>
            <a:r>
              <a:rPr lang="en-US" dirty="0"/>
              <a:t>Well, examples are drawn randomly from some distribution we don’t know …</a:t>
            </a:r>
          </a:p>
          <a:p>
            <a:pPr lvl="1"/>
            <a:r>
              <a:rPr lang="en-US" dirty="0"/>
              <a:t>Usually, noise is quite high …</a:t>
            </a:r>
          </a:p>
          <a:p>
            <a:pPr lvl="1"/>
            <a:r>
              <a:rPr lang="en-US" dirty="0"/>
              <a:t>So the computation doesn’t need to be higher precision than that noise </a:t>
            </a:r>
          </a:p>
          <a:p>
            <a:pPr lvl="2"/>
            <a:r>
              <a:rPr lang="en-US" dirty="0"/>
              <a:t>Pretty obvious! In fact, it’s similar in scientific computing but in tighter </a:t>
            </a:r>
            <a:br>
              <a:rPr lang="en-US" dirty="0"/>
            </a:br>
            <a:r>
              <a:rPr lang="en-US" dirty="0"/>
              <a:t>bounds and not as well known</a:t>
            </a:r>
          </a:p>
          <a:p>
            <a:pPr lvl="2"/>
            <a:endParaRPr lang="en-US" dirty="0"/>
          </a:p>
          <a:p>
            <a:r>
              <a:rPr lang="en-US" dirty="0"/>
              <a:t>But we HPC folks like flop/s! Or maybe now just ops or even </a:t>
            </a:r>
            <a:r>
              <a:rPr lang="en-US" dirty="0" err="1"/>
              <a:t>aiops</a:t>
            </a:r>
            <a:r>
              <a:rPr lang="en-US" dirty="0"/>
              <a:t>? Whatever, fast compute!</a:t>
            </a:r>
          </a:p>
          <a:p>
            <a:pPr lvl="1"/>
            <a:r>
              <a:rPr lang="en-US" dirty="0"/>
              <a:t>A humorous guide to </a:t>
            </a:r>
            <a:r>
              <a:rPr lang="en-US" b="1" dirty="0" err="1"/>
              <a:t>floptimization</a:t>
            </a:r>
            <a:endParaRPr lang="en-US" b="1" dirty="0"/>
          </a:p>
          <a:p>
            <a:pPr lvl="1"/>
            <a:r>
              <a:rPr lang="en-US" dirty="0"/>
              <a:t>Twelve rules to help present your (not so great?) results in a much better light</a:t>
            </a:r>
          </a:p>
          <a:p>
            <a:pPr lvl="2"/>
            <a:endParaRPr lang="en-US" dirty="0"/>
          </a:p>
        </p:txBody>
      </p:sp>
      <p:sp>
        <p:nvSpPr>
          <p:cNvPr id="3" name="Slide Number Placeholder 2">
            <a:extLst>
              <a:ext uri="{FF2B5EF4-FFF2-40B4-BE49-F238E27FC236}">
                <a16:creationId xmlns:a16="http://schemas.microsoft.com/office/drawing/2014/main" id="{96AB0D71-E276-4D9F-8188-FBEA04D43DA4}"/>
              </a:ext>
            </a:extLst>
          </p:cNvPr>
          <p:cNvSpPr>
            <a:spLocks noGrp="1"/>
          </p:cNvSpPr>
          <p:nvPr>
            <p:ph type="sldNum" sz="quarter" idx="12"/>
          </p:nvPr>
        </p:nvSpPr>
        <p:spPr/>
        <p:txBody>
          <a:bodyPr/>
          <a:lstStyle/>
          <a:p>
            <a:fld id="{6C6AE60A-B69C-4790-82F7-3882EDF23186}" type="slidenum">
              <a:rPr lang="de-DE" smtClean="0"/>
              <a:pPr/>
              <a:t>31</a:t>
            </a:fld>
            <a:endParaRPr lang="de-DE" dirty="0"/>
          </a:p>
        </p:txBody>
      </p:sp>
      <p:sp>
        <p:nvSpPr>
          <p:cNvPr id="4" name="Title 3">
            <a:extLst>
              <a:ext uri="{FF2B5EF4-FFF2-40B4-BE49-F238E27FC236}">
                <a16:creationId xmlns:a16="http://schemas.microsoft.com/office/drawing/2014/main" id="{78422BD4-F488-40B0-98E4-B2E690AEB259}"/>
              </a:ext>
            </a:extLst>
          </p:cNvPr>
          <p:cNvSpPr>
            <a:spLocks noGrp="1"/>
          </p:cNvSpPr>
          <p:nvPr>
            <p:ph type="title"/>
          </p:nvPr>
        </p:nvSpPr>
        <p:spPr/>
        <p:txBody>
          <a:bodyPr/>
          <a:lstStyle/>
          <a:p>
            <a:r>
              <a:rPr lang="en-US" dirty="0"/>
              <a:t>“Statistical performance” vs. “hardware performance”</a:t>
            </a:r>
          </a:p>
        </p:txBody>
      </p:sp>
      <p:pic>
        <p:nvPicPr>
          <p:cNvPr id="13314" name="Picture 2" descr="Image result for statistics is hard joke">
            <a:extLst>
              <a:ext uri="{FF2B5EF4-FFF2-40B4-BE49-F238E27FC236}">
                <a16:creationId xmlns:a16="http://schemas.microsoft.com/office/drawing/2014/main" id="{7F30B9ED-932B-44CE-9E24-629338D00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47" y="468863"/>
            <a:ext cx="2449328" cy="371622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7CF1CED-E34F-50A0-68D5-44FF53993428}"/>
              </a:ext>
            </a:extLst>
          </p:cNvPr>
          <p:cNvGrpSpPr/>
          <p:nvPr/>
        </p:nvGrpSpPr>
        <p:grpSpPr>
          <a:xfrm>
            <a:off x="8367379" y="504866"/>
            <a:ext cx="3819429" cy="4436302"/>
            <a:chOff x="8367379" y="504866"/>
            <a:chExt cx="3819429" cy="4436302"/>
          </a:xfrm>
        </p:grpSpPr>
        <p:pic>
          <p:nvPicPr>
            <p:cNvPr id="7" name="Picture 6">
              <a:extLst>
                <a:ext uri="{FF2B5EF4-FFF2-40B4-BE49-F238E27FC236}">
                  <a16:creationId xmlns:a16="http://schemas.microsoft.com/office/drawing/2014/main" id="{4FA1703A-21F6-FC50-F381-73CF460C6D75}"/>
                </a:ext>
              </a:extLst>
            </p:cNvPr>
            <p:cNvPicPr>
              <a:picLocks noChangeAspect="1"/>
            </p:cNvPicPr>
            <p:nvPr/>
          </p:nvPicPr>
          <p:blipFill>
            <a:blip r:embed="rId4"/>
            <a:stretch>
              <a:fillRect/>
            </a:stretch>
          </p:blipFill>
          <p:spPr>
            <a:xfrm>
              <a:off x="8367379" y="504866"/>
              <a:ext cx="3819429" cy="4436302"/>
            </a:xfrm>
            <a:prstGeom prst="rect">
              <a:avLst/>
            </a:prstGeom>
            <a:ln>
              <a:solidFill>
                <a:schemeClr val="tx1"/>
              </a:solid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F3B3ADA8-B7E3-4354-C897-057B6230632E}"/>
                </a:ext>
              </a:extLst>
            </p:cNvPr>
            <p:cNvSpPr txBox="1"/>
            <p:nvPr/>
          </p:nvSpPr>
          <p:spPr>
            <a:xfrm>
              <a:off x="9048328" y="2173084"/>
              <a:ext cx="2592288" cy="307777"/>
            </a:xfrm>
            <a:prstGeom prst="rect">
              <a:avLst/>
            </a:prstGeom>
            <a:noFill/>
          </p:spPr>
          <p:txBody>
            <a:bodyPr wrap="square" rtlCol="0">
              <a:spAutoFit/>
            </a:bodyPr>
            <a:lstStyle/>
            <a:p>
              <a:r>
                <a:rPr lang="en-US" sz="1400" dirty="0"/>
                <a:t>2-3 bits per weight/parameter</a:t>
              </a:r>
            </a:p>
          </p:txBody>
        </p:sp>
      </p:grpSp>
      <p:sp>
        <p:nvSpPr>
          <p:cNvPr id="10" name="TextBox 9">
            <a:extLst>
              <a:ext uri="{FF2B5EF4-FFF2-40B4-BE49-F238E27FC236}">
                <a16:creationId xmlns:a16="http://schemas.microsoft.com/office/drawing/2014/main" id="{446019D2-387A-3196-CE31-5AA063890F18}"/>
              </a:ext>
            </a:extLst>
          </p:cNvPr>
          <p:cNvSpPr txBox="1"/>
          <p:nvPr/>
        </p:nvSpPr>
        <p:spPr>
          <a:xfrm>
            <a:off x="-60684" y="6633356"/>
            <a:ext cx="11773308" cy="261610"/>
          </a:xfrm>
          <a:prstGeom prst="rect">
            <a:avLst/>
          </a:prstGeom>
          <a:noFill/>
        </p:spPr>
        <p:txBody>
          <a:bodyPr wrap="square">
            <a:spAutoFit/>
          </a:bodyPr>
          <a:lstStyle/>
          <a:p>
            <a:r>
              <a:rPr lang="en-US" sz="1100" dirty="0"/>
              <a:t>TH: “Benchmarking Data Science: 12 Ways to Lie With Statistics and Performance on Parallel Computers”, IEEE Computer, Aug. 2022</a:t>
            </a:r>
          </a:p>
        </p:txBody>
      </p:sp>
    </p:spTree>
    <p:extLst>
      <p:ext uri="{BB962C8B-B14F-4D97-AF65-F5344CB8AC3E}">
        <p14:creationId xmlns:p14="http://schemas.microsoft.com/office/powerpoint/2010/main" val="2227200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fade">
                                      <p:cBhvr>
                                        <p:cTn id="10" dur="500"/>
                                        <p:tgtEl>
                                          <p:spTgt spid="2">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fade">
                                      <p:cBhvr>
                                        <p:cTn id="13" dur="500"/>
                                        <p:tgtEl>
                                          <p:spTgt spid="2">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8" end="8"/>
                                            </p:txEl>
                                          </p:spTgt>
                                        </p:tgtEl>
                                        <p:attrNameLst>
                                          <p:attrName>style.visibility</p:attrName>
                                        </p:attrNameLst>
                                      </p:cBhvr>
                                      <p:to>
                                        <p:strVal val="visible"/>
                                      </p:to>
                                    </p:set>
                                    <p:animEffect transition="in" filter="fade">
                                      <p:cBhvr>
                                        <p:cTn id="16" dur="500"/>
                                        <p:tgtEl>
                                          <p:spTgt spid="2">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animEffect transition="in" filter="fade">
                                      <p:cBhvr>
                                        <p:cTn id="19" dur="500"/>
                                        <p:tgtEl>
                                          <p:spTgt spid="2">
                                            <p:txEl>
                                              <p:pRg st="9" end="9"/>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animEffect transition="in" filter="fade">
                                      <p:cBhvr>
                                        <p:cTn id="29" dur="500"/>
                                        <p:tgtEl>
                                          <p:spTgt spid="2">
                                            <p:txEl>
                                              <p:pRg st="11" end="1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12" end="12"/>
                                            </p:txEl>
                                          </p:spTgt>
                                        </p:tgtEl>
                                        <p:attrNameLst>
                                          <p:attrName>style.visibility</p:attrName>
                                        </p:attrNameLst>
                                      </p:cBhvr>
                                      <p:to>
                                        <p:strVal val="visible"/>
                                      </p:to>
                                    </p:set>
                                    <p:animEffect transition="in" filter="fade">
                                      <p:cBhvr>
                                        <p:cTn id="32" dur="500"/>
                                        <p:tgtEl>
                                          <p:spTgt spid="2">
                                            <p:txEl>
                                              <p:pRg st="12" end="1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animEffect transition="in" filter="fade">
                                      <p:cBhvr>
                                        <p:cTn id="35"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3C0BE7-0EFC-4E16-AC08-05E2A597DC54}"/>
              </a:ext>
            </a:extLst>
          </p:cNvPr>
          <p:cNvPicPr>
            <a:picLocks noChangeAspect="1"/>
          </p:cNvPicPr>
          <p:nvPr/>
        </p:nvPicPr>
        <p:blipFill>
          <a:blip r:embed="rId2"/>
          <a:stretch>
            <a:fillRect/>
          </a:stretch>
        </p:blipFill>
        <p:spPr>
          <a:xfrm>
            <a:off x="5231904" y="2066853"/>
            <a:ext cx="6794939" cy="4399036"/>
          </a:xfrm>
          <a:prstGeom prst="rect">
            <a:avLst/>
          </a:prstGeom>
        </p:spPr>
      </p:pic>
      <p:sp>
        <p:nvSpPr>
          <p:cNvPr id="2" name="Content Placeholder 1">
            <a:extLst>
              <a:ext uri="{FF2B5EF4-FFF2-40B4-BE49-F238E27FC236}">
                <a16:creationId xmlns:a16="http://schemas.microsoft.com/office/drawing/2014/main" id="{99FD5BE7-247E-4E31-BBF9-571D83AB58FE}"/>
              </a:ext>
            </a:extLst>
          </p:cNvPr>
          <p:cNvSpPr>
            <a:spLocks noGrp="1"/>
          </p:cNvSpPr>
          <p:nvPr>
            <p:ph idx="1"/>
          </p:nvPr>
        </p:nvSpPr>
        <p:spPr/>
        <p:txBody>
          <a:bodyPr/>
          <a:lstStyle/>
          <a:p>
            <a:r>
              <a:rPr lang="en-US" dirty="0"/>
              <a:t>Scale minibatches for data parallelism</a:t>
            </a:r>
          </a:p>
          <a:p>
            <a:pPr lvl="1"/>
            <a:r>
              <a:rPr lang="en-US" dirty="0"/>
              <a:t>May kill / reduce convergence</a:t>
            </a:r>
          </a:p>
          <a:p>
            <a:pPr lvl="1"/>
            <a:r>
              <a:rPr lang="en-US" dirty="0"/>
              <a:t>Run many ensembles with questionable benefits</a:t>
            </a:r>
          </a:p>
          <a:p>
            <a:pPr lvl="2"/>
            <a:r>
              <a:rPr lang="en-US" dirty="0"/>
              <a:t>Some very popular examples, unfortunately!</a:t>
            </a:r>
          </a:p>
          <a:p>
            <a:r>
              <a:rPr lang="en-US" dirty="0"/>
              <a:t>Asynchronous runs much faster! </a:t>
            </a:r>
          </a:p>
          <a:p>
            <a:pPr lvl="1"/>
            <a:r>
              <a:rPr lang="en-US" dirty="0"/>
              <a:t>Asynchronous SGD</a:t>
            </a:r>
          </a:p>
          <a:p>
            <a:pPr lvl="1"/>
            <a:r>
              <a:rPr lang="en-US" dirty="0"/>
              <a:t>Asynchronous pipelining</a:t>
            </a:r>
          </a:p>
          <a:p>
            <a:pPr lvl="1"/>
            <a:r>
              <a:rPr lang="en-US" dirty="0"/>
              <a:t>Asynchronous operators</a:t>
            </a:r>
          </a:p>
          <a:p>
            <a:pPr lvl="2"/>
            <a:r>
              <a:rPr lang="en-US" dirty="0"/>
              <a:t>No communication – no overhead!</a:t>
            </a:r>
          </a:p>
          <a:p>
            <a:r>
              <a:rPr lang="en-US" dirty="0"/>
              <a:t>Also: no communication – low convergence!</a:t>
            </a:r>
          </a:p>
          <a:p>
            <a:pPr lvl="1"/>
            <a:r>
              <a:rPr lang="en-US" dirty="0"/>
              <a:t>Surprisingly many (still) do this</a:t>
            </a:r>
          </a:p>
          <a:p>
            <a:endParaRPr lang="en-US" dirty="0"/>
          </a:p>
          <a:p>
            <a:endParaRPr lang="en-US" dirty="0"/>
          </a:p>
        </p:txBody>
      </p:sp>
      <p:sp>
        <p:nvSpPr>
          <p:cNvPr id="3" name="Slide Number Placeholder 2">
            <a:extLst>
              <a:ext uri="{FF2B5EF4-FFF2-40B4-BE49-F238E27FC236}">
                <a16:creationId xmlns:a16="http://schemas.microsoft.com/office/drawing/2014/main" id="{5904B5B6-8AC2-4CB9-9569-24263ACFE03B}"/>
              </a:ext>
            </a:extLst>
          </p:cNvPr>
          <p:cNvSpPr>
            <a:spLocks noGrp="1"/>
          </p:cNvSpPr>
          <p:nvPr>
            <p:ph type="sldNum" sz="quarter" idx="12"/>
          </p:nvPr>
        </p:nvSpPr>
        <p:spPr/>
        <p:txBody>
          <a:bodyPr/>
          <a:lstStyle/>
          <a:p>
            <a:fld id="{6C6AE60A-B69C-4790-82F7-3882EDF23186}" type="slidenum">
              <a:rPr lang="de-DE" smtClean="0"/>
              <a:pPr/>
              <a:t>32</a:t>
            </a:fld>
            <a:endParaRPr lang="de-DE" dirty="0"/>
          </a:p>
        </p:txBody>
      </p:sp>
      <p:sp>
        <p:nvSpPr>
          <p:cNvPr id="4" name="Title 3">
            <a:extLst>
              <a:ext uri="{FF2B5EF4-FFF2-40B4-BE49-F238E27FC236}">
                <a16:creationId xmlns:a16="http://schemas.microsoft.com/office/drawing/2014/main" id="{86AA677F-1EFF-4255-B319-FAB408C1CCD3}"/>
              </a:ext>
            </a:extLst>
          </p:cNvPr>
          <p:cNvSpPr>
            <a:spLocks noGrp="1"/>
          </p:cNvSpPr>
          <p:nvPr>
            <p:ph type="title"/>
          </p:nvPr>
        </p:nvSpPr>
        <p:spPr/>
        <p:txBody>
          <a:bodyPr/>
          <a:lstStyle/>
          <a:p>
            <a:r>
              <a:rPr lang="en-US" dirty="0"/>
              <a:t>#1 Scale computations at all cost; #2 Trade convergence for performance</a:t>
            </a:r>
          </a:p>
        </p:txBody>
      </p:sp>
      <p:sp>
        <p:nvSpPr>
          <p:cNvPr id="6" name="Thought Bubble: Cloud 5">
            <a:extLst>
              <a:ext uri="{FF2B5EF4-FFF2-40B4-BE49-F238E27FC236}">
                <a16:creationId xmlns:a16="http://schemas.microsoft.com/office/drawing/2014/main" id="{EA521986-DB30-4E50-8B43-62F79F734EE3}"/>
              </a:ext>
            </a:extLst>
          </p:cNvPr>
          <p:cNvSpPr/>
          <p:nvPr/>
        </p:nvSpPr>
        <p:spPr>
          <a:xfrm>
            <a:off x="5319048" y="944724"/>
            <a:ext cx="3466554" cy="1224136"/>
          </a:xfrm>
          <a:prstGeom prst="cloudCallout">
            <a:avLst>
              <a:gd name="adj1" fmla="val 12397"/>
              <a:gd name="adj2" fmla="val 265156"/>
            </a:avLst>
          </a:prstGeom>
          <a:solidFill>
            <a:schemeClr val="bg2"/>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rPr>
              <a:t>Learning community’s “self-correction”</a:t>
            </a:r>
          </a:p>
          <a:p>
            <a:pPr algn="ctr"/>
            <a:r>
              <a:rPr lang="en-US" dirty="0">
                <a:solidFill>
                  <a:schemeClr val="bg1"/>
                </a:solidFill>
              </a:rPr>
              <a:t>(Y. </a:t>
            </a:r>
            <a:r>
              <a:rPr lang="en-US" dirty="0" err="1">
                <a:solidFill>
                  <a:schemeClr val="bg1"/>
                </a:solidFill>
              </a:rPr>
              <a:t>LeCun</a:t>
            </a:r>
            <a:r>
              <a:rPr lang="en-US" dirty="0">
                <a:solidFill>
                  <a:schemeClr val="bg1"/>
                </a:solidFill>
              </a:rPr>
              <a:t>)</a:t>
            </a:r>
          </a:p>
        </p:txBody>
      </p:sp>
      <p:sp>
        <p:nvSpPr>
          <p:cNvPr id="7" name="Thought Bubble: Cloud 6">
            <a:extLst>
              <a:ext uri="{FF2B5EF4-FFF2-40B4-BE49-F238E27FC236}">
                <a16:creationId xmlns:a16="http://schemas.microsoft.com/office/drawing/2014/main" id="{7E0ECB82-F81E-421C-80D2-DD126D089A3B}"/>
              </a:ext>
            </a:extLst>
          </p:cNvPr>
          <p:cNvSpPr/>
          <p:nvPr/>
        </p:nvSpPr>
        <p:spPr>
          <a:xfrm>
            <a:off x="9170819" y="1135065"/>
            <a:ext cx="2665581" cy="1047334"/>
          </a:xfrm>
          <a:prstGeom prst="cloudCallout">
            <a:avLst>
              <a:gd name="adj1" fmla="val 17042"/>
              <a:gd name="adj2" fmla="val 162616"/>
            </a:avLst>
          </a:prstGeom>
          <a:solidFill>
            <a:schemeClr val="bg2"/>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rPr>
              <a:t>HPC picking up!</a:t>
            </a:r>
          </a:p>
        </p:txBody>
      </p:sp>
      <p:pic>
        <p:nvPicPr>
          <p:cNvPr id="1026" name="Picture 2" descr="Image result for david H bailey">
            <a:extLst>
              <a:ext uri="{FF2B5EF4-FFF2-40B4-BE49-F238E27FC236}">
                <a16:creationId xmlns:a16="http://schemas.microsoft.com/office/drawing/2014/main" id="{1CF109D2-1E48-4BDE-8667-C898F30B84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05" y="5208919"/>
            <a:ext cx="973627" cy="14604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hought Bubble: Cloud 7">
            <a:extLst>
              <a:ext uri="{FF2B5EF4-FFF2-40B4-BE49-F238E27FC236}">
                <a16:creationId xmlns:a16="http://schemas.microsoft.com/office/drawing/2014/main" id="{6C73D257-5010-43E2-9784-8D7D61D3D41B}"/>
              </a:ext>
            </a:extLst>
          </p:cNvPr>
          <p:cNvSpPr/>
          <p:nvPr/>
        </p:nvSpPr>
        <p:spPr>
          <a:xfrm>
            <a:off x="1487488" y="5255341"/>
            <a:ext cx="3060340" cy="1368152"/>
          </a:xfrm>
          <a:prstGeom prst="cloudCallout">
            <a:avLst>
              <a:gd name="adj1" fmla="val -66006"/>
              <a:gd name="adj2" fmla="val -27582"/>
            </a:avLst>
          </a:prstGeom>
          <a:solidFill>
            <a:schemeClr val="bg2"/>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rPr>
              <a:t>Scalability without a good baseline? </a:t>
            </a:r>
          </a:p>
          <a:p>
            <a:pPr algn="ctr"/>
            <a:r>
              <a:rPr lang="en-US" dirty="0">
                <a:solidFill>
                  <a:schemeClr val="bg1"/>
                </a:solidFill>
              </a:rPr>
              <a:t>(D. Bailey)</a:t>
            </a:r>
          </a:p>
        </p:txBody>
      </p:sp>
      <p:sp>
        <p:nvSpPr>
          <p:cNvPr id="9" name="TextBox 8">
            <a:extLst>
              <a:ext uri="{FF2B5EF4-FFF2-40B4-BE49-F238E27FC236}">
                <a16:creationId xmlns:a16="http://schemas.microsoft.com/office/drawing/2014/main" id="{20FA000E-1213-9186-CCC9-B1BFD228A825}"/>
              </a:ext>
            </a:extLst>
          </p:cNvPr>
          <p:cNvSpPr txBox="1"/>
          <p:nvPr/>
        </p:nvSpPr>
        <p:spPr>
          <a:xfrm>
            <a:off x="-60684" y="6633356"/>
            <a:ext cx="11773308" cy="261610"/>
          </a:xfrm>
          <a:prstGeom prst="rect">
            <a:avLst/>
          </a:prstGeom>
          <a:noFill/>
        </p:spPr>
        <p:txBody>
          <a:bodyPr wrap="square">
            <a:spAutoFit/>
          </a:bodyPr>
          <a:lstStyle/>
          <a:p>
            <a:r>
              <a:rPr lang="en-US" sz="1100" dirty="0"/>
              <a:t>TH: “Benchmarking Data Science: 12 Ways to Lie With Statistics and Performance on Parallel Computers”, IEEE Computer, Aug. 2022</a:t>
            </a:r>
          </a:p>
        </p:txBody>
      </p:sp>
    </p:spTree>
    <p:extLst>
      <p:ext uri="{BB962C8B-B14F-4D97-AF65-F5344CB8AC3E}">
        <p14:creationId xmlns:p14="http://schemas.microsoft.com/office/powerpoint/2010/main" val="1860929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ysics-informed regularisation procedure in neural networks: An  application in blast protection engineering - Jordan J Pannell, Sam E  Rigby, George Panoutsos, 2022">
            <a:extLst>
              <a:ext uri="{FF2B5EF4-FFF2-40B4-BE49-F238E27FC236}">
                <a16:creationId xmlns:a16="http://schemas.microsoft.com/office/drawing/2014/main" id="{D06160E0-F004-DD4C-E175-BA3090BEB8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7788" y="1966860"/>
            <a:ext cx="7952631" cy="489114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21A02C0E-E0D2-8BF0-1356-C14B591465BD}"/>
              </a:ext>
            </a:extLst>
          </p:cNvPr>
          <p:cNvSpPr>
            <a:spLocks noGrp="1"/>
          </p:cNvSpPr>
          <p:nvPr>
            <p:ph idx="1"/>
          </p:nvPr>
        </p:nvSpPr>
        <p:spPr/>
        <p:txBody>
          <a:bodyPr/>
          <a:lstStyle/>
          <a:p>
            <a:r>
              <a:rPr lang="en-US" dirty="0"/>
              <a:t>Bigger models achieve higher performance!</a:t>
            </a:r>
          </a:p>
          <a:p>
            <a:pPr lvl="1"/>
            <a:r>
              <a:rPr lang="en-US" dirty="0"/>
              <a:t>Iterations are sequential – sequential = bad</a:t>
            </a:r>
          </a:p>
          <a:p>
            <a:r>
              <a:rPr lang="en-US" dirty="0"/>
              <a:t>Seen in LLM training!</a:t>
            </a:r>
          </a:p>
          <a:p>
            <a:pPr lvl="1"/>
            <a:r>
              <a:rPr lang="en-US" dirty="0"/>
              <a:t>There it actually seems to work</a:t>
            </a:r>
          </a:p>
          <a:p>
            <a:pPr lvl="1"/>
            <a:endParaRPr lang="en-US" dirty="0"/>
          </a:p>
        </p:txBody>
      </p:sp>
      <p:sp>
        <p:nvSpPr>
          <p:cNvPr id="3" name="Slide Number Placeholder 2">
            <a:extLst>
              <a:ext uri="{FF2B5EF4-FFF2-40B4-BE49-F238E27FC236}">
                <a16:creationId xmlns:a16="http://schemas.microsoft.com/office/drawing/2014/main" id="{56078C21-2DD3-22B5-B2E0-2C27881C5A4E}"/>
              </a:ext>
            </a:extLst>
          </p:cNvPr>
          <p:cNvSpPr>
            <a:spLocks noGrp="1"/>
          </p:cNvSpPr>
          <p:nvPr>
            <p:ph type="sldNum" sz="quarter" idx="12"/>
          </p:nvPr>
        </p:nvSpPr>
        <p:spPr/>
        <p:txBody>
          <a:bodyPr/>
          <a:lstStyle/>
          <a:p>
            <a:fld id="{6C6AE60A-B69C-4790-82F7-3882EDF23186}" type="slidenum">
              <a:rPr lang="de-DE" smtClean="0"/>
              <a:pPr/>
              <a:t>33</a:t>
            </a:fld>
            <a:endParaRPr lang="de-DE" dirty="0"/>
          </a:p>
        </p:txBody>
      </p:sp>
      <p:sp>
        <p:nvSpPr>
          <p:cNvPr id="4" name="Title 3">
            <a:extLst>
              <a:ext uri="{FF2B5EF4-FFF2-40B4-BE49-F238E27FC236}">
                <a16:creationId xmlns:a16="http://schemas.microsoft.com/office/drawing/2014/main" id="{80DFF71A-66AE-0B61-C233-2495D353E1EE}"/>
              </a:ext>
            </a:extLst>
          </p:cNvPr>
          <p:cNvSpPr>
            <a:spLocks noGrp="1"/>
          </p:cNvSpPr>
          <p:nvPr>
            <p:ph type="title"/>
          </p:nvPr>
        </p:nvSpPr>
        <p:spPr/>
        <p:txBody>
          <a:bodyPr/>
          <a:lstStyle/>
          <a:p>
            <a:r>
              <a:rPr lang="en-US" dirty="0"/>
              <a:t>#3 Do not consider generalization accuracy</a:t>
            </a:r>
          </a:p>
        </p:txBody>
      </p:sp>
      <p:sp>
        <p:nvSpPr>
          <p:cNvPr id="6" name="TextBox 5">
            <a:extLst>
              <a:ext uri="{FF2B5EF4-FFF2-40B4-BE49-F238E27FC236}">
                <a16:creationId xmlns:a16="http://schemas.microsoft.com/office/drawing/2014/main" id="{A553E6BD-836B-790A-5697-AE22BE1D81A2}"/>
              </a:ext>
            </a:extLst>
          </p:cNvPr>
          <p:cNvSpPr txBox="1"/>
          <p:nvPr/>
        </p:nvSpPr>
        <p:spPr>
          <a:xfrm>
            <a:off x="10516305" y="6572381"/>
            <a:ext cx="1376339" cy="276999"/>
          </a:xfrm>
          <a:prstGeom prst="rect">
            <a:avLst/>
          </a:prstGeom>
          <a:noFill/>
        </p:spPr>
        <p:txBody>
          <a:bodyPr wrap="none" rtlCol="0">
            <a:spAutoFit/>
          </a:bodyPr>
          <a:lstStyle/>
          <a:p>
            <a:r>
              <a:rPr lang="en-US" sz="1200" dirty="0"/>
              <a:t>Pannell et al., 2022</a:t>
            </a:r>
          </a:p>
        </p:txBody>
      </p:sp>
      <p:sp>
        <p:nvSpPr>
          <p:cNvPr id="7" name="TextBox 6">
            <a:extLst>
              <a:ext uri="{FF2B5EF4-FFF2-40B4-BE49-F238E27FC236}">
                <a16:creationId xmlns:a16="http://schemas.microsoft.com/office/drawing/2014/main" id="{E98C4774-CD39-03E9-D7AD-7A4D7B4EC36B}"/>
              </a:ext>
            </a:extLst>
          </p:cNvPr>
          <p:cNvSpPr txBox="1"/>
          <p:nvPr/>
        </p:nvSpPr>
        <p:spPr>
          <a:xfrm>
            <a:off x="-60684" y="6633356"/>
            <a:ext cx="11773308" cy="261610"/>
          </a:xfrm>
          <a:prstGeom prst="rect">
            <a:avLst/>
          </a:prstGeom>
          <a:noFill/>
        </p:spPr>
        <p:txBody>
          <a:bodyPr wrap="square">
            <a:spAutoFit/>
          </a:bodyPr>
          <a:lstStyle/>
          <a:p>
            <a:r>
              <a:rPr lang="en-US" sz="1100" dirty="0"/>
              <a:t>TH: “Benchmarking Data Science: 12 Ways to Lie With Statistics and Performance on Parallel Computers”, IEEE Computer, Aug. 2022</a:t>
            </a:r>
          </a:p>
        </p:txBody>
      </p:sp>
    </p:spTree>
    <p:extLst>
      <p:ext uri="{BB962C8B-B14F-4D97-AF65-F5344CB8AC3E}">
        <p14:creationId xmlns:p14="http://schemas.microsoft.com/office/powerpoint/2010/main" val="61704697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7BDDA6-3740-47F1-8900-AE663D7BCE0D}"/>
              </a:ext>
            </a:extLst>
          </p:cNvPr>
          <p:cNvSpPr>
            <a:spLocks noGrp="1"/>
          </p:cNvSpPr>
          <p:nvPr>
            <p:ph idx="1"/>
          </p:nvPr>
        </p:nvSpPr>
        <p:spPr/>
        <p:txBody>
          <a:bodyPr/>
          <a:lstStyle/>
          <a:p>
            <a:r>
              <a:rPr lang="en-US" dirty="0"/>
              <a:t>Report the best run – SGD is a bit fragile, so don’t worry</a:t>
            </a:r>
          </a:p>
          <a:p>
            <a:pPr lvl="2"/>
            <a:r>
              <a:rPr lang="en-US" dirty="0"/>
              <a:t>At the end, the minutes for the final run matter most!</a:t>
            </a:r>
          </a:p>
        </p:txBody>
      </p:sp>
      <p:sp>
        <p:nvSpPr>
          <p:cNvPr id="3" name="Slide Number Placeholder 2">
            <a:extLst>
              <a:ext uri="{FF2B5EF4-FFF2-40B4-BE49-F238E27FC236}">
                <a16:creationId xmlns:a16="http://schemas.microsoft.com/office/drawing/2014/main" id="{08B6F167-521D-4B07-80F2-E527F06F2AAC}"/>
              </a:ext>
            </a:extLst>
          </p:cNvPr>
          <p:cNvSpPr>
            <a:spLocks noGrp="1"/>
          </p:cNvSpPr>
          <p:nvPr>
            <p:ph type="sldNum" sz="quarter" idx="12"/>
          </p:nvPr>
        </p:nvSpPr>
        <p:spPr/>
        <p:txBody>
          <a:bodyPr/>
          <a:lstStyle/>
          <a:p>
            <a:fld id="{6C6AE60A-B69C-4790-82F7-3882EDF23186}" type="slidenum">
              <a:rPr lang="de-DE" smtClean="0"/>
              <a:pPr/>
              <a:t>34</a:t>
            </a:fld>
            <a:endParaRPr lang="de-DE" dirty="0"/>
          </a:p>
        </p:txBody>
      </p:sp>
      <p:sp>
        <p:nvSpPr>
          <p:cNvPr id="4" name="Title 3">
            <a:extLst>
              <a:ext uri="{FF2B5EF4-FFF2-40B4-BE49-F238E27FC236}">
                <a16:creationId xmlns:a16="http://schemas.microsoft.com/office/drawing/2014/main" id="{52130EE9-2274-47C6-B670-EC031449C6EC}"/>
              </a:ext>
            </a:extLst>
          </p:cNvPr>
          <p:cNvSpPr>
            <a:spLocks noGrp="1"/>
          </p:cNvSpPr>
          <p:nvPr>
            <p:ph type="title"/>
          </p:nvPr>
        </p:nvSpPr>
        <p:spPr/>
        <p:txBody>
          <a:bodyPr/>
          <a:lstStyle/>
          <a:p>
            <a:r>
              <a:rPr lang="en-US" dirty="0"/>
              <a:t>#4 Do not report hyperparameter tuning cost</a:t>
            </a:r>
          </a:p>
        </p:txBody>
      </p:sp>
      <p:pic>
        <p:nvPicPr>
          <p:cNvPr id="3074" name="Picture 2" descr="Image result for hyperparameter tuning">
            <a:extLst>
              <a:ext uri="{FF2B5EF4-FFF2-40B4-BE49-F238E27FC236}">
                <a16:creationId xmlns:a16="http://schemas.microsoft.com/office/drawing/2014/main" id="{37C25114-F146-4F18-9A9D-B286C957F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9616" y="2096852"/>
            <a:ext cx="6550300" cy="4451015"/>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40547344-A8A8-4D6B-B429-C6A584175CE9}"/>
              </a:ext>
            </a:extLst>
          </p:cNvPr>
          <p:cNvSpPr/>
          <p:nvPr/>
        </p:nvSpPr>
        <p:spPr>
          <a:xfrm>
            <a:off x="7156817" y="1266482"/>
            <a:ext cx="2268252" cy="1368152"/>
          </a:xfrm>
          <a:prstGeom prst="cloudCallout">
            <a:avLst>
              <a:gd name="adj1" fmla="val -71224"/>
              <a:gd name="adj2" fmla="val 6104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t>flop/s!</a:t>
            </a:r>
          </a:p>
        </p:txBody>
      </p:sp>
      <p:sp>
        <p:nvSpPr>
          <p:cNvPr id="7" name="TextBox 6">
            <a:extLst>
              <a:ext uri="{FF2B5EF4-FFF2-40B4-BE49-F238E27FC236}">
                <a16:creationId xmlns:a16="http://schemas.microsoft.com/office/drawing/2014/main" id="{C4A1CF3A-AB44-2B51-2770-C589C973F49E}"/>
              </a:ext>
            </a:extLst>
          </p:cNvPr>
          <p:cNvSpPr txBox="1"/>
          <p:nvPr/>
        </p:nvSpPr>
        <p:spPr>
          <a:xfrm>
            <a:off x="7610284" y="5591518"/>
            <a:ext cx="1579632" cy="276999"/>
          </a:xfrm>
          <a:prstGeom prst="rect">
            <a:avLst/>
          </a:prstGeom>
          <a:noFill/>
        </p:spPr>
        <p:txBody>
          <a:bodyPr wrap="square">
            <a:spAutoFit/>
          </a:bodyPr>
          <a:lstStyle/>
          <a:p>
            <a:r>
              <a:rPr lang="en-US" sz="1200" b="0" i="0" dirty="0">
                <a:solidFill>
                  <a:srgbClr val="757575"/>
                </a:solidFill>
                <a:effectLst/>
                <a:latin typeface="sohne"/>
              </a:rPr>
              <a:t>tech-quantum.com</a:t>
            </a:r>
            <a:endParaRPr lang="en-US" sz="1200" dirty="0"/>
          </a:p>
        </p:txBody>
      </p:sp>
      <p:sp>
        <p:nvSpPr>
          <p:cNvPr id="8" name="TextBox 7">
            <a:extLst>
              <a:ext uri="{FF2B5EF4-FFF2-40B4-BE49-F238E27FC236}">
                <a16:creationId xmlns:a16="http://schemas.microsoft.com/office/drawing/2014/main" id="{55946F63-6415-A7CF-B8A2-9E788D344841}"/>
              </a:ext>
            </a:extLst>
          </p:cNvPr>
          <p:cNvSpPr txBox="1"/>
          <p:nvPr/>
        </p:nvSpPr>
        <p:spPr>
          <a:xfrm>
            <a:off x="-60684" y="6633356"/>
            <a:ext cx="11773308" cy="261610"/>
          </a:xfrm>
          <a:prstGeom prst="rect">
            <a:avLst/>
          </a:prstGeom>
          <a:noFill/>
        </p:spPr>
        <p:txBody>
          <a:bodyPr wrap="square">
            <a:spAutoFit/>
          </a:bodyPr>
          <a:lstStyle/>
          <a:p>
            <a:r>
              <a:rPr lang="en-US" sz="1100" dirty="0"/>
              <a:t>TH: “Benchmarking Data Science: 12 Ways to Lie With Statistics and Performance on Parallel Computers”, IEEE Computer, Aug. 2022</a:t>
            </a:r>
          </a:p>
        </p:txBody>
      </p:sp>
    </p:spTree>
    <p:extLst>
      <p:ext uri="{BB962C8B-B14F-4D97-AF65-F5344CB8AC3E}">
        <p14:creationId xmlns:p14="http://schemas.microsoft.com/office/powerpoint/2010/main" val="3966588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0A37A8-420C-4121-A5E4-622751751FFC}"/>
              </a:ext>
            </a:extLst>
          </p:cNvPr>
          <p:cNvSpPr>
            <a:spLocks noGrp="1"/>
          </p:cNvSpPr>
          <p:nvPr>
            <p:ph idx="1"/>
          </p:nvPr>
        </p:nvSpPr>
        <p:spPr/>
        <p:txBody>
          <a:bodyPr/>
          <a:lstStyle/>
          <a:p>
            <a:r>
              <a:rPr lang="en-US" dirty="0"/>
              <a:t>NVIDIA P100 in 2023!?</a:t>
            </a:r>
          </a:p>
          <a:p>
            <a:pPr lvl="2"/>
            <a:r>
              <a:rPr lang="en-US" dirty="0"/>
              <a:t>Even though the older machines would win the beauty contest!</a:t>
            </a:r>
          </a:p>
        </p:txBody>
      </p:sp>
      <p:sp>
        <p:nvSpPr>
          <p:cNvPr id="3" name="Slide Number Placeholder 2">
            <a:extLst>
              <a:ext uri="{FF2B5EF4-FFF2-40B4-BE49-F238E27FC236}">
                <a16:creationId xmlns:a16="http://schemas.microsoft.com/office/drawing/2014/main" id="{33037687-B5A8-4BA1-A66D-A8EEC8C5A98F}"/>
              </a:ext>
            </a:extLst>
          </p:cNvPr>
          <p:cNvSpPr>
            <a:spLocks noGrp="1"/>
          </p:cNvSpPr>
          <p:nvPr>
            <p:ph type="sldNum" sz="quarter" idx="12"/>
          </p:nvPr>
        </p:nvSpPr>
        <p:spPr/>
        <p:txBody>
          <a:bodyPr/>
          <a:lstStyle/>
          <a:p>
            <a:fld id="{6C6AE60A-B69C-4790-82F7-3882EDF23186}" type="slidenum">
              <a:rPr lang="de-DE" smtClean="0"/>
              <a:pPr/>
              <a:t>35</a:t>
            </a:fld>
            <a:endParaRPr lang="de-DE" dirty="0"/>
          </a:p>
        </p:txBody>
      </p:sp>
      <p:sp>
        <p:nvSpPr>
          <p:cNvPr id="4" name="Title 3">
            <a:extLst>
              <a:ext uri="{FF2B5EF4-FFF2-40B4-BE49-F238E27FC236}">
                <a16:creationId xmlns:a16="http://schemas.microsoft.com/office/drawing/2014/main" id="{83C8DA25-3409-4AA9-BB29-11C9C4A331CE}"/>
              </a:ext>
            </a:extLst>
          </p:cNvPr>
          <p:cNvSpPr>
            <a:spLocks noGrp="1"/>
          </p:cNvSpPr>
          <p:nvPr>
            <p:ph type="title"/>
          </p:nvPr>
        </p:nvSpPr>
        <p:spPr/>
        <p:txBody>
          <a:bodyPr/>
          <a:lstStyle/>
          <a:p>
            <a:r>
              <a:rPr lang="en-US" dirty="0"/>
              <a:t>#8 Compare outdated/general purpose HW to specialized HW</a:t>
            </a:r>
          </a:p>
        </p:txBody>
      </p:sp>
      <p:pic>
        <p:nvPicPr>
          <p:cNvPr id="4098" name="Picture 2" descr="Image result for tensor processing unit">
            <a:extLst>
              <a:ext uri="{FF2B5EF4-FFF2-40B4-BE49-F238E27FC236}">
                <a16:creationId xmlns:a16="http://schemas.microsoft.com/office/drawing/2014/main" id="{71515FFF-4EE0-42F1-AA90-A60186F098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448" y="3140968"/>
            <a:ext cx="3358614" cy="20855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7634EA-CA38-4346-87A4-12E4B5CBB210}"/>
              </a:ext>
            </a:extLst>
          </p:cNvPr>
          <p:cNvSpPr txBox="1"/>
          <p:nvPr/>
        </p:nvSpPr>
        <p:spPr>
          <a:xfrm>
            <a:off x="5267908" y="3860597"/>
            <a:ext cx="689163" cy="646331"/>
          </a:xfrm>
          <a:prstGeom prst="rect">
            <a:avLst/>
          </a:prstGeom>
          <a:noFill/>
        </p:spPr>
        <p:txBody>
          <a:bodyPr wrap="none" rtlCol="0">
            <a:spAutoFit/>
          </a:bodyPr>
          <a:lstStyle/>
          <a:p>
            <a:r>
              <a:rPr lang="en-US" sz="3600" dirty="0"/>
              <a:t>vs.</a:t>
            </a:r>
          </a:p>
        </p:txBody>
      </p:sp>
      <p:pic>
        <p:nvPicPr>
          <p:cNvPr id="4102" name="Picture 6" descr="Image result for Cray-1">
            <a:extLst>
              <a:ext uri="{FF2B5EF4-FFF2-40B4-BE49-F238E27FC236}">
                <a16:creationId xmlns:a16="http://schemas.microsoft.com/office/drawing/2014/main" id="{31F8D2FF-AFE7-45A9-A5C7-9587ADAE6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112" y="2364242"/>
            <a:ext cx="3636404" cy="36364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7BF5DD0-F426-8AEF-25C5-338AECF78CBC}"/>
              </a:ext>
            </a:extLst>
          </p:cNvPr>
          <p:cNvPicPr>
            <a:picLocks noChangeAspect="1"/>
          </p:cNvPicPr>
          <p:nvPr/>
        </p:nvPicPr>
        <p:blipFill>
          <a:blip r:embed="rId4"/>
          <a:stretch>
            <a:fillRect/>
          </a:stretch>
        </p:blipFill>
        <p:spPr>
          <a:xfrm>
            <a:off x="10522651" y="516112"/>
            <a:ext cx="1630641" cy="1630641"/>
          </a:xfrm>
          <a:prstGeom prst="rect">
            <a:avLst/>
          </a:prstGeom>
        </p:spPr>
      </p:pic>
      <p:sp>
        <p:nvSpPr>
          <p:cNvPr id="7" name="TextBox 6">
            <a:extLst>
              <a:ext uri="{FF2B5EF4-FFF2-40B4-BE49-F238E27FC236}">
                <a16:creationId xmlns:a16="http://schemas.microsoft.com/office/drawing/2014/main" id="{1EF7E1ED-00D6-7BC1-162F-D93D6D3BD5E9}"/>
              </a:ext>
            </a:extLst>
          </p:cNvPr>
          <p:cNvSpPr txBox="1"/>
          <p:nvPr/>
        </p:nvSpPr>
        <p:spPr>
          <a:xfrm>
            <a:off x="-60684" y="6633356"/>
            <a:ext cx="11773308" cy="261610"/>
          </a:xfrm>
          <a:prstGeom prst="rect">
            <a:avLst/>
          </a:prstGeom>
          <a:noFill/>
        </p:spPr>
        <p:txBody>
          <a:bodyPr wrap="square">
            <a:spAutoFit/>
          </a:bodyPr>
          <a:lstStyle/>
          <a:p>
            <a:r>
              <a:rPr lang="en-US" sz="1100" dirty="0"/>
              <a:t>TH: “Benchmarking Data Science: 12 Ways to Lie With Statistics and Performance on Parallel Computers”, IEEE Computer, Aug. 2022</a:t>
            </a:r>
          </a:p>
        </p:txBody>
      </p:sp>
    </p:spTree>
    <p:extLst>
      <p:ext uri="{BB962C8B-B14F-4D97-AF65-F5344CB8AC3E}">
        <p14:creationId xmlns:p14="http://schemas.microsoft.com/office/powerpoint/2010/main" val="291007462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3899C0-5C79-CAE4-22D0-50316A209305}"/>
              </a:ext>
            </a:extLst>
          </p:cNvPr>
          <p:cNvSpPr>
            <a:spLocks noGrp="1"/>
          </p:cNvSpPr>
          <p:nvPr>
            <p:ph idx="1"/>
          </p:nvPr>
        </p:nvSpPr>
        <p:spPr/>
        <p:txBody>
          <a:bodyPr/>
          <a:lstStyle/>
          <a:p>
            <a:r>
              <a:rPr lang="en-US" dirty="0"/>
              <a:t>GPT-3 training is estimated to have cost at least $4.6M [1]</a:t>
            </a:r>
          </a:p>
          <a:p>
            <a:r>
              <a:rPr lang="en-US" dirty="0"/>
              <a:t>Today [06/23] GPT-4 inference costs $6e-5/output token </a:t>
            </a:r>
          </a:p>
          <a:p>
            <a:pPr lvl="1"/>
            <a:r>
              <a:rPr lang="en-US" dirty="0"/>
              <a:t>Assuming 50% profit margin</a:t>
            </a:r>
          </a:p>
          <a:p>
            <a:pPr lvl="1"/>
            <a:r>
              <a:rPr lang="en-US" dirty="0"/>
              <a:t>Break-even after 153.3 bn tokens</a:t>
            </a:r>
          </a:p>
          <a:p>
            <a:pPr lvl="1"/>
            <a:r>
              <a:rPr lang="en-US" dirty="0"/>
              <a:t>Let’s say 200 output tokens per ChatGPT query</a:t>
            </a:r>
          </a:p>
          <a:p>
            <a:pPr lvl="2"/>
            <a:r>
              <a:rPr lang="en-US" dirty="0"/>
              <a:t>break even after 766.7 M queries</a:t>
            </a:r>
          </a:p>
          <a:p>
            <a:pPr lvl="1"/>
            <a:r>
              <a:rPr lang="en-US" dirty="0"/>
              <a:t>Assume 10M queries / day </a:t>
            </a:r>
          </a:p>
          <a:p>
            <a:r>
              <a:rPr lang="en-US" dirty="0">
                <a:solidFill>
                  <a:srgbClr val="C00000"/>
                </a:solidFill>
              </a:rPr>
              <a:t>Inference cost dominates after just 77 days!</a:t>
            </a:r>
          </a:p>
          <a:p>
            <a:endParaRPr lang="en-US" dirty="0"/>
          </a:p>
          <a:p>
            <a:r>
              <a:rPr lang="en-US" dirty="0"/>
              <a:t>So obviously we prefer smaller models!</a:t>
            </a:r>
          </a:p>
          <a:p>
            <a:pPr lvl="1"/>
            <a:r>
              <a:rPr lang="en-US" dirty="0"/>
              <a:t>Yet, they need more expensive training!</a:t>
            </a:r>
          </a:p>
          <a:p>
            <a:pPr lvl="1"/>
            <a:r>
              <a:rPr lang="en-US" dirty="0"/>
              <a:t>Or expensive compression</a:t>
            </a:r>
          </a:p>
          <a:p>
            <a:pPr lvl="2"/>
            <a:r>
              <a:rPr lang="en-US" dirty="0"/>
              <a:t>Distillation, Quantization, Sparsification etc.</a:t>
            </a:r>
          </a:p>
          <a:p>
            <a:endParaRPr lang="en-US" dirty="0"/>
          </a:p>
        </p:txBody>
      </p:sp>
      <p:sp>
        <p:nvSpPr>
          <p:cNvPr id="3" name="Slide Number Placeholder 2">
            <a:extLst>
              <a:ext uri="{FF2B5EF4-FFF2-40B4-BE49-F238E27FC236}">
                <a16:creationId xmlns:a16="http://schemas.microsoft.com/office/drawing/2014/main" id="{BADA33A6-467B-321A-6B88-3C3BFFE665FA}"/>
              </a:ext>
            </a:extLst>
          </p:cNvPr>
          <p:cNvSpPr>
            <a:spLocks noGrp="1"/>
          </p:cNvSpPr>
          <p:nvPr>
            <p:ph type="sldNum" sz="quarter" idx="12"/>
          </p:nvPr>
        </p:nvSpPr>
        <p:spPr/>
        <p:txBody>
          <a:bodyPr/>
          <a:lstStyle/>
          <a:p>
            <a:fld id="{6C6AE60A-B69C-4790-82F7-3882EDF23186}" type="slidenum">
              <a:rPr lang="de-DE" smtClean="0"/>
              <a:pPr/>
              <a:t>36</a:t>
            </a:fld>
            <a:endParaRPr lang="de-DE" dirty="0"/>
          </a:p>
        </p:txBody>
      </p:sp>
      <p:sp>
        <p:nvSpPr>
          <p:cNvPr id="4" name="Title 3">
            <a:extLst>
              <a:ext uri="{FF2B5EF4-FFF2-40B4-BE49-F238E27FC236}">
                <a16:creationId xmlns:a16="http://schemas.microsoft.com/office/drawing/2014/main" id="{DACB9BF4-B0DC-F8C2-41BB-336A1B80F923}"/>
              </a:ext>
            </a:extLst>
          </p:cNvPr>
          <p:cNvSpPr>
            <a:spLocks noGrp="1"/>
          </p:cNvSpPr>
          <p:nvPr>
            <p:ph type="title"/>
          </p:nvPr>
        </p:nvSpPr>
        <p:spPr/>
        <p:txBody>
          <a:bodyPr/>
          <a:lstStyle/>
          <a:p>
            <a:r>
              <a:rPr lang="en-US" dirty="0"/>
              <a:t>#9 Don’t worry about inference costs</a:t>
            </a:r>
          </a:p>
        </p:txBody>
      </p:sp>
      <p:sp>
        <p:nvSpPr>
          <p:cNvPr id="6" name="TextBox 5">
            <a:extLst>
              <a:ext uri="{FF2B5EF4-FFF2-40B4-BE49-F238E27FC236}">
                <a16:creationId xmlns:a16="http://schemas.microsoft.com/office/drawing/2014/main" id="{2B83AF93-82D7-2066-BBC2-2A794DAD2102}"/>
              </a:ext>
            </a:extLst>
          </p:cNvPr>
          <p:cNvSpPr txBox="1"/>
          <p:nvPr/>
        </p:nvSpPr>
        <p:spPr>
          <a:xfrm>
            <a:off x="-75470" y="6274477"/>
            <a:ext cx="6099462" cy="430887"/>
          </a:xfrm>
          <a:prstGeom prst="rect">
            <a:avLst/>
          </a:prstGeom>
          <a:noFill/>
        </p:spPr>
        <p:txBody>
          <a:bodyPr wrap="square">
            <a:spAutoFit/>
          </a:bodyPr>
          <a:lstStyle/>
          <a:p>
            <a:r>
              <a:rPr lang="en-US" sz="1100" dirty="0"/>
              <a:t>[1] </a:t>
            </a:r>
            <a:r>
              <a:rPr lang="en-US" sz="1100" dirty="0">
                <a:hlinkClick r:id="rId2"/>
              </a:rPr>
              <a:t>https://lambdalabs.com/blog/demystifying-gpt-3</a:t>
            </a:r>
            <a:endParaRPr lang="en-US" sz="1100" dirty="0"/>
          </a:p>
          <a:p>
            <a:r>
              <a:rPr lang="en-US" sz="1100" dirty="0"/>
              <a:t>[2] </a:t>
            </a:r>
            <a:r>
              <a:rPr lang="en-US" sz="1100" dirty="0">
                <a:hlinkClick r:id="rId3"/>
              </a:rPr>
              <a:t>https://openai.com/pricing</a:t>
            </a:r>
            <a:r>
              <a:rPr lang="en-US" sz="1100" dirty="0"/>
              <a:t> </a:t>
            </a:r>
          </a:p>
        </p:txBody>
      </p:sp>
      <p:pic>
        <p:nvPicPr>
          <p:cNvPr id="8196" name="Picture 4" descr="a pencil-drawn caricature of a dollar with a large I written on it">
            <a:extLst>
              <a:ext uri="{FF2B5EF4-FFF2-40B4-BE49-F238E27FC236}">
                <a16:creationId xmlns:a16="http://schemas.microsoft.com/office/drawing/2014/main" id="{1C26DA57-6C41-98A2-EACF-5E8F15655CE6}"/>
              </a:ext>
            </a:extLst>
          </p:cNvPr>
          <p:cNvPicPr>
            <a:picLocks noChangeAspect="1" noChangeArrowheads="1"/>
          </p:cNvPicPr>
          <p:nvPr/>
        </p:nvPicPr>
        <p:blipFill>
          <a:blip r:embed="rId4" cstate="print">
            <a:clrChange>
              <a:clrFrom>
                <a:srgbClr val="F9F9F1"/>
              </a:clrFrom>
              <a:clrTo>
                <a:srgbClr val="F9F9F1">
                  <a:alpha val="0"/>
                </a:srgbClr>
              </a:clrTo>
            </a:clrChange>
            <a:extLst>
              <a:ext uri="{28A0092B-C50C-407E-A947-70E740481C1C}">
                <a14:useLocalDpi xmlns:a14="http://schemas.microsoft.com/office/drawing/2010/main" val="0"/>
              </a:ext>
            </a:extLst>
          </a:blip>
          <a:srcRect/>
          <a:stretch>
            <a:fillRect/>
          </a:stretch>
        </p:blipFill>
        <p:spPr bwMode="auto">
          <a:xfrm>
            <a:off x="10740516" y="363011"/>
            <a:ext cx="1597623" cy="159762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5A53B3D-B973-D584-578B-FFFC71C0CAEC}"/>
              </a:ext>
            </a:extLst>
          </p:cNvPr>
          <p:cNvGrpSpPr/>
          <p:nvPr/>
        </p:nvGrpSpPr>
        <p:grpSpPr>
          <a:xfrm>
            <a:off x="6026565" y="2132856"/>
            <a:ext cx="7803947" cy="4330062"/>
            <a:chOff x="6026565" y="2132856"/>
            <a:chExt cx="7803947" cy="4330062"/>
          </a:xfrm>
        </p:grpSpPr>
        <p:pic>
          <p:nvPicPr>
            <p:cNvPr id="8" name="Picture 7">
              <a:extLst>
                <a:ext uri="{FF2B5EF4-FFF2-40B4-BE49-F238E27FC236}">
                  <a16:creationId xmlns:a16="http://schemas.microsoft.com/office/drawing/2014/main" id="{4BE1C914-05B2-8C07-F472-229570F2AB46}"/>
                </a:ext>
              </a:extLst>
            </p:cNvPr>
            <p:cNvPicPr>
              <a:picLocks noChangeAspect="1"/>
            </p:cNvPicPr>
            <p:nvPr/>
          </p:nvPicPr>
          <p:blipFill>
            <a:blip r:embed="rId5"/>
            <a:stretch>
              <a:fillRect/>
            </a:stretch>
          </p:blipFill>
          <p:spPr>
            <a:xfrm>
              <a:off x="6026565" y="2132856"/>
              <a:ext cx="5990847" cy="4040542"/>
            </a:xfrm>
            <a:prstGeom prst="rect">
              <a:avLst/>
            </a:prstGeom>
          </p:spPr>
        </p:pic>
        <p:cxnSp>
          <p:nvCxnSpPr>
            <p:cNvPr id="10" name="Straight Connector 9">
              <a:extLst>
                <a:ext uri="{FF2B5EF4-FFF2-40B4-BE49-F238E27FC236}">
                  <a16:creationId xmlns:a16="http://schemas.microsoft.com/office/drawing/2014/main" id="{FC072183-DE14-8296-4A02-53FB05666DC4}"/>
                </a:ext>
              </a:extLst>
            </p:cNvPr>
            <p:cNvCxnSpPr>
              <a:cxnSpLocks/>
            </p:cNvCxnSpPr>
            <p:nvPr/>
          </p:nvCxnSpPr>
          <p:spPr>
            <a:xfrm flipV="1">
              <a:off x="6786450" y="4796436"/>
              <a:ext cx="5175029" cy="15877"/>
            </a:xfrm>
            <a:prstGeom prst="line">
              <a:avLst/>
            </a:prstGeom>
            <a:ln w="47625">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Speech Bubble: Rectangle with Corners Rounded 11">
              <a:extLst>
                <a:ext uri="{FF2B5EF4-FFF2-40B4-BE49-F238E27FC236}">
                  <a16:creationId xmlns:a16="http://schemas.microsoft.com/office/drawing/2014/main" id="{DBE3D7CC-6437-8C11-083A-814E8E443D31}"/>
                </a:ext>
              </a:extLst>
            </p:cNvPr>
            <p:cNvSpPr/>
            <p:nvPr/>
          </p:nvSpPr>
          <p:spPr>
            <a:xfrm>
              <a:off x="6312024" y="5228484"/>
              <a:ext cx="2556284" cy="1008112"/>
            </a:xfrm>
            <a:prstGeom prst="wedgeRoundRectCallout">
              <a:avLst>
                <a:gd name="adj1" fmla="val 108181"/>
                <a:gd name="adj2" fmla="val -88750"/>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Needs 300 bn tokens more to train to same accuracy!</a:t>
              </a:r>
            </a:p>
          </p:txBody>
        </p:sp>
        <p:sp>
          <p:nvSpPr>
            <p:cNvPr id="16" name="TextBox 15">
              <a:extLst>
                <a:ext uri="{FF2B5EF4-FFF2-40B4-BE49-F238E27FC236}">
                  <a16:creationId xmlns:a16="http://schemas.microsoft.com/office/drawing/2014/main" id="{0FDBDDB9-CCDC-0AFB-A963-7F1BBBE15249}"/>
                </a:ext>
              </a:extLst>
            </p:cNvPr>
            <p:cNvSpPr txBox="1"/>
            <p:nvPr/>
          </p:nvSpPr>
          <p:spPr>
            <a:xfrm>
              <a:off x="7650520" y="6201308"/>
              <a:ext cx="6179992" cy="261610"/>
            </a:xfrm>
            <a:prstGeom prst="rect">
              <a:avLst/>
            </a:prstGeom>
            <a:noFill/>
          </p:spPr>
          <p:txBody>
            <a:bodyPr wrap="square">
              <a:spAutoFit/>
            </a:bodyPr>
            <a:lstStyle/>
            <a:p>
              <a:r>
                <a:rPr lang="en-US" sz="1100" dirty="0"/>
                <a:t>Brown et al.: Language Models are Few-Shot Learners</a:t>
              </a:r>
            </a:p>
          </p:txBody>
        </p:sp>
      </p:grpSp>
      <p:sp>
        <p:nvSpPr>
          <p:cNvPr id="7" name="TextBox 6">
            <a:extLst>
              <a:ext uri="{FF2B5EF4-FFF2-40B4-BE49-F238E27FC236}">
                <a16:creationId xmlns:a16="http://schemas.microsoft.com/office/drawing/2014/main" id="{63CC71ED-7550-069E-A047-E6E498F82B29}"/>
              </a:ext>
            </a:extLst>
          </p:cNvPr>
          <p:cNvSpPr txBox="1"/>
          <p:nvPr/>
        </p:nvSpPr>
        <p:spPr>
          <a:xfrm>
            <a:off x="-60684" y="6633356"/>
            <a:ext cx="11773308" cy="261610"/>
          </a:xfrm>
          <a:prstGeom prst="rect">
            <a:avLst/>
          </a:prstGeom>
          <a:noFill/>
        </p:spPr>
        <p:txBody>
          <a:bodyPr wrap="square">
            <a:spAutoFit/>
          </a:bodyPr>
          <a:lstStyle/>
          <a:p>
            <a:r>
              <a:rPr lang="en-US" sz="1100" dirty="0"/>
              <a:t>TH: “Benchmarking Data Science: 12 Ways to Lie With Statistics and Performance on Parallel Computers”, IEEE Computer, Aug. 2022</a:t>
            </a:r>
          </a:p>
        </p:txBody>
      </p:sp>
    </p:spTree>
    <p:extLst>
      <p:ext uri="{BB962C8B-B14F-4D97-AF65-F5344CB8AC3E}">
        <p14:creationId xmlns:p14="http://schemas.microsoft.com/office/powerpoint/2010/main" val="1549352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500"/>
                                        <p:tgtEl>
                                          <p:spTgt spid="2">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fade">
                                      <p:cBhvr>
                                        <p:cTn id="40" dur="500"/>
                                        <p:tgtEl>
                                          <p:spTgt spid="2">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xEl>
                                              <p:pRg st="9" end="9"/>
                                            </p:txEl>
                                          </p:spTgt>
                                        </p:tgtEl>
                                        <p:attrNameLst>
                                          <p:attrName>style.visibility</p:attrName>
                                        </p:attrNameLst>
                                      </p:cBhvr>
                                      <p:to>
                                        <p:strVal val="visible"/>
                                      </p:to>
                                    </p:set>
                                    <p:animEffect transition="in" filter="fade">
                                      <p:cBhvr>
                                        <p:cTn id="45" dur="500"/>
                                        <p:tgtEl>
                                          <p:spTgt spid="2">
                                            <p:txEl>
                                              <p:pRg st="9" end="9"/>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
                                            <p:txEl>
                                              <p:pRg st="10" end="10"/>
                                            </p:txEl>
                                          </p:spTgt>
                                        </p:tgtEl>
                                        <p:attrNameLst>
                                          <p:attrName>style.visibility</p:attrName>
                                        </p:attrNameLst>
                                      </p:cBhvr>
                                      <p:to>
                                        <p:strVal val="visible"/>
                                      </p:to>
                                    </p:set>
                                    <p:animEffect transition="in" filter="fade">
                                      <p:cBhvr>
                                        <p:cTn id="48" dur="500"/>
                                        <p:tgtEl>
                                          <p:spTgt spid="2">
                                            <p:txEl>
                                              <p:pRg st="10" end="1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
                                            <p:txEl>
                                              <p:pRg st="11" end="11"/>
                                            </p:txEl>
                                          </p:spTgt>
                                        </p:tgtEl>
                                        <p:attrNameLst>
                                          <p:attrName>style.visibility</p:attrName>
                                        </p:attrNameLst>
                                      </p:cBhvr>
                                      <p:to>
                                        <p:strVal val="visible"/>
                                      </p:to>
                                    </p:set>
                                    <p:animEffect transition="in" filter="fade">
                                      <p:cBhvr>
                                        <p:cTn id="58" dur="500"/>
                                        <p:tgtEl>
                                          <p:spTgt spid="2">
                                            <p:txEl>
                                              <p:pRg st="11" end="11"/>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2">
                                            <p:txEl>
                                              <p:pRg st="12" end="12"/>
                                            </p:txEl>
                                          </p:spTgt>
                                        </p:tgtEl>
                                        <p:attrNameLst>
                                          <p:attrName>style.visibility</p:attrName>
                                        </p:attrNameLst>
                                      </p:cBhvr>
                                      <p:to>
                                        <p:strVal val="visible"/>
                                      </p:to>
                                    </p:set>
                                    <p:animEffect transition="in" filter="fade">
                                      <p:cBhvr>
                                        <p:cTn id="61"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38EE16-B942-CD21-7FC7-168DE862C5D9}"/>
              </a:ext>
            </a:extLst>
          </p:cNvPr>
          <p:cNvSpPr txBox="1"/>
          <p:nvPr/>
        </p:nvSpPr>
        <p:spPr>
          <a:xfrm>
            <a:off x="-60684" y="6633356"/>
            <a:ext cx="11773308" cy="261610"/>
          </a:xfrm>
          <a:prstGeom prst="rect">
            <a:avLst/>
          </a:prstGeom>
          <a:noFill/>
        </p:spPr>
        <p:txBody>
          <a:bodyPr wrap="square">
            <a:spAutoFit/>
          </a:bodyPr>
          <a:lstStyle/>
          <a:p>
            <a:r>
              <a:rPr lang="en-US" sz="1100" dirty="0"/>
              <a:t>TH: “Benchmarking Data Science: 12 Ways to Lie With Statistics and Performance on Parallel Computers”, IEEE Computer, Aug. 2022</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DF59D885-3DCD-5156-3627-3522C82526DB}"/>
                  </a:ext>
                </a:extLst>
              </p:cNvPr>
              <p:cNvSpPr>
                <a:spLocks noGrp="1"/>
              </p:cNvSpPr>
              <p:nvPr>
                <p:ph idx="1"/>
              </p:nvPr>
            </p:nvSpPr>
            <p:spPr>
              <a:xfrm>
                <a:off x="191344" y="1340768"/>
                <a:ext cx="11773308" cy="4895846"/>
              </a:xfrm>
            </p:spPr>
            <p:txBody>
              <a:bodyPr/>
              <a:lstStyle/>
              <a:p>
                <a:r>
                  <a:rPr lang="en-US" dirty="0"/>
                  <a:t>Example: ResNet-50 3.8 </a:t>
                </a:r>
                <a:r>
                  <a:rPr lang="en-US" dirty="0" err="1"/>
                  <a:t>Gflop</a:t>
                </a:r>
                <a:r>
                  <a:rPr lang="en-US" dirty="0"/>
                  <a:t> inference, </a:t>
                </a:r>
                <a14:m>
                  <m:oMath xmlns:m="http://schemas.openxmlformats.org/officeDocument/2006/math">
                    <m:r>
                      <a:rPr lang="en-US" b="1" i="1" smtClean="0">
                        <a:latin typeface="Cambria Math" panose="02040503050406030204" pitchFamily="18" charset="0"/>
                      </a:rPr>
                      <m:t>≈</m:t>
                    </m:r>
                  </m:oMath>
                </a14:m>
                <a:r>
                  <a:rPr lang="en-US" dirty="0"/>
                  <a:t>3x for training</a:t>
                </a:r>
              </a:p>
              <a:p>
                <a:pPr lvl="1"/>
                <a:r>
                  <a:rPr lang="en-US" dirty="0"/>
                  <a:t>ImageNet is 150 GiB for </a:t>
                </a:r>
                <a14:m>
                  <m:oMath xmlns:m="http://schemas.openxmlformats.org/officeDocument/2006/math">
                    <m:r>
                      <a:rPr lang="en-US" b="0" i="1" smtClean="0">
                        <a:latin typeface="Cambria Math" panose="02040503050406030204" pitchFamily="18" charset="0"/>
                      </a:rPr>
                      <m:t>≈</m:t>
                    </m:r>
                  </m:oMath>
                </a14:m>
                <a:r>
                  <a:rPr lang="en-US" dirty="0"/>
                  <a:t>1.3M images </a:t>
                </a:r>
                <a:r>
                  <a:rPr lang="en-US" dirty="0">
                    <a:sym typeface="Wingdings" panose="05000000000000000000" pitchFamily="2" charset="2"/>
                  </a:rPr>
                  <a:t> average size 115 </a:t>
                </a:r>
                <a:r>
                  <a:rPr lang="en-US" dirty="0" err="1">
                    <a:sym typeface="Wingdings" panose="05000000000000000000" pitchFamily="2" charset="2"/>
                  </a:rPr>
                  <a:t>kiB</a:t>
                </a:r>
                <a:r>
                  <a:rPr lang="en-US" dirty="0">
                    <a:sym typeface="Wingdings" panose="05000000000000000000" pitchFamily="2" charset="2"/>
                  </a:rPr>
                  <a:t>, range: 508B - 15MiB</a:t>
                </a:r>
              </a:p>
              <a:p>
                <a:pPr lvl="1"/>
                <a:r>
                  <a:rPr lang="en-US" dirty="0" err="1"/>
                  <a:t>MLPerf</a:t>
                </a:r>
                <a:r>
                  <a:rPr lang="en-US" dirty="0"/>
                  <a:t> v2.1 on one H100 - </a:t>
                </a:r>
                <a:r>
                  <a:rPr lang="en-US" dirty="0">
                    <a:sym typeface="Wingdings" panose="05000000000000000000" pitchFamily="2" charset="2"/>
                  </a:rPr>
                  <a:t>81k samples/s  9.3 GiB/s random access  ~50 SSDs / GPU</a:t>
                </a:r>
              </a:p>
              <a:p>
                <a:pPr lvl="2"/>
                <a:r>
                  <a:rPr lang="en-US" dirty="0">
                    <a:sym typeface="Wingdings" panose="05000000000000000000" pitchFamily="2" charset="2"/>
                  </a:rPr>
                  <a:t>Likely more for problems from scientific computing!</a:t>
                </a:r>
                <a:endParaRPr lang="en-US" dirty="0"/>
              </a:p>
              <a:p>
                <a:r>
                  <a:rPr lang="en-US" dirty="0"/>
                  <a:t>Training on thousands of GPUs may need to manage 10,000s of SSDs</a:t>
                </a:r>
              </a:p>
              <a:p>
                <a:endParaRPr lang="en-US" dirty="0"/>
              </a:p>
            </p:txBody>
          </p:sp>
        </mc:Choice>
        <mc:Fallback xmlns="">
          <p:sp>
            <p:nvSpPr>
              <p:cNvPr id="2" name="Content Placeholder 1">
                <a:extLst>
                  <a:ext uri="{FF2B5EF4-FFF2-40B4-BE49-F238E27FC236}">
                    <a16:creationId xmlns:a16="http://schemas.microsoft.com/office/drawing/2014/main" id="{DF59D885-3DCD-5156-3627-3522C82526DB}"/>
                  </a:ext>
                </a:extLst>
              </p:cNvPr>
              <p:cNvSpPr>
                <a:spLocks noGrp="1" noRot="1" noChangeAspect="1" noMove="1" noResize="1" noEditPoints="1" noAdjustHandles="1" noChangeArrowheads="1" noChangeShapeType="1" noTextEdit="1"/>
              </p:cNvSpPr>
              <p:nvPr>
                <p:ph idx="1"/>
              </p:nvPr>
            </p:nvSpPr>
            <p:spPr>
              <a:xfrm>
                <a:off x="191344" y="1340768"/>
                <a:ext cx="11773308" cy="4895846"/>
              </a:xfrm>
              <a:blipFill>
                <a:blip r:embed="rId2"/>
                <a:stretch>
                  <a:fillRect l="-52" t="-1619"/>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3C570BA8-57A2-0D61-474E-6C26CF283A4E}"/>
              </a:ext>
            </a:extLst>
          </p:cNvPr>
          <p:cNvSpPr>
            <a:spLocks noGrp="1"/>
          </p:cNvSpPr>
          <p:nvPr>
            <p:ph type="sldNum" sz="quarter" idx="12"/>
          </p:nvPr>
        </p:nvSpPr>
        <p:spPr/>
        <p:txBody>
          <a:bodyPr/>
          <a:lstStyle/>
          <a:p>
            <a:fld id="{6C6AE60A-B69C-4790-82F7-3882EDF23186}" type="slidenum">
              <a:rPr lang="de-DE" smtClean="0"/>
              <a:pPr/>
              <a:t>37</a:t>
            </a:fld>
            <a:endParaRPr lang="de-DE" dirty="0"/>
          </a:p>
        </p:txBody>
      </p:sp>
      <p:sp>
        <p:nvSpPr>
          <p:cNvPr id="4" name="Title 3">
            <a:extLst>
              <a:ext uri="{FF2B5EF4-FFF2-40B4-BE49-F238E27FC236}">
                <a16:creationId xmlns:a16="http://schemas.microsoft.com/office/drawing/2014/main" id="{9E363A04-CFBA-BC15-97A2-539223F7F049}"/>
              </a:ext>
            </a:extLst>
          </p:cNvPr>
          <p:cNvSpPr>
            <a:spLocks noGrp="1"/>
          </p:cNvSpPr>
          <p:nvPr>
            <p:ph type="title"/>
          </p:nvPr>
        </p:nvSpPr>
        <p:spPr/>
        <p:txBody>
          <a:bodyPr/>
          <a:lstStyle/>
          <a:p>
            <a:r>
              <a:rPr lang="en-US" dirty="0"/>
              <a:t>#10 Do not consider reading the data</a:t>
            </a:r>
          </a:p>
        </p:txBody>
      </p:sp>
      <p:pic>
        <p:nvPicPr>
          <p:cNvPr id="9218" name="Picture 2" descr="a pencil-drawn caricature of hard drive">
            <a:extLst>
              <a:ext uri="{FF2B5EF4-FFF2-40B4-BE49-F238E27FC236}">
                <a16:creationId xmlns:a16="http://schemas.microsoft.com/office/drawing/2014/main" id="{4B8143F9-C093-57B0-89FA-0D6EAF733A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1192" y="533400"/>
            <a:ext cx="1700808" cy="17008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48F163A-7FA7-9D6C-C982-1113C9DCE70C}"/>
              </a:ext>
            </a:extLst>
          </p:cNvPr>
          <p:cNvPicPr>
            <a:picLocks noChangeAspect="1"/>
          </p:cNvPicPr>
          <p:nvPr/>
        </p:nvPicPr>
        <p:blipFill>
          <a:blip r:embed="rId4"/>
          <a:stretch>
            <a:fillRect/>
          </a:stretch>
        </p:blipFill>
        <p:spPr>
          <a:xfrm>
            <a:off x="2063552" y="3090940"/>
            <a:ext cx="7343547" cy="3542416"/>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750769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4E8385-AB39-45EB-836B-15312643784C}"/>
              </a:ext>
            </a:extLst>
          </p:cNvPr>
          <p:cNvSpPr>
            <a:spLocks noGrp="1"/>
          </p:cNvSpPr>
          <p:nvPr>
            <p:ph idx="1"/>
          </p:nvPr>
        </p:nvSpPr>
        <p:spPr/>
        <p:txBody>
          <a:bodyPr/>
          <a:lstStyle/>
          <a:p>
            <a:r>
              <a:rPr lang="en-US" dirty="0"/>
              <a:t>The pinnacle of </a:t>
            </a:r>
            <a:r>
              <a:rPr lang="en-US" dirty="0" err="1"/>
              <a:t>floptimization</a:t>
            </a:r>
            <a:r>
              <a:rPr lang="en-US" dirty="0"/>
              <a:t>! Very hard to catch!</a:t>
            </a:r>
          </a:p>
          <a:p>
            <a:pPr lvl="2"/>
            <a:r>
              <a:rPr lang="en-US" dirty="0"/>
              <a:t>But Dr. </a:t>
            </a:r>
            <a:r>
              <a:rPr lang="en-US" dirty="0" err="1"/>
              <a:t>Catlock</a:t>
            </a:r>
            <a:r>
              <a:rPr lang="en-US" dirty="0"/>
              <a:t> Holmes below can catch it.</a:t>
            </a:r>
          </a:p>
          <a:p>
            <a:endParaRPr lang="en-US" dirty="0"/>
          </a:p>
        </p:txBody>
      </p:sp>
      <p:sp>
        <p:nvSpPr>
          <p:cNvPr id="3" name="Slide Number Placeholder 2">
            <a:extLst>
              <a:ext uri="{FF2B5EF4-FFF2-40B4-BE49-F238E27FC236}">
                <a16:creationId xmlns:a16="http://schemas.microsoft.com/office/drawing/2014/main" id="{03C66C44-1E1B-445B-A6EC-E256CFEE0022}"/>
              </a:ext>
            </a:extLst>
          </p:cNvPr>
          <p:cNvSpPr>
            <a:spLocks noGrp="1"/>
          </p:cNvSpPr>
          <p:nvPr>
            <p:ph type="sldNum" sz="quarter" idx="12"/>
          </p:nvPr>
        </p:nvSpPr>
        <p:spPr/>
        <p:txBody>
          <a:bodyPr/>
          <a:lstStyle/>
          <a:p>
            <a:fld id="{6C6AE60A-B69C-4790-82F7-3882EDF23186}" type="slidenum">
              <a:rPr lang="de-DE" smtClean="0"/>
              <a:pPr/>
              <a:t>38</a:t>
            </a:fld>
            <a:endParaRPr lang="de-DE" dirty="0"/>
          </a:p>
        </p:txBody>
      </p:sp>
      <p:sp>
        <p:nvSpPr>
          <p:cNvPr id="4" name="Title 3">
            <a:extLst>
              <a:ext uri="{FF2B5EF4-FFF2-40B4-BE49-F238E27FC236}">
                <a16:creationId xmlns:a16="http://schemas.microsoft.com/office/drawing/2014/main" id="{D8685A84-A5CB-4DA6-AB53-C2B37ED77FE3}"/>
              </a:ext>
            </a:extLst>
          </p:cNvPr>
          <p:cNvSpPr>
            <a:spLocks noGrp="1"/>
          </p:cNvSpPr>
          <p:nvPr>
            <p:ph type="title"/>
          </p:nvPr>
        </p:nvSpPr>
        <p:spPr/>
        <p:txBody>
          <a:bodyPr/>
          <a:lstStyle/>
          <a:p>
            <a:r>
              <a:rPr lang="en-US" dirty="0"/>
              <a:t>#11 Train on unreasonably large examples</a:t>
            </a:r>
          </a:p>
        </p:txBody>
      </p:sp>
      <p:pic>
        <p:nvPicPr>
          <p:cNvPr id="9218" name="Picture 2" descr="Image result for funny cat image">
            <a:extLst>
              <a:ext uri="{FF2B5EF4-FFF2-40B4-BE49-F238E27FC236}">
                <a16:creationId xmlns:a16="http://schemas.microsoft.com/office/drawing/2014/main" id="{19D1DFF4-20A1-4CB9-A921-035C629E3B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7508" y="2612345"/>
            <a:ext cx="1188132" cy="11881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08445B-8A36-4E04-8FED-2CCF9BEA6BE8}"/>
              </a:ext>
            </a:extLst>
          </p:cNvPr>
          <p:cNvSpPr txBox="1"/>
          <p:nvPr/>
        </p:nvSpPr>
        <p:spPr>
          <a:xfrm>
            <a:off x="191344" y="3897052"/>
            <a:ext cx="4703019" cy="369332"/>
          </a:xfrm>
          <a:prstGeom prst="rect">
            <a:avLst/>
          </a:prstGeom>
          <a:noFill/>
        </p:spPr>
        <p:txBody>
          <a:bodyPr wrap="none" rtlCol="0">
            <a:spAutoFit/>
          </a:bodyPr>
          <a:lstStyle/>
          <a:p>
            <a:r>
              <a:rPr lang="en-US" dirty="0"/>
              <a:t>Low-resolution cat (244x244 – 1 </a:t>
            </a:r>
            <a:r>
              <a:rPr lang="en-US" dirty="0" err="1"/>
              <a:t>Gflop</a:t>
            </a:r>
            <a:r>
              <a:rPr lang="en-US" dirty="0"/>
              <a:t>/example)</a:t>
            </a:r>
          </a:p>
        </p:txBody>
      </p:sp>
      <p:pic>
        <p:nvPicPr>
          <p:cNvPr id="7" name="Picture 2" descr="Image result for funny cat image">
            <a:extLst>
              <a:ext uri="{FF2B5EF4-FFF2-40B4-BE49-F238E27FC236}">
                <a16:creationId xmlns:a16="http://schemas.microsoft.com/office/drawing/2014/main" id="{CF6A2859-32D2-4431-9A94-6A5AD933E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4603" y="1268760"/>
            <a:ext cx="5004556" cy="50045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75D5040-5530-4C30-9825-ACD2EB7AFD86}"/>
              </a:ext>
            </a:extLst>
          </p:cNvPr>
          <p:cNvSpPr txBox="1"/>
          <p:nvPr/>
        </p:nvSpPr>
        <p:spPr>
          <a:xfrm>
            <a:off x="5015880" y="3206411"/>
            <a:ext cx="689163" cy="646331"/>
          </a:xfrm>
          <a:prstGeom prst="rect">
            <a:avLst/>
          </a:prstGeom>
          <a:noFill/>
        </p:spPr>
        <p:txBody>
          <a:bodyPr wrap="none" rtlCol="0">
            <a:spAutoFit/>
          </a:bodyPr>
          <a:lstStyle/>
          <a:p>
            <a:r>
              <a:rPr lang="en-US" sz="3600" dirty="0"/>
              <a:t>vs.</a:t>
            </a:r>
          </a:p>
        </p:txBody>
      </p:sp>
      <p:sp>
        <p:nvSpPr>
          <p:cNvPr id="9" name="TextBox 8">
            <a:extLst>
              <a:ext uri="{FF2B5EF4-FFF2-40B4-BE49-F238E27FC236}">
                <a16:creationId xmlns:a16="http://schemas.microsoft.com/office/drawing/2014/main" id="{C90802D3-D23F-423C-BFB0-1C0CD4319754}"/>
              </a:ext>
            </a:extLst>
          </p:cNvPr>
          <p:cNvSpPr txBox="1"/>
          <p:nvPr/>
        </p:nvSpPr>
        <p:spPr>
          <a:xfrm>
            <a:off x="7176120" y="6227830"/>
            <a:ext cx="4449038" cy="369332"/>
          </a:xfrm>
          <a:prstGeom prst="rect">
            <a:avLst/>
          </a:prstGeom>
          <a:noFill/>
        </p:spPr>
        <p:txBody>
          <a:bodyPr wrap="none" rtlCol="0">
            <a:spAutoFit/>
          </a:bodyPr>
          <a:lstStyle/>
          <a:p>
            <a:r>
              <a:rPr lang="en-US" dirty="0"/>
              <a:t>High-resolution cat (8kx8k – 1 Tflop/example)</a:t>
            </a:r>
          </a:p>
        </p:txBody>
      </p:sp>
      <p:sp>
        <p:nvSpPr>
          <p:cNvPr id="6" name="TextBox 5">
            <a:extLst>
              <a:ext uri="{FF2B5EF4-FFF2-40B4-BE49-F238E27FC236}">
                <a16:creationId xmlns:a16="http://schemas.microsoft.com/office/drawing/2014/main" id="{B1B1041C-52DB-57E8-CF0D-E0A1B7A8ED41}"/>
              </a:ext>
            </a:extLst>
          </p:cNvPr>
          <p:cNvSpPr txBox="1"/>
          <p:nvPr/>
        </p:nvSpPr>
        <p:spPr>
          <a:xfrm>
            <a:off x="-60684" y="6633356"/>
            <a:ext cx="11773308" cy="261610"/>
          </a:xfrm>
          <a:prstGeom prst="rect">
            <a:avLst/>
          </a:prstGeom>
          <a:noFill/>
        </p:spPr>
        <p:txBody>
          <a:bodyPr wrap="square">
            <a:spAutoFit/>
          </a:bodyPr>
          <a:lstStyle/>
          <a:p>
            <a:r>
              <a:rPr lang="en-US" sz="1100" dirty="0"/>
              <a:t>TH: “Benchmarking Data Science: 12 Ways to Lie With Statistics and Performance on Parallel Computers”, IEEE Computer, Aug. 2022</a:t>
            </a:r>
          </a:p>
        </p:txBody>
      </p:sp>
    </p:spTree>
    <p:extLst>
      <p:ext uri="{BB962C8B-B14F-4D97-AF65-F5344CB8AC3E}">
        <p14:creationId xmlns:p14="http://schemas.microsoft.com/office/powerpoint/2010/main" val="120693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fade">
                                      <p:cBhvr>
                                        <p:cTn id="15" dur="500"/>
                                        <p:tgtEl>
                                          <p:spTgt spid="92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19DCB8-4535-4736-8577-DB9728636B45}"/>
              </a:ext>
            </a:extLst>
          </p:cNvPr>
          <p:cNvSpPr>
            <a:spLocks noGrp="1"/>
          </p:cNvSpPr>
          <p:nvPr>
            <p:ph idx="1"/>
          </p:nvPr>
        </p:nvSpPr>
        <p:spPr/>
        <p:txBody>
          <a:bodyPr/>
          <a:lstStyle/>
          <a:p>
            <a:r>
              <a:rPr lang="en-US" dirty="0"/>
              <a:t>Compare either time to solution or accuracy if both together don’t look strong!</a:t>
            </a:r>
          </a:p>
          <a:p>
            <a:pPr lvl="2"/>
            <a:r>
              <a:rPr lang="en-US" dirty="0"/>
              <a:t>There used to be conventions but let’s redefine them.</a:t>
            </a:r>
          </a:p>
        </p:txBody>
      </p:sp>
      <p:sp>
        <p:nvSpPr>
          <p:cNvPr id="3" name="Slide Number Placeholder 2">
            <a:extLst>
              <a:ext uri="{FF2B5EF4-FFF2-40B4-BE49-F238E27FC236}">
                <a16:creationId xmlns:a16="http://schemas.microsoft.com/office/drawing/2014/main" id="{DBDBB759-F76C-48F2-B0A3-EB68F0D8AF19}"/>
              </a:ext>
            </a:extLst>
          </p:cNvPr>
          <p:cNvSpPr>
            <a:spLocks noGrp="1"/>
          </p:cNvSpPr>
          <p:nvPr>
            <p:ph type="sldNum" sz="quarter" idx="12"/>
          </p:nvPr>
        </p:nvSpPr>
        <p:spPr/>
        <p:txBody>
          <a:bodyPr/>
          <a:lstStyle/>
          <a:p>
            <a:fld id="{6C6AE60A-B69C-4790-82F7-3882EDF23186}" type="slidenum">
              <a:rPr lang="de-DE" smtClean="0"/>
              <a:pPr/>
              <a:t>39</a:t>
            </a:fld>
            <a:endParaRPr lang="de-DE" dirty="0"/>
          </a:p>
        </p:txBody>
      </p:sp>
      <p:sp>
        <p:nvSpPr>
          <p:cNvPr id="4" name="Title 3">
            <a:extLst>
              <a:ext uri="{FF2B5EF4-FFF2-40B4-BE49-F238E27FC236}">
                <a16:creationId xmlns:a16="http://schemas.microsoft.com/office/drawing/2014/main" id="{FD9D0027-BA18-461B-A7AB-AE01DACB6B5B}"/>
              </a:ext>
            </a:extLst>
          </p:cNvPr>
          <p:cNvSpPr>
            <a:spLocks noGrp="1"/>
          </p:cNvSpPr>
          <p:nvPr>
            <p:ph type="title"/>
          </p:nvPr>
        </p:nvSpPr>
        <p:spPr/>
        <p:txBody>
          <a:bodyPr/>
          <a:lstStyle/>
          <a:p>
            <a:r>
              <a:rPr lang="en-US" dirty="0"/>
              <a:t>#12 Choose your comparison points well</a:t>
            </a:r>
          </a:p>
        </p:txBody>
      </p:sp>
      <p:pic>
        <p:nvPicPr>
          <p:cNvPr id="12290" name="Picture 2" descr="Image result for deep learning jokes">
            <a:extLst>
              <a:ext uri="{FF2B5EF4-FFF2-40B4-BE49-F238E27FC236}">
                <a16:creationId xmlns:a16="http://schemas.microsoft.com/office/drawing/2014/main" id="{0C562C4B-0DB1-49B1-8533-F1AB3CD87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7508" y="2775566"/>
            <a:ext cx="9349483" cy="27795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FE82E5A-7225-EB71-2411-AB2277945067}"/>
              </a:ext>
            </a:extLst>
          </p:cNvPr>
          <p:cNvSpPr txBox="1"/>
          <p:nvPr/>
        </p:nvSpPr>
        <p:spPr>
          <a:xfrm>
            <a:off x="-60684" y="6633356"/>
            <a:ext cx="11773308" cy="261610"/>
          </a:xfrm>
          <a:prstGeom prst="rect">
            <a:avLst/>
          </a:prstGeom>
          <a:noFill/>
        </p:spPr>
        <p:txBody>
          <a:bodyPr wrap="square">
            <a:spAutoFit/>
          </a:bodyPr>
          <a:lstStyle/>
          <a:p>
            <a:r>
              <a:rPr lang="en-US" sz="1100" dirty="0"/>
              <a:t>TH: “Benchmarking Data Science: 12 Ways to Lie With Statistics and Performance on Parallel Computers”, IEEE Computer, Aug. 2022</a:t>
            </a:r>
          </a:p>
        </p:txBody>
      </p:sp>
    </p:spTree>
    <p:extLst>
      <p:ext uri="{BB962C8B-B14F-4D97-AF65-F5344CB8AC3E}">
        <p14:creationId xmlns:p14="http://schemas.microsoft.com/office/powerpoint/2010/main" val="254535613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6EE601-C95C-3305-F4FF-920B10C42118}"/>
              </a:ext>
            </a:extLst>
          </p:cNvPr>
          <p:cNvSpPr>
            <a:spLocks noGrp="1"/>
          </p:cNvSpPr>
          <p:nvPr>
            <p:ph idx="1"/>
          </p:nvPr>
        </p:nvSpPr>
        <p:spPr>
          <a:xfrm>
            <a:off x="335360" y="2168860"/>
            <a:ext cx="6624736" cy="4895846"/>
          </a:xfrm>
        </p:spPr>
        <p:txBody>
          <a:bodyPr/>
          <a:lstStyle/>
          <a:p>
            <a:pPr marL="0" indent="0" algn="ctr">
              <a:buNone/>
            </a:pPr>
            <a:r>
              <a:rPr lang="en-US" sz="5400" dirty="0"/>
              <a:t>Let us be </a:t>
            </a:r>
          </a:p>
          <a:p>
            <a:pPr marL="0" indent="0" algn="ctr">
              <a:buNone/>
            </a:pPr>
            <a:r>
              <a:rPr lang="en-US" sz="8000" dirty="0">
                <a:solidFill>
                  <a:srgbClr val="C00000"/>
                </a:solidFill>
              </a:rPr>
              <a:t>proud</a:t>
            </a:r>
            <a:endParaRPr lang="en-US" sz="5400" dirty="0">
              <a:solidFill>
                <a:srgbClr val="C00000"/>
              </a:solidFill>
            </a:endParaRPr>
          </a:p>
          <a:p>
            <a:pPr marL="0" indent="0" algn="ctr">
              <a:buNone/>
            </a:pPr>
            <a:r>
              <a:rPr lang="en-US" sz="5400" dirty="0"/>
              <a:t>of our achievements!</a:t>
            </a:r>
          </a:p>
        </p:txBody>
      </p:sp>
      <p:sp>
        <p:nvSpPr>
          <p:cNvPr id="3" name="Slide Number Placeholder 2">
            <a:extLst>
              <a:ext uri="{FF2B5EF4-FFF2-40B4-BE49-F238E27FC236}">
                <a16:creationId xmlns:a16="http://schemas.microsoft.com/office/drawing/2014/main" id="{E4EE4BA1-0858-09A2-FA8A-7147DC6EA494}"/>
              </a:ext>
            </a:extLst>
          </p:cNvPr>
          <p:cNvSpPr>
            <a:spLocks noGrp="1"/>
          </p:cNvSpPr>
          <p:nvPr>
            <p:ph type="sldNum" sz="quarter" idx="12"/>
          </p:nvPr>
        </p:nvSpPr>
        <p:spPr/>
        <p:txBody>
          <a:bodyPr/>
          <a:lstStyle/>
          <a:p>
            <a:fld id="{6C6AE60A-B69C-4790-82F7-3882EDF23186}" type="slidenum">
              <a:rPr lang="de-DE" smtClean="0"/>
              <a:pPr/>
              <a:t>4</a:t>
            </a:fld>
            <a:endParaRPr lang="de-DE" dirty="0"/>
          </a:p>
        </p:txBody>
      </p:sp>
      <p:sp>
        <p:nvSpPr>
          <p:cNvPr id="4" name="Title 3">
            <a:extLst>
              <a:ext uri="{FF2B5EF4-FFF2-40B4-BE49-F238E27FC236}">
                <a16:creationId xmlns:a16="http://schemas.microsoft.com/office/drawing/2014/main" id="{F83B3B8B-45AA-2BD0-CE4C-8AAD61B20B73}"/>
              </a:ext>
            </a:extLst>
          </p:cNvPr>
          <p:cNvSpPr>
            <a:spLocks noGrp="1"/>
          </p:cNvSpPr>
          <p:nvPr>
            <p:ph type="title"/>
          </p:nvPr>
        </p:nvSpPr>
        <p:spPr/>
        <p:txBody>
          <a:bodyPr/>
          <a:lstStyle/>
          <a:p>
            <a:r>
              <a:rPr lang="en-US" dirty="0"/>
              <a:t>The Good</a:t>
            </a:r>
          </a:p>
        </p:txBody>
      </p:sp>
      <p:pic>
        <p:nvPicPr>
          <p:cNvPr id="1028" name="Picture 4" descr="From &quot;The Good, the Bad and the Ugly&quot;, draw a caricature of the good with a pistol in the form of a computer with a white background.&#10;">
            <a:extLst>
              <a:ext uri="{FF2B5EF4-FFF2-40B4-BE49-F238E27FC236}">
                <a16:creationId xmlns:a16="http://schemas.microsoft.com/office/drawing/2014/main" id="{675D4D5F-28F7-C5FC-F040-2221F9490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8068" y="855142"/>
            <a:ext cx="5409220" cy="54092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50258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9676F02-66AB-35CD-D9DC-15810C54A993}"/>
              </a:ext>
            </a:extLst>
          </p:cNvPr>
          <p:cNvSpPr>
            <a:spLocks noGrp="1"/>
          </p:cNvSpPr>
          <p:nvPr>
            <p:ph idx="1"/>
          </p:nvPr>
        </p:nvSpPr>
        <p:spPr>
          <a:xfrm>
            <a:off x="-60684" y="6545952"/>
            <a:ext cx="11773308" cy="388248"/>
          </a:xfrm>
        </p:spPr>
        <p:txBody>
          <a:bodyPr/>
          <a:lstStyle/>
          <a:p>
            <a:pPr marL="0" indent="0">
              <a:buNone/>
            </a:pPr>
            <a:r>
              <a:rPr lang="en-US" dirty="0"/>
              <a:t>Continue discussion on twitter </a:t>
            </a:r>
            <a:r>
              <a:rPr lang="en-US" sz="1800" dirty="0">
                <a:hlinkClick r:id="rId2"/>
              </a:rPr>
              <a:t>https://twitter.com/search?q=12ways%20%2B%20acmrep</a:t>
            </a:r>
            <a:r>
              <a:rPr lang="en-US" sz="1800" dirty="0"/>
              <a:t> </a:t>
            </a:r>
          </a:p>
          <a:p>
            <a:endParaRPr lang="en-US" dirty="0"/>
          </a:p>
          <a:p>
            <a:endParaRPr lang="en-US" dirty="0"/>
          </a:p>
        </p:txBody>
      </p:sp>
      <p:sp>
        <p:nvSpPr>
          <p:cNvPr id="3" name="Slide Number Placeholder 2">
            <a:extLst>
              <a:ext uri="{FF2B5EF4-FFF2-40B4-BE49-F238E27FC236}">
                <a16:creationId xmlns:a16="http://schemas.microsoft.com/office/drawing/2014/main" id="{7FFCC527-0A48-A9EA-938D-0BC206EB307E}"/>
              </a:ext>
            </a:extLst>
          </p:cNvPr>
          <p:cNvSpPr>
            <a:spLocks noGrp="1"/>
          </p:cNvSpPr>
          <p:nvPr>
            <p:ph type="sldNum" sz="quarter" idx="12"/>
          </p:nvPr>
        </p:nvSpPr>
        <p:spPr/>
        <p:txBody>
          <a:bodyPr/>
          <a:lstStyle/>
          <a:p>
            <a:fld id="{6C6AE60A-B69C-4790-82F7-3882EDF23186}" type="slidenum">
              <a:rPr lang="de-DE" smtClean="0"/>
              <a:pPr/>
              <a:t>40</a:t>
            </a:fld>
            <a:endParaRPr lang="de-DE" dirty="0"/>
          </a:p>
        </p:txBody>
      </p:sp>
      <p:sp>
        <p:nvSpPr>
          <p:cNvPr id="4" name="Title 3">
            <a:extLst>
              <a:ext uri="{FF2B5EF4-FFF2-40B4-BE49-F238E27FC236}">
                <a16:creationId xmlns:a16="http://schemas.microsoft.com/office/drawing/2014/main" id="{65C0715C-F0AF-30D1-0CB6-13B50A886C5B}"/>
              </a:ext>
            </a:extLst>
          </p:cNvPr>
          <p:cNvSpPr>
            <a:spLocks noGrp="1"/>
          </p:cNvSpPr>
          <p:nvPr>
            <p:ph type="title"/>
          </p:nvPr>
        </p:nvSpPr>
        <p:spPr/>
        <p:txBody>
          <a:bodyPr/>
          <a:lstStyle/>
          <a:p>
            <a:r>
              <a:rPr lang="en-US" dirty="0"/>
              <a:t>Cover feature “Research Reproducibility” in IEEE Computer - All 12 Rules</a:t>
            </a:r>
          </a:p>
        </p:txBody>
      </p:sp>
      <p:pic>
        <p:nvPicPr>
          <p:cNvPr id="6" name="Picture 5">
            <a:extLst>
              <a:ext uri="{FF2B5EF4-FFF2-40B4-BE49-F238E27FC236}">
                <a16:creationId xmlns:a16="http://schemas.microsoft.com/office/drawing/2014/main" id="{8F57AAAB-8A17-D048-FAD3-164BAE113FED}"/>
              </a:ext>
            </a:extLst>
          </p:cNvPr>
          <p:cNvPicPr>
            <a:picLocks noChangeAspect="1"/>
          </p:cNvPicPr>
          <p:nvPr/>
        </p:nvPicPr>
        <p:blipFill>
          <a:blip r:embed="rId3"/>
          <a:stretch>
            <a:fillRect/>
          </a:stretch>
        </p:blipFill>
        <p:spPr>
          <a:xfrm>
            <a:off x="6462587" y="1136976"/>
            <a:ext cx="5591545" cy="5328912"/>
          </a:xfrm>
          <a:prstGeom prst="rect">
            <a:avLst/>
          </a:prstGeom>
          <a:ln>
            <a:solidFill>
              <a:schemeClr val="tx1"/>
            </a:solidFill>
          </a:ln>
          <a:effectLst>
            <a:outerShdw blurRad="292100" dist="139700" dir="2700000" algn="tl" rotWithShape="0">
              <a:srgbClr val="333333">
                <a:alpha val="65000"/>
              </a:srgbClr>
            </a:outerShdw>
          </a:effectLst>
        </p:spPr>
      </p:pic>
      <p:sp>
        <p:nvSpPr>
          <p:cNvPr id="10" name="Slide Number Placeholder 2">
            <a:extLst>
              <a:ext uri="{FF2B5EF4-FFF2-40B4-BE49-F238E27FC236}">
                <a16:creationId xmlns:a16="http://schemas.microsoft.com/office/drawing/2014/main" id="{F9429E6B-A349-009D-E452-A503DF61B526}"/>
              </a:ext>
            </a:extLst>
          </p:cNvPr>
          <p:cNvSpPr txBox="1">
            <a:spLocks/>
          </p:cNvSpPr>
          <p:nvPr/>
        </p:nvSpPr>
        <p:spPr>
          <a:xfrm>
            <a:off x="6713631" y="7300068"/>
            <a:ext cx="355600" cy="468312"/>
          </a:xfrm>
          <a:prstGeom prst="rect">
            <a:avLst/>
          </a:prstGeom>
        </p:spPr>
        <p:txBody>
          <a:bodyPr vert="horz" wrap="none" lIns="0" tIns="0" rIns="0" bIns="0" rtlCol="0" anchor="ctr"/>
          <a:lstStyle>
            <a:defPPr>
              <a:defRPr lang="en-US"/>
            </a:defPPr>
            <a:lvl1pPr marL="0" algn="ctr" defTabSz="914400" rtl="0" eaLnBrk="1" latinLnBrk="0" hangingPunct="1">
              <a:defRPr sz="105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6AE60A-B69C-4790-82F7-3882EDF23186}" type="slidenum">
              <a:rPr lang="de-DE" smtClean="0"/>
              <a:pPr/>
              <a:t>40</a:t>
            </a:fld>
            <a:endParaRPr lang="de-DE" dirty="0"/>
          </a:p>
        </p:txBody>
      </p:sp>
      <p:pic>
        <p:nvPicPr>
          <p:cNvPr id="12" name="Picture 11">
            <a:extLst>
              <a:ext uri="{FF2B5EF4-FFF2-40B4-BE49-F238E27FC236}">
                <a16:creationId xmlns:a16="http://schemas.microsoft.com/office/drawing/2014/main" id="{6D412B9A-4110-4FA3-13F1-620CC8B89C79}"/>
              </a:ext>
            </a:extLst>
          </p:cNvPr>
          <p:cNvPicPr>
            <a:picLocks noChangeAspect="1"/>
          </p:cNvPicPr>
          <p:nvPr/>
        </p:nvPicPr>
        <p:blipFill>
          <a:blip r:embed="rId4"/>
          <a:stretch>
            <a:fillRect/>
          </a:stretch>
        </p:blipFill>
        <p:spPr>
          <a:xfrm>
            <a:off x="115119" y="1088740"/>
            <a:ext cx="1916033" cy="1361648"/>
          </a:xfrm>
          <a:prstGeom prst="rect">
            <a:avLst/>
          </a:prstGeom>
          <a:ln>
            <a:solidFill>
              <a:schemeClr val="tx1"/>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93466925-13F5-5F57-2CCC-86BB6F64807E}"/>
              </a:ext>
            </a:extLst>
          </p:cNvPr>
          <p:cNvPicPr>
            <a:picLocks noChangeAspect="1"/>
          </p:cNvPicPr>
          <p:nvPr/>
        </p:nvPicPr>
        <p:blipFill>
          <a:blip r:embed="rId5"/>
          <a:stretch>
            <a:fillRect/>
          </a:stretch>
        </p:blipFill>
        <p:spPr>
          <a:xfrm>
            <a:off x="2171564" y="1088740"/>
            <a:ext cx="2052197" cy="1206030"/>
          </a:xfrm>
          <a:prstGeom prst="rect">
            <a:avLst/>
          </a:prstGeom>
          <a:ln>
            <a:solidFill>
              <a:schemeClr val="tx1"/>
            </a:solid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538B5373-64BA-1EDF-EFA9-667EABB27A3F}"/>
              </a:ext>
            </a:extLst>
          </p:cNvPr>
          <p:cNvPicPr>
            <a:picLocks noChangeAspect="1"/>
          </p:cNvPicPr>
          <p:nvPr/>
        </p:nvPicPr>
        <p:blipFill>
          <a:blip r:embed="rId6"/>
          <a:stretch>
            <a:fillRect/>
          </a:stretch>
        </p:blipFill>
        <p:spPr>
          <a:xfrm>
            <a:off x="4331804" y="1140361"/>
            <a:ext cx="1993841" cy="1011510"/>
          </a:xfrm>
          <a:prstGeom prst="rect">
            <a:avLst/>
          </a:prstGeom>
          <a:ln>
            <a:solidFill>
              <a:schemeClr val="tx1"/>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CD64BE12-F674-420C-3142-8519D3CEFB9A}"/>
              </a:ext>
            </a:extLst>
          </p:cNvPr>
          <p:cNvPicPr>
            <a:picLocks noChangeAspect="1"/>
          </p:cNvPicPr>
          <p:nvPr/>
        </p:nvPicPr>
        <p:blipFill>
          <a:blip r:embed="rId7"/>
          <a:stretch>
            <a:fillRect/>
          </a:stretch>
        </p:blipFill>
        <p:spPr>
          <a:xfrm>
            <a:off x="4382341" y="2317330"/>
            <a:ext cx="1857675" cy="1147674"/>
          </a:xfrm>
          <a:prstGeom prst="rect">
            <a:avLst/>
          </a:prstGeom>
          <a:ln>
            <a:solidFill>
              <a:schemeClr val="tx1"/>
            </a:solid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227F4018-78BB-F767-F19F-15271E7EFC85}"/>
              </a:ext>
            </a:extLst>
          </p:cNvPr>
          <p:cNvPicPr>
            <a:picLocks noChangeAspect="1"/>
          </p:cNvPicPr>
          <p:nvPr/>
        </p:nvPicPr>
        <p:blipFill>
          <a:blip r:embed="rId8"/>
          <a:stretch>
            <a:fillRect/>
          </a:stretch>
        </p:blipFill>
        <p:spPr>
          <a:xfrm>
            <a:off x="2215841" y="2376037"/>
            <a:ext cx="1945211" cy="1809047"/>
          </a:xfrm>
          <a:prstGeom prst="rect">
            <a:avLst/>
          </a:prstGeom>
          <a:ln>
            <a:solidFill>
              <a:schemeClr val="tx1"/>
            </a:solid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C75B8552-9119-9EB5-540D-A3FB79177B89}"/>
              </a:ext>
            </a:extLst>
          </p:cNvPr>
          <p:cNvPicPr>
            <a:picLocks noChangeAspect="1"/>
          </p:cNvPicPr>
          <p:nvPr/>
        </p:nvPicPr>
        <p:blipFill>
          <a:blip r:embed="rId9"/>
          <a:stretch>
            <a:fillRect/>
          </a:stretch>
        </p:blipFill>
        <p:spPr>
          <a:xfrm>
            <a:off x="99664" y="2628739"/>
            <a:ext cx="2023020" cy="1196305"/>
          </a:xfrm>
          <a:prstGeom prst="rect">
            <a:avLst/>
          </a:prstGeom>
          <a:ln>
            <a:solidFill>
              <a:schemeClr val="tx1"/>
            </a:solid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7E5B718B-4D1B-76F3-F8B4-07D3C25BF193}"/>
              </a:ext>
            </a:extLst>
          </p:cNvPr>
          <p:cNvPicPr>
            <a:picLocks noChangeAspect="1"/>
          </p:cNvPicPr>
          <p:nvPr/>
        </p:nvPicPr>
        <p:blipFill>
          <a:blip r:embed="rId10"/>
          <a:stretch>
            <a:fillRect/>
          </a:stretch>
        </p:blipFill>
        <p:spPr>
          <a:xfrm>
            <a:off x="218105" y="3962762"/>
            <a:ext cx="1750690" cy="1050414"/>
          </a:xfrm>
          <a:prstGeom prst="rect">
            <a:avLst/>
          </a:prstGeom>
          <a:ln>
            <a:solidFill>
              <a:schemeClr val="tx1"/>
            </a:solid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4E6C4D6D-15BF-C3C8-C4F8-CE18C9D447FE}"/>
              </a:ext>
            </a:extLst>
          </p:cNvPr>
          <p:cNvPicPr>
            <a:picLocks noChangeAspect="1"/>
          </p:cNvPicPr>
          <p:nvPr/>
        </p:nvPicPr>
        <p:blipFill>
          <a:blip r:embed="rId11"/>
          <a:stretch>
            <a:fillRect/>
          </a:stretch>
        </p:blipFill>
        <p:spPr>
          <a:xfrm>
            <a:off x="4327909" y="3597098"/>
            <a:ext cx="1984115" cy="1488086"/>
          </a:xfrm>
          <a:prstGeom prst="rect">
            <a:avLst/>
          </a:prstGeom>
          <a:ln>
            <a:solidFill>
              <a:schemeClr val="tx1"/>
            </a:solid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28F4F97D-C789-C4ED-DA1B-02E3D4586CF0}"/>
              </a:ext>
            </a:extLst>
          </p:cNvPr>
          <p:cNvPicPr>
            <a:picLocks noChangeAspect="1"/>
          </p:cNvPicPr>
          <p:nvPr/>
        </p:nvPicPr>
        <p:blipFill>
          <a:blip r:embed="rId12"/>
          <a:stretch>
            <a:fillRect/>
          </a:stretch>
        </p:blipFill>
        <p:spPr>
          <a:xfrm>
            <a:off x="2269019" y="4273146"/>
            <a:ext cx="1818773" cy="992058"/>
          </a:xfrm>
          <a:prstGeom prst="rect">
            <a:avLst/>
          </a:prstGeom>
          <a:ln>
            <a:solidFill>
              <a:schemeClr val="tx1"/>
            </a:solid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A4AF2F4C-1BFA-7E4D-5336-F5D3D8630E2D}"/>
              </a:ext>
            </a:extLst>
          </p:cNvPr>
          <p:cNvPicPr>
            <a:picLocks noChangeAspect="1"/>
          </p:cNvPicPr>
          <p:nvPr/>
        </p:nvPicPr>
        <p:blipFill>
          <a:blip r:embed="rId13"/>
          <a:stretch>
            <a:fillRect/>
          </a:stretch>
        </p:blipFill>
        <p:spPr>
          <a:xfrm>
            <a:off x="253396" y="5281345"/>
            <a:ext cx="1738991" cy="1027975"/>
          </a:xfrm>
          <a:prstGeom prst="rect">
            <a:avLst/>
          </a:prstGeom>
          <a:ln>
            <a:solidFill>
              <a:schemeClr val="tx1"/>
            </a:solid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FAA91ED8-1C0A-0B0D-54AC-14D419DA715C}"/>
              </a:ext>
            </a:extLst>
          </p:cNvPr>
          <p:cNvPicPr>
            <a:picLocks noChangeAspect="1"/>
          </p:cNvPicPr>
          <p:nvPr/>
        </p:nvPicPr>
        <p:blipFill>
          <a:blip r:embed="rId14"/>
          <a:stretch>
            <a:fillRect/>
          </a:stretch>
        </p:blipFill>
        <p:spPr>
          <a:xfrm>
            <a:off x="4410932" y="5243105"/>
            <a:ext cx="1757076" cy="1210231"/>
          </a:xfrm>
          <a:prstGeom prst="rect">
            <a:avLst/>
          </a:prstGeom>
          <a:ln>
            <a:solidFill>
              <a:schemeClr val="tx1"/>
            </a:solid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C42CF282-39E2-68A2-F986-F33758ACB2C2}"/>
              </a:ext>
            </a:extLst>
          </p:cNvPr>
          <p:cNvPicPr>
            <a:picLocks noChangeAspect="1"/>
          </p:cNvPicPr>
          <p:nvPr/>
        </p:nvPicPr>
        <p:blipFill>
          <a:blip r:embed="rId15"/>
          <a:stretch>
            <a:fillRect/>
          </a:stretch>
        </p:blipFill>
        <p:spPr>
          <a:xfrm>
            <a:off x="2387588" y="5392281"/>
            <a:ext cx="1587124" cy="1061055"/>
          </a:xfrm>
          <a:prstGeom prst="rect">
            <a:avLst/>
          </a:prstGeom>
          <a:ln>
            <a:solidFill>
              <a:schemeClr val="tx1"/>
            </a:solidFill>
          </a:ln>
          <a:effectLst>
            <a:outerShdw blurRad="292100" dist="139700" dir="2700000" algn="tl" rotWithShape="0">
              <a:srgbClr val="333333">
                <a:alpha val="65000"/>
              </a:srgbClr>
            </a:outerShdw>
          </a:effectLst>
        </p:spPr>
      </p:pic>
      <p:sp>
        <p:nvSpPr>
          <p:cNvPr id="24" name="Rectangle 23">
            <a:extLst>
              <a:ext uri="{FF2B5EF4-FFF2-40B4-BE49-F238E27FC236}">
                <a16:creationId xmlns:a16="http://schemas.microsoft.com/office/drawing/2014/main" id="{880C9D8D-A0D3-318A-216C-6F21F6C3833E}"/>
              </a:ext>
            </a:extLst>
          </p:cNvPr>
          <p:cNvSpPr/>
          <p:nvPr/>
        </p:nvSpPr>
        <p:spPr>
          <a:xfrm>
            <a:off x="137868" y="1115646"/>
            <a:ext cx="1853676" cy="131434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61A4026-4ACE-3642-D4C5-E2B850E7A6B5}"/>
              </a:ext>
            </a:extLst>
          </p:cNvPr>
          <p:cNvSpPr/>
          <p:nvPr/>
        </p:nvSpPr>
        <p:spPr>
          <a:xfrm>
            <a:off x="4342733" y="1152837"/>
            <a:ext cx="1968892" cy="98349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A370493-507D-1BC5-3C55-67D5C229B7A3}"/>
              </a:ext>
            </a:extLst>
          </p:cNvPr>
          <p:cNvSpPr/>
          <p:nvPr/>
        </p:nvSpPr>
        <p:spPr>
          <a:xfrm>
            <a:off x="4417672" y="2338964"/>
            <a:ext cx="1750336" cy="110021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A13189F-1B77-2E62-07F6-3913D7EF7170}"/>
              </a:ext>
            </a:extLst>
          </p:cNvPr>
          <p:cNvSpPr/>
          <p:nvPr/>
        </p:nvSpPr>
        <p:spPr>
          <a:xfrm>
            <a:off x="2308229" y="4298268"/>
            <a:ext cx="1731648" cy="94483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EDDD9B8-DED3-F13B-EF01-970892137EDC}"/>
              </a:ext>
            </a:extLst>
          </p:cNvPr>
          <p:cNvSpPr/>
          <p:nvPr/>
        </p:nvSpPr>
        <p:spPr>
          <a:xfrm>
            <a:off x="271437" y="5307145"/>
            <a:ext cx="1731648" cy="94483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2079FA8-3E1D-D529-6EE0-6D9390810E6B}"/>
              </a:ext>
            </a:extLst>
          </p:cNvPr>
          <p:cNvSpPr/>
          <p:nvPr/>
        </p:nvSpPr>
        <p:spPr>
          <a:xfrm>
            <a:off x="4454834" y="5265204"/>
            <a:ext cx="1713174" cy="113784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9790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par>
                          <p:cTn id="45" fill="hold">
                            <p:stCondLst>
                              <p:cond delay="4000"/>
                            </p:stCondLst>
                            <p:childTnLst>
                              <p:par>
                                <p:cTn id="46" presetID="10" presetClass="entr" presetSubtype="0"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par>
                          <p:cTn id="52" fill="hold">
                            <p:stCondLst>
                              <p:cond delay="4500"/>
                            </p:stCondLst>
                            <p:childTnLst>
                              <p:par>
                                <p:cTn id="53" presetID="10" presetClass="entr" presetSubtype="0"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par>
                          <p:cTn id="59" fill="hold">
                            <p:stCondLst>
                              <p:cond delay="5000"/>
                            </p:stCondLst>
                            <p:childTnLst>
                              <p:par>
                                <p:cTn id="60" presetID="10" presetClass="entr" presetSubtype="0" fill="hold"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childTnLst>
                          </p:cTn>
                        </p:par>
                        <p:par>
                          <p:cTn id="66" fill="hold">
                            <p:stCondLst>
                              <p:cond delay="5500"/>
                            </p:stCondLst>
                            <p:childTnLst>
                              <p:par>
                                <p:cTn id="67" presetID="10" presetClass="entr" presetSubtype="0" fill="hold"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8" grpId="0" animBg="1"/>
      <p:bldP spid="29" grpId="0" animBg="1"/>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37103DD1-18C8-819F-5F12-9A8B34A640A1}"/>
              </a:ext>
            </a:extLst>
          </p:cNvPr>
          <p:cNvSpPr txBox="1">
            <a:spLocks/>
          </p:cNvSpPr>
          <p:nvPr/>
        </p:nvSpPr>
        <p:spPr>
          <a:xfrm>
            <a:off x="8292244" y="3338541"/>
            <a:ext cx="3876715" cy="2358711"/>
          </a:xfrm>
          <a:prstGeom prst="rect">
            <a:avLst/>
          </a:prstGeom>
          <a:solidFill>
            <a:schemeClr val="bg1">
              <a:lumMod val="95000"/>
            </a:schemeClr>
          </a:solidFill>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t>Performance may not be reproducible</a:t>
            </a:r>
          </a:p>
          <a:p>
            <a:pPr lvl="1"/>
            <a:r>
              <a:rPr lang="en-US" sz="1400" dirty="0"/>
              <a:t>Interpretability fosters scientific progress</a:t>
            </a:r>
          </a:p>
          <a:p>
            <a:pPr lvl="2"/>
            <a:r>
              <a:rPr lang="en-US" sz="1400" dirty="0"/>
              <a:t>Enables to build on results</a:t>
            </a:r>
          </a:p>
          <a:p>
            <a:pPr lvl="1"/>
            <a:r>
              <a:rPr lang="en-US" sz="1400" dirty="0"/>
              <a:t>Sound statistics is the biggest gap today</a:t>
            </a:r>
          </a:p>
          <a:p>
            <a:r>
              <a:rPr lang="en-US" sz="1600" dirty="0"/>
              <a:t>We need to foster interpretability</a:t>
            </a:r>
          </a:p>
          <a:p>
            <a:pPr lvl="1"/>
            <a:r>
              <a:rPr lang="en-US" sz="1400" dirty="0"/>
              <a:t>Teach young students</a:t>
            </a:r>
          </a:p>
          <a:p>
            <a:pPr lvl="1"/>
            <a:r>
              <a:rPr lang="en-US" sz="1400" dirty="0"/>
              <a:t>Maybe even enforce in TPCs</a:t>
            </a:r>
          </a:p>
          <a:p>
            <a:r>
              <a:rPr lang="en-US" sz="1600" dirty="0"/>
              <a:t>See the 12 rules / 12 ways as a start</a:t>
            </a:r>
          </a:p>
          <a:p>
            <a:endParaRPr lang="en-US" sz="1600" dirty="0"/>
          </a:p>
        </p:txBody>
      </p:sp>
      <p:pic>
        <p:nvPicPr>
          <p:cNvPr id="8" name="Picture 7">
            <a:extLst>
              <a:ext uri="{FF2B5EF4-FFF2-40B4-BE49-F238E27FC236}">
                <a16:creationId xmlns:a16="http://schemas.microsoft.com/office/drawing/2014/main" id="{63E5AF37-5290-3FEA-216C-FF50640FA213}"/>
              </a:ext>
            </a:extLst>
          </p:cNvPr>
          <p:cNvPicPr>
            <a:picLocks noChangeAspect="1"/>
          </p:cNvPicPr>
          <p:nvPr/>
        </p:nvPicPr>
        <p:blipFill>
          <a:blip r:embed="rId2"/>
          <a:stretch>
            <a:fillRect/>
          </a:stretch>
        </p:blipFill>
        <p:spPr>
          <a:xfrm>
            <a:off x="4259796" y="4040991"/>
            <a:ext cx="3770075" cy="1440160"/>
          </a:xfrm>
          <a:prstGeom prst="rect">
            <a:avLst/>
          </a:prstGeom>
          <a:ln>
            <a:solidFill>
              <a:schemeClr val="tx1"/>
            </a:solid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C6AE60A-B69C-4790-82F7-3882EDF23186}" type="slidenum">
              <a:rPr kumimoji="0" lang="de-DE" sz="1050" b="0" i="0" u="none" strike="noStrike" kern="1200" cap="none" spc="0" normalizeH="0" baseline="0" noProof="0" smtClean="0">
                <a:ln>
                  <a:noFill/>
                </a:ln>
                <a:solidFill>
                  <a:prstClr val="white">
                    <a:lumMod val="6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de-DE" sz="105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 name="Title 3"/>
          <p:cNvSpPr>
            <a:spLocks noGrp="1"/>
          </p:cNvSpPr>
          <p:nvPr>
            <p:ph type="title"/>
          </p:nvPr>
        </p:nvSpPr>
        <p:spPr>
          <a:xfrm>
            <a:off x="191344" y="533400"/>
            <a:ext cx="8575555" cy="533400"/>
          </a:xfrm>
        </p:spPr>
        <p:txBody>
          <a:bodyPr/>
          <a:lstStyle/>
          <a:p>
            <a:r>
              <a:rPr lang="en-US" dirty="0"/>
              <a:t>Key Points and Conclusions </a:t>
            </a:r>
          </a:p>
        </p:txBody>
      </p:sp>
      <p:sp>
        <p:nvSpPr>
          <p:cNvPr id="13" name="Content Placeholder 1">
            <a:extLst>
              <a:ext uri="{FF2B5EF4-FFF2-40B4-BE49-F238E27FC236}">
                <a16:creationId xmlns:a16="http://schemas.microsoft.com/office/drawing/2014/main" id="{A0B262DF-0D04-4EE5-B26B-1B53124AB6A5}"/>
              </a:ext>
            </a:extLst>
          </p:cNvPr>
          <p:cNvSpPr txBox="1">
            <a:spLocks/>
          </p:cNvSpPr>
          <p:nvPr/>
        </p:nvSpPr>
        <p:spPr>
          <a:xfrm>
            <a:off x="8311623" y="656692"/>
            <a:ext cx="3797045" cy="312748"/>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i="0" kern="1200">
                <a:solidFill>
                  <a:schemeClr val="tx1"/>
                </a:solidFill>
                <a:latin typeface="Calibri" panose="020F0502020204030204" pitchFamily="34" charset="0"/>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b="0" i="0" kern="1200">
                <a:solidFill>
                  <a:schemeClr val="tx1"/>
                </a:solidFill>
                <a:latin typeface="Calibri" panose="020F0502020204030204" pitchFamily="34" charset="0"/>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b="0" i="1" kern="1200">
                <a:solidFill>
                  <a:schemeClr val="tx1"/>
                </a:solidFill>
                <a:latin typeface="Calibri" panose="020F0502020204030204" pitchFamily="34" charset="0"/>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
                <a:srgbClr val="485A2C"/>
              </a:buClr>
              <a:buSzTx/>
              <a:buFont typeface="Wingdings" pitchFamily="2" charset="2"/>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More of SPCL’s research:</a:t>
            </a:r>
          </a:p>
        </p:txBody>
      </p:sp>
      <p:sp>
        <p:nvSpPr>
          <p:cNvPr id="12" name="Content Placeholder 1">
            <a:extLst>
              <a:ext uri="{FF2B5EF4-FFF2-40B4-BE49-F238E27FC236}">
                <a16:creationId xmlns:a16="http://schemas.microsoft.com/office/drawing/2014/main" id="{A0B262DF-0D04-4EE5-B26B-1B53124AB6A5}"/>
              </a:ext>
            </a:extLst>
          </p:cNvPr>
          <p:cNvSpPr txBox="1">
            <a:spLocks/>
          </p:cNvSpPr>
          <p:nvPr/>
        </p:nvSpPr>
        <p:spPr>
          <a:xfrm>
            <a:off x="8544272" y="2641404"/>
            <a:ext cx="2462310" cy="312748"/>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i="0" kern="1200">
                <a:solidFill>
                  <a:schemeClr val="tx1"/>
                </a:solidFill>
                <a:latin typeface="Calibri" panose="020F0502020204030204" pitchFamily="34" charset="0"/>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b="0" i="0" kern="1200">
                <a:solidFill>
                  <a:schemeClr val="tx1"/>
                </a:solidFill>
                <a:latin typeface="Calibri" panose="020F0502020204030204" pitchFamily="34" charset="0"/>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b="0" i="1" kern="1200">
                <a:solidFill>
                  <a:schemeClr val="tx1"/>
                </a:solidFill>
                <a:latin typeface="Calibri" panose="020F0502020204030204" pitchFamily="34" charset="0"/>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
                <a:srgbClr val="485A2C"/>
              </a:buClr>
              <a:buSzTx/>
              <a:buFont typeface="Wingdings" pitchFamily="2" charset="2"/>
              <a:buNone/>
              <a:tabLst/>
              <a:defRPr/>
            </a:pPr>
            <a:r>
              <a:rPr kumimoji="0" lang="en-CH"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or </a:t>
            </a:r>
            <a:r>
              <a:rPr kumimoji="0" lang="en-US" sz="18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3" action="ppaction://hlinkfile"/>
              </a:rPr>
              <a:t>spcl.ethz.ch</a:t>
            </a:r>
            <a:endParaRPr kumimoji="0" lang="en-US" sz="18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nvGrpSpPr>
          <p:cNvPr id="6" name="Group 5"/>
          <p:cNvGrpSpPr/>
          <p:nvPr/>
        </p:nvGrpSpPr>
        <p:grpSpPr>
          <a:xfrm>
            <a:off x="8506102" y="1103222"/>
            <a:ext cx="3436979" cy="1119468"/>
            <a:chOff x="8349450" y="3266566"/>
            <a:chExt cx="3436979" cy="1119468"/>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9450" y="3271920"/>
              <a:ext cx="3436979" cy="1114114"/>
            </a:xfrm>
            <a:prstGeom prst="rect">
              <a:avLst/>
            </a:prstGeom>
          </p:spPr>
        </p:pic>
        <p:sp>
          <p:nvSpPr>
            <p:cNvPr id="17" name="Content Placeholder 1">
              <a:extLst>
                <a:ext uri="{FF2B5EF4-FFF2-40B4-BE49-F238E27FC236}">
                  <a16:creationId xmlns:a16="http://schemas.microsoft.com/office/drawing/2014/main" id="{A0B262DF-0D04-4EE5-B26B-1B53124AB6A5}"/>
                </a:ext>
              </a:extLst>
            </p:cNvPr>
            <p:cNvSpPr txBox="1">
              <a:spLocks/>
            </p:cNvSpPr>
            <p:nvPr/>
          </p:nvSpPr>
          <p:spPr>
            <a:xfrm>
              <a:off x="10560496" y="3271920"/>
              <a:ext cx="1225933" cy="300679"/>
            </a:xfrm>
            <a:prstGeom prst="rect">
              <a:avLst/>
            </a:prstGeom>
          </p:spPr>
          <p:txBody>
            <a:bodyPr vert="horz" lIns="140400" tIns="0" rIns="144000" bIns="0" rtlCol="0" anchor="ctr" anchorCtr="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i="0" kern="1200">
                  <a:solidFill>
                    <a:schemeClr val="tx1"/>
                  </a:solidFill>
                  <a:latin typeface="Calibri" panose="020F0502020204030204" pitchFamily="34" charset="0"/>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b="0" i="0" kern="1200">
                  <a:solidFill>
                    <a:schemeClr val="tx1"/>
                  </a:solidFill>
                  <a:latin typeface="Calibri" panose="020F0502020204030204" pitchFamily="34" charset="0"/>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b="0" i="1" kern="1200">
                  <a:solidFill>
                    <a:schemeClr val="tx1"/>
                  </a:solidFill>
                  <a:latin typeface="Calibri" panose="020F0502020204030204" pitchFamily="34" charset="0"/>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
                  <a:srgbClr val="485A2C"/>
                </a:buClr>
                <a:buSzTx/>
                <a:buFont typeface="Wingdings" pitchFamily="2" charset="2"/>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150+ Talks</a:t>
              </a:r>
            </a:p>
          </p:txBody>
        </p:sp>
        <p:sp>
          <p:nvSpPr>
            <p:cNvPr id="18" name="Content Placeholder 1">
              <a:extLst>
                <a:ext uri="{FF2B5EF4-FFF2-40B4-BE49-F238E27FC236}">
                  <a16:creationId xmlns:a16="http://schemas.microsoft.com/office/drawing/2014/main" id="{A0B262DF-0D04-4EE5-B26B-1B53124AB6A5}"/>
                </a:ext>
              </a:extLst>
            </p:cNvPr>
            <p:cNvSpPr txBox="1">
              <a:spLocks/>
            </p:cNvSpPr>
            <p:nvPr/>
          </p:nvSpPr>
          <p:spPr>
            <a:xfrm>
              <a:off x="8688288" y="3266566"/>
              <a:ext cx="1797127" cy="300679"/>
            </a:xfrm>
            <a:prstGeom prst="rect">
              <a:avLst/>
            </a:prstGeom>
          </p:spPr>
          <p:txBody>
            <a:bodyPr vert="horz" lIns="72000" tIns="0" rIns="144000" bIns="0" rtlCol="0" anchor="ctr" anchorCtr="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i="0" kern="1200">
                  <a:solidFill>
                    <a:schemeClr val="tx1"/>
                  </a:solidFill>
                  <a:latin typeface="Calibri" panose="020F0502020204030204" pitchFamily="34" charset="0"/>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b="0" i="0" kern="1200">
                  <a:solidFill>
                    <a:schemeClr val="tx1"/>
                  </a:solidFill>
                  <a:latin typeface="Calibri" panose="020F0502020204030204" pitchFamily="34" charset="0"/>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b="0" i="1" kern="1200">
                  <a:solidFill>
                    <a:schemeClr val="tx1"/>
                  </a:solidFill>
                  <a:latin typeface="Calibri" panose="020F0502020204030204" pitchFamily="34" charset="0"/>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00"/>
                </a:spcBef>
                <a:spcAft>
                  <a:spcPts val="0"/>
                </a:spcAft>
                <a:buClr>
                  <a:srgbClr val="485A2C"/>
                </a:buClr>
                <a:buSzTx/>
                <a:buFont typeface="Wingdings" pitchFamily="2" charset="2"/>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youtube.com/@</a:t>
              </a:r>
              <a:r>
                <a:rPr kumimoji="0" lang="en-US" sz="1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spcl</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 name="Content Placeholder 1">
              <a:extLst>
                <a:ext uri="{FF2B5EF4-FFF2-40B4-BE49-F238E27FC236}">
                  <a16:creationId xmlns:a16="http://schemas.microsoft.com/office/drawing/2014/main" id="{A0B262DF-0D04-4EE5-B26B-1B53124AB6A5}"/>
                </a:ext>
              </a:extLst>
            </p:cNvPr>
            <p:cNvSpPr txBox="1">
              <a:spLocks/>
            </p:cNvSpPr>
            <p:nvPr/>
          </p:nvSpPr>
          <p:spPr>
            <a:xfrm>
              <a:off x="8688352" y="3675960"/>
              <a:ext cx="1797127" cy="300679"/>
            </a:xfrm>
            <a:prstGeom prst="rect">
              <a:avLst/>
            </a:prstGeom>
          </p:spPr>
          <p:txBody>
            <a:bodyPr vert="horz" lIns="72000" tIns="0" rIns="144000" bIns="0" rtlCol="0" anchor="ctr" anchorCtr="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i="0" kern="1200">
                  <a:solidFill>
                    <a:schemeClr val="tx1"/>
                  </a:solidFill>
                  <a:latin typeface="Calibri" panose="020F0502020204030204" pitchFamily="34" charset="0"/>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b="0" i="0" kern="1200">
                  <a:solidFill>
                    <a:schemeClr val="tx1"/>
                  </a:solidFill>
                  <a:latin typeface="Calibri" panose="020F0502020204030204" pitchFamily="34" charset="0"/>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b="0" i="1" kern="1200">
                  <a:solidFill>
                    <a:schemeClr val="tx1"/>
                  </a:solidFill>
                  <a:latin typeface="Calibri" panose="020F0502020204030204" pitchFamily="34" charset="0"/>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00"/>
                </a:spcBef>
                <a:spcAft>
                  <a:spcPts val="0"/>
                </a:spcAft>
                <a:buClr>
                  <a:srgbClr val="485A2C"/>
                </a:buClr>
                <a:buSzTx/>
                <a:buFont typeface="Wingdings" pitchFamily="2" charset="2"/>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twitter.com/</a:t>
              </a:r>
              <a:r>
                <a:rPr kumimoji="0" lang="en-US" sz="1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spcl_eth</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0" name="Content Placeholder 1">
              <a:extLst>
                <a:ext uri="{FF2B5EF4-FFF2-40B4-BE49-F238E27FC236}">
                  <a16:creationId xmlns:a16="http://schemas.microsoft.com/office/drawing/2014/main" id="{A0B262DF-0D04-4EE5-B26B-1B53124AB6A5}"/>
                </a:ext>
              </a:extLst>
            </p:cNvPr>
            <p:cNvSpPr txBox="1">
              <a:spLocks/>
            </p:cNvSpPr>
            <p:nvPr/>
          </p:nvSpPr>
          <p:spPr>
            <a:xfrm>
              <a:off x="10560496" y="3675960"/>
              <a:ext cx="1225933" cy="300679"/>
            </a:xfrm>
            <a:prstGeom prst="rect">
              <a:avLst/>
            </a:prstGeom>
          </p:spPr>
          <p:txBody>
            <a:bodyPr vert="horz" lIns="0" tIns="0" rIns="0" bIns="0" rtlCol="0" anchor="ctr" anchorCtr="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i="0" kern="1200">
                  <a:solidFill>
                    <a:schemeClr val="tx1"/>
                  </a:solidFill>
                  <a:latin typeface="Calibri" panose="020F0502020204030204" pitchFamily="34" charset="0"/>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b="0" i="0" kern="1200">
                  <a:solidFill>
                    <a:schemeClr val="tx1"/>
                  </a:solidFill>
                  <a:latin typeface="Calibri" panose="020F0502020204030204" pitchFamily="34" charset="0"/>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b="0" i="1" kern="1200">
                  <a:solidFill>
                    <a:schemeClr val="tx1"/>
                  </a:solidFill>
                  <a:latin typeface="Calibri" panose="020F0502020204030204" pitchFamily="34" charset="0"/>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
                  <a:srgbClr val="485A2C"/>
                </a:buClr>
                <a:buSzTx/>
                <a:buFont typeface="Wingdings" pitchFamily="2" charset="2"/>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1.2K+ Followers</a:t>
              </a:r>
            </a:p>
          </p:txBody>
        </p:sp>
        <p:sp>
          <p:nvSpPr>
            <p:cNvPr id="21" name="Content Placeholder 1">
              <a:extLst>
                <a:ext uri="{FF2B5EF4-FFF2-40B4-BE49-F238E27FC236}">
                  <a16:creationId xmlns:a16="http://schemas.microsoft.com/office/drawing/2014/main" id="{A0B262DF-0D04-4EE5-B26B-1B53124AB6A5}"/>
                </a:ext>
              </a:extLst>
            </p:cNvPr>
            <p:cNvSpPr txBox="1">
              <a:spLocks/>
            </p:cNvSpPr>
            <p:nvPr/>
          </p:nvSpPr>
          <p:spPr>
            <a:xfrm>
              <a:off x="8688288" y="4080000"/>
              <a:ext cx="1797127" cy="300679"/>
            </a:xfrm>
            <a:prstGeom prst="rect">
              <a:avLst/>
            </a:prstGeom>
          </p:spPr>
          <p:txBody>
            <a:bodyPr vert="horz" lIns="72000" tIns="0" rIns="144000" bIns="0" rtlCol="0" anchor="ctr" anchorCtr="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i="0" kern="1200">
                  <a:solidFill>
                    <a:schemeClr val="tx1"/>
                  </a:solidFill>
                  <a:latin typeface="Calibri" panose="020F0502020204030204" pitchFamily="34" charset="0"/>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b="0" i="0" kern="1200">
                  <a:solidFill>
                    <a:schemeClr val="tx1"/>
                  </a:solidFill>
                  <a:latin typeface="Calibri" panose="020F0502020204030204" pitchFamily="34" charset="0"/>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b="0" i="1" kern="1200">
                  <a:solidFill>
                    <a:schemeClr val="tx1"/>
                  </a:solidFill>
                  <a:latin typeface="Calibri" panose="020F0502020204030204" pitchFamily="34" charset="0"/>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00"/>
                </a:spcBef>
                <a:spcAft>
                  <a:spcPts val="0"/>
                </a:spcAft>
                <a:buClr>
                  <a:srgbClr val="485A2C"/>
                </a:buClr>
                <a:buSzTx/>
                <a:buFont typeface="Wingdings" pitchFamily="2" charset="2"/>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github.com/</a:t>
              </a:r>
              <a:r>
                <a:rPr kumimoji="0" lang="en-US" sz="1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spcl</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2" name="Content Placeholder 1">
              <a:extLst>
                <a:ext uri="{FF2B5EF4-FFF2-40B4-BE49-F238E27FC236}">
                  <a16:creationId xmlns:a16="http://schemas.microsoft.com/office/drawing/2014/main" id="{A0B262DF-0D04-4EE5-B26B-1B53124AB6A5}"/>
                </a:ext>
              </a:extLst>
            </p:cNvPr>
            <p:cNvSpPr txBox="1">
              <a:spLocks/>
            </p:cNvSpPr>
            <p:nvPr/>
          </p:nvSpPr>
          <p:spPr>
            <a:xfrm>
              <a:off x="10546064" y="4079999"/>
              <a:ext cx="1225933" cy="300679"/>
            </a:xfrm>
            <a:prstGeom prst="rect">
              <a:avLst/>
            </a:prstGeom>
          </p:spPr>
          <p:txBody>
            <a:bodyPr vert="horz" lIns="0" tIns="0" rIns="0" bIns="0" rtlCol="0" anchor="ctr" anchorCtr="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i="0" kern="1200">
                  <a:solidFill>
                    <a:schemeClr val="tx1"/>
                  </a:solidFill>
                  <a:latin typeface="Calibri" panose="020F0502020204030204" pitchFamily="34" charset="0"/>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b="0" i="0" kern="1200">
                  <a:solidFill>
                    <a:schemeClr val="tx1"/>
                  </a:solidFill>
                  <a:latin typeface="Calibri" panose="020F0502020204030204" pitchFamily="34" charset="0"/>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b="0" i="1" kern="1200">
                  <a:solidFill>
                    <a:schemeClr val="tx1"/>
                  </a:solidFill>
                  <a:latin typeface="Calibri" panose="020F0502020204030204" pitchFamily="34" charset="0"/>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500"/>
                </a:spcBef>
                <a:spcAft>
                  <a:spcPts val="0"/>
                </a:spcAft>
                <a:buClr>
                  <a:srgbClr val="485A2C"/>
                </a:buClr>
                <a:buSzTx/>
                <a:buFont typeface="Wingdings" pitchFamily="2" charset="2"/>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2K+ Stars</a:t>
              </a:r>
            </a:p>
          </p:txBody>
        </p:sp>
      </p:grpSp>
      <p:pic>
        <p:nvPicPr>
          <p:cNvPr id="26" name="Picture 25">
            <a:extLst>
              <a:ext uri="{FF2B5EF4-FFF2-40B4-BE49-F238E27FC236}">
                <a16:creationId xmlns:a16="http://schemas.microsoft.com/office/drawing/2014/main" id="{06A8121C-A977-4F62-BA6B-AC3C032D4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1142" y="2361826"/>
            <a:ext cx="933738" cy="933738"/>
          </a:xfrm>
          <a:prstGeom prst="rect">
            <a:avLst/>
          </a:prstGeom>
        </p:spPr>
      </p:pic>
      <p:pic>
        <p:nvPicPr>
          <p:cNvPr id="23" name="Picture 22">
            <a:extLst>
              <a:ext uri="{FF2B5EF4-FFF2-40B4-BE49-F238E27FC236}">
                <a16:creationId xmlns:a16="http://schemas.microsoft.com/office/drawing/2014/main" id="{E1B4D40F-D542-60B0-9FB7-F500D91DEE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300865" y="1512958"/>
            <a:ext cx="3876715" cy="2184577"/>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6DF91A8-822B-2FC0-660B-AA7767434DC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96605" y="1516615"/>
            <a:ext cx="3886846" cy="2179291"/>
          </a:xfrm>
          <a:prstGeom prst="rect">
            <a:avLst/>
          </a:prstGeom>
          <a:ln>
            <a:solidFill>
              <a:schemeClr val="tx1"/>
            </a:solid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33F656E2-8932-E20D-D769-626F1BCFB6F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96866" y="4230729"/>
            <a:ext cx="3876250" cy="2186603"/>
          </a:xfrm>
          <a:prstGeom prst="rect">
            <a:avLst/>
          </a:prstGeom>
          <a:ln>
            <a:solidFill>
              <a:schemeClr val="tx1"/>
            </a:solidFill>
          </a:ln>
          <a:effectLst>
            <a:outerShdw blurRad="292100" dist="139700" dir="2700000" algn="tl" rotWithShape="0">
              <a:srgbClr val="333333">
                <a:alpha val="65000"/>
              </a:srgbClr>
            </a:outerShdw>
          </a:effectLst>
        </p:spPr>
      </p:pic>
      <p:sp>
        <p:nvSpPr>
          <p:cNvPr id="32" name="TextBox 31">
            <a:extLst>
              <a:ext uri="{FF2B5EF4-FFF2-40B4-BE49-F238E27FC236}">
                <a16:creationId xmlns:a16="http://schemas.microsoft.com/office/drawing/2014/main" id="{37D28ACE-07E0-D270-5E75-60843E1C9AEB}"/>
              </a:ext>
            </a:extLst>
          </p:cNvPr>
          <p:cNvSpPr txBox="1"/>
          <p:nvPr/>
        </p:nvSpPr>
        <p:spPr>
          <a:xfrm>
            <a:off x="8508268" y="5685055"/>
            <a:ext cx="3611245"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Want to join our efforts?</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We’re looking for excellent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Postdocs, PhD students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Visitors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Talk to me!</a:t>
            </a:r>
          </a:p>
        </p:txBody>
      </p:sp>
      <p:pic>
        <p:nvPicPr>
          <p:cNvPr id="2" name="Picture 1">
            <a:extLst>
              <a:ext uri="{FF2B5EF4-FFF2-40B4-BE49-F238E27FC236}">
                <a16:creationId xmlns:a16="http://schemas.microsoft.com/office/drawing/2014/main" id="{70149B6A-4D08-FCFE-1482-C99C34E4E3A2}"/>
              </a:ext>
            </a:extLst>
          </p:cNvPr>
          <p:cNvPicPr>
            <a:picLocks noChangeAspect="1"/>
          </p:cNvPicPr>
          <p:nvPr/>
        </p:nvPicPr>
        <p:blipFill>
          <a:blip r:embed="rId9"/>
          <a:stretch>
            <a:fillRect/>
          </a:stretch>
        </p:blipFill>
        <p:spPr>
          <a:xfrm>
            <a:off x="5483932" y="4596415"/>
            <a:ext cx="2190328" cy="2087449"/>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9250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601972-DFA9-9F62-A500-F2520C178999}"/>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167F8DD6-AD63-02BB-971A-B981CDCD281F}"/>
              </a:ext>
            </a:extLst>
          </p:cNvPr>
          <p:cNvSpPr>
            <a:spLocks noGrp="1"/>
          </p:cNvSpPr>
          <p:nvPr>
            <p:ph type="sldNum" sz="quarter" idx="12"/>
          </p:nvPr>
        </p:nvSpPr>
        <p:spPr/>
        <p:txBody>
          <a:bodyPr/>
          <a:lstStyle/>
          <a:p>
            <a:fld id="{6C6AE60A-B69C-4790-82F7-3882EDF23186}" type="slidenum">
              <a:rPr lang="de-DE" smtClean="0"/>
              <a:pPr/>
              <a:t>42</a:t>
            </a:fld>
            <a:endParaRPr lang="de-DE" dirty="0"/>
          </a:p>
        </p:txBody>
      </p:sp>
      <p:sp>
        <p:nvSpPr>
          <p:cNvPr id="4" name="Title 3">
            <a:extLst>
              <a:ext uri="{FF2B5EF4-FFF2-40B4-BE49-F238E27FC236}">
                <a16:creationId xmlns:a16="http://schemas.microsoft.com/office/drawing/2014/main" id="{20E88C73-CD61-06EB-7775-57A2F4178DB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78595556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1"/>
          <p:cNvSpPr txBox="1">
            <a:spLocks/>
          </p:cNvSpPr>
          <p:nvPr/>
        </p:nvSpPr>
        <p:spPr>
          <a:xfrm>
            <a:off x="6090972" y="4304882"/>
            <a:ext cx="6099052" cy="2553118"/>
          </a:xfrm>
          <a:prstGeom prst="rect">
            <a:avLst/>
          </a:prstGeom>
          <a:solidFill>
            <a:schemeClr val="accent1">
              <a:lumMod val="40000"/>
              <a:lumOff val="60000"/>
            </a:schemeClr>
          </a:solidFill>
          <a:ln>
            <a:solidFill>
              <a:schemeClr val="tx1"/>
            </a:solidFill>
          </a:ln>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Acknowledgments</a:t>
            </a:r>
          </a:p>
          <a:p>
            <a:r>
              <a:rPr lang="en-US" sz="1600" dirty="0"/>
              <a:t>ETH’s mathematics department (home of R)</a:t>
            </a:r>
          </a:p>
          <a:p>
            <a:pPr lvl="1"/>
            <a:r>
              <a:rPr lang="en-US" sz="1400" dirty="0"/>
              <a:t>Hans Rudolf </a:t>
            </a:r>
            <a:r>
              <a:rPr lang="en-US" sz="1400" dirty="0" err="1"/>
              <a:t>Künsch</a:t>
            </a:r>
            <a:r>
              <a:rPr lang="en-US" sz="1400" dirty="0"/>
              <a:t>, Martin </a:t>
            </a:r>
            <a:r>
              <a:rPr lang="en-US" sz="1400" dirty="0" err="1"/>
              <a:t>Maechler</a:t>
            </a:r>
            <a:r>
              <a:rPr lang="en-US" sz="1400" dirty="0"/>
              <a:t>, and Robert </a:t>
            </a:r>
            <a:r>
              <a:rPr lang="en-US" sz="1400" dirty="0" err="1"/>
              <a:t>Gantner</a:t>
            </a:r>
            <a:endParaRPr lang="en-US" sz="1400" dirty="0"/>
          </a:p>
          <a:p>
            <a:r>
              <a:rPr lang="en-US" sz="1600" dirty="0"/>
              <a:t>Comments on early drafts</a:t>
            </a:r>
          </a:p>
          <a:p>
            <a:pPr lvl="1"/>
            <a:r>
              <a:rPr lang="en-US" sz="1400" dirty="0"/>
              <a:t>David H. Bailey, William T. Kramer, Matthias </a:t>
            </a:r>
            <a:r>
              <a:rPr lang="en-US" sz="1400" dirty="0" err="1"/>
              <a:t>Hauswirth</a:t>
            </a:r>
            <a:r>
              <a:rPr lang="en-US" sz="1400" dirty="0"/>
              <a:t>, Timothy </a:t>
            </a:r>
            <a:br>
              <a:rPr lang="en-US" sz="1400" dirty="0"/>
            </a:br>
            <a:r>
              <a:rPr lang="en-US" sz="1400" dirty="0"/>
              <a:t>Roscoe, Gustavo Alonso, Georg Hager, </a:t>
            </a:r>
            <a:r>
              <a:rPr lang="en-US" sz="1400" dirty="0" err="1"/>
              <a:t>Jesper</a:t>
            </a:r>
            <a:r>
              <a:rPr lang="en-US" sz="1400" dirty="0"/>
              <a:t> </a:t>
            </a:r>
            <a:r>
              <a:rPr lang="en-US" sz="1400" dirty="0" err="1"/>
              <a:t>Träff</a:t>
            </a:r>
            <a:r>
              <a:rPr lang="en-US" sz="1400" dirty="0"/>
              <a:t>, and </a:t>
            </a:r>
            <a:r>
              <a:rPr lang="en-US" sz="1400" dirty="0" err="1"/>
              <a:t>Sascha</a:t>
            </a:r>
            <a:r>
              <a:rPr lang="en-US" sz="1400" dirty="0"/>
              <a:t> </a:t>
            </a:r>
            <a:br>
              <a:rPr lang="en-US" sz="1400" dirty="0"/>
            </a:br>
            <a:r>
              <a:rPr lang="en-US" sz="1400" dirty="0" err="1"/>
              <a:t>Hunold</a:t>
            </a:r>
            <a:endParaRPr lang="en-US" sz="1400" dirty="0"/>
          </a:p>
          <a:p>
            <a:r>
              <a:rPr lang="en-US" sz="1600" dirty="0"/>
              <a:t>Help with HPL run</a:t>
            </a:r>
          </a:p>
          <a:p>
            <a:pPr lvl="1"/>
            <a:r>
              <a:rPr lang="en-US" sz="1400" dirty="0"/>
              <a:t>Gilles </a:t>
            </a:r>
            <a:r>
              <a:rPr lang="en-US" sz="1400" dirty="0" err="1"/>
              <a:t>Fourestier</a:t>
            </a:r>
            <a:r>
              <a:rPr lang="en-US" sz="1400" dirty="0"/>
              <a:t> (CSCS) and Massimiliano </a:t>
            </a:r>
            <a:r>
              <a:rPr lang="en-US" sz="1400" dirty="0" err="1"/>
              <a:t>Fatica</a:t>
            </a:r>
            <a:r>
              <a:rPr lang="en-US" sz="1400" dirty="0"/>
              <a:t> (NVIDIA)</a:t>
            </a:r>
          </a:p>
          <a:p>
            <a:pPr lvl="1"/>
            <a:endParaRPr lang="en-US" sz="1400" dirty="0"/>
          </a:p>
        </p:txBody>
      </p:sp>
      <p:sp>
        <p:nvSpPr>
          <p:cNvPr id="3" name="Slide Number Placeholder 2"/>
          <p:cNvSpPr>
            <a:spLocks noGrp="1"/>
          </p:cNvSpPr>
          <p:nvPr>
            <p:ph type="sldNum" sz="quarter" idx="12"/>
          </p:nvPr>
        </p:nvSpPr>
        <p:spPr/>
        <p:txBody>
          <a:bodyPr/>
          <a:lstStyle/>
          <a:p>
            <a:fld id="{6C6AE60A-B69C-4790-82F7-3882EDF23186}" type="slidenum">
              <a:rPr lang="de-DE" smtClean="0"/>
              <a:pPr/>
              <a:t>43</a:t>
            </a:fld>
            <a:endParaRPr lang="de-DE" dirty="0"/>
          </a:p>
        </p:txBody>
      </p:sp>
      <p:sp>
        <p:nvSpPr>
          <p:cNvPr id="4" name="Title 3"/>
          <p:cNvSpPr>
            <a:spLocks noGrp="1"/>
          </p:cNvSpPr>
          <p:nvPr>
            <p:ph type="title"/>
          </p:nvPr>
        </p:nvSpPr>
        <p:spPr/>
        <p:txBody>
          <a:bodyPr/>
          <a:lstStyle/>
          <a:p>
            <a:r>
              <a:rPr lang="en-US" dirty="0"/>
              <a:t>Conclusions and call for action</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47388" y="476672"/>
            <a:ext cx="4942636" cy="3132347"/>
          </a:xfrm>
        </p:spPr>
      </p:pic>
      <p:sp>
        <p:nvSpPr>
          <p:cNvPr id="6" name="Content Placeholder 1"/>
          <p:cNvSpPr txBox="1">
            <a:spLocks/>
          </p:cNvSpPr>
          <p:nvPr/>
        </p:nvSpPr>
        <p:spPr>
          <a:xfrm>
            <a:off x="426772" y="1340768"/>
            <a:ext cx="11328400" cy="4895846"/>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Performance may not be reproducible</a:t>
            </a:r>
          </a:p>
          <a:p>
            <a:pPr lvl="1"/>
            <a:r>
              <a:rPr lang="en-US" dirty="0"/>
              <a:t>At least not for many (important) results</a:t>
            </a:r>
          </a:p>
          <a:p>
            <a:r>
              <a:rPr lang="en-US" dirty="0"/>
              <a:t>Interpretability fosters scientific progress</a:t>
            </a:r>
          </a:p>
          <a:p>
            <a:pPr lvl="1"/>
            <a:r>
              <a:rPr lang="en-US" dirty="0"/>
              <a:t>Enables to build on results</a:t>
            </a:r>
          </a:p>
          <a:p>
            <a:pPr lvl="1"/>
            <a:r>
              <a:rPr lang="en-US" dirty="0"/>
              <a:t>Sounds statistics is the biggest gap today</a:t>
            </a:r>
          </a:p>
          <a:p>
            <a:r>
              <a:rPr lang="en-US" dirty="0"/>
              <a:t>We need to foster interpretability</a:t>
            </a:r>
          </a:p>
          <a:p>
            <a:pPr lvl="1"/>
            <a:r>
              <a:rPr lang="en-US" dirty="0"/>
              <a:t>Do it ourselves (this is not easy)</a:t>
            </a:r>
          </a:p>
          <a:p>
            <a:pPr lvl="1"/>
            <a:r>
              <a:rPr lang="en-US" dirty="0"/>
              <a:t>Teach young students</a:t>
            </a:r>
          </a:p>
          <a:p>
            <a:pPr lvl="1"/>
            <a:r>
              <a:rPr lang="en-US" dirty="0"/>
              <a:t>Maybe even enforce in TPCs</a:t>
            </a:r>
          </a:p>
          <a:p>
            <a:r>
              <a:rPr lang="en-US" dirty="0"/>
              <a:t>See the 12 rules as a start</a:t>
            </a:r>
          </a:p>
          <a:p>
            <a:pPr lvl="1"/>
            <a:r>
              <a:rPr lang="en-US" dirty="0"/>
              <a:t>Need to be extended (or concretized)</a:t>
            </a:r>
          </a:p>
          <a:p>
            <a:pPr lvl="1"/>
            <a:r>
              <a:rPr lang="en-US" dirty="0"/>
              <a:t>Much is implemented in </a:t>
            </a:r>
            <a:r>
              <a:rPr lang="en-US" dirty="0" err="1"/>
              <a:t>LibSciBench</a:t>
            </a:r>
            <a:r>
              <a:rPr lang="en-US" dirty="0"/>
              <a:t> [1]</a:t>
            </a:r>
          </a:p>
          <a:p>
            <a:endParaRPr lang="en-US" dirty="0"/>
          </a:p>
        </p:txBody>
      </p:sp>
      <p:sp>
        <p:nvSpPr>
          <p:cNvPr id="2" name="TextBox 1"/>
          <p:cNvSpPr txBox="1"/>
          <p:nvPr/>
        </p:nvSpPr>
        <p:spPr>
          <a:xfrm>
            <a:off x="7318702" y="3584049"/>
            <a:ext cx="4717958" cy="307777"/>
          </a:xfrm>
          <a:prstGeom prst="rect">
            <a:avLst/>
          </a:prstGeom>
          <a:noFill/>
        </p:spPr>
        <p:txBody>
          <a:bodyPr wrap="none" rtlCol="0">
            <a:spAutoFit/>
          </a:bodyPr>
          <a:lstStyle/>
          <a:p>
            <a:r>
              <a:rPr lang="en-US" sz="1400" b="1" dirty="0"/>
              <a:t>No vegetables were harmed for creating these slides!</a:t>
            </a:r>
          </a:p>
        </p:txBody>
      </p:sp>
      <p:sp>
        <p:nvSpPr>
          <p:cNvPr id="8" name="Rectangle 7"/>
          <p:cNvSpPr/>
          <p:nvPr/>
        </p:nvSpPr>
        <p:spPr>
          <a:xfrm>
            <a:off x="-24680" y="6450478"/>
            <a:ext cx="6045245" cy="369332"/>
          </a:xfrm>
          <a:prstGeom prst="rect">
            <a:avLst/>
          </a:prstGeom>
        </p:spPr>
        <p:txBody>
          <a:bodyPr wrap="none">
            <a:spAutoFit/>
          </a:bodyPr>
          <a:lstStyle/>
          <a:p>
            <a:r>
              <a:rPr lang="en-US" dirty="0"/>
              <a:t>[1]: </a:t>
            </a:r>
            <a:r>
              <a:rPr lang="en-US" dirty="0">
                <a:hlinkClick r:id="rId3"/>
              </a:rPr>
              <a:t>http://spcl.inf.ethz.ch/Research/Performance/LibLSB/</a:t>
            </a:r>
            <a:r>
              <a:rPr lang="en-US" dirty="0"/>
              <a:t>.</a:t>
            </a:r>
          </a:p>
        </p:txBody>
      </p:sp>
    </p:spTree>
    <p:extLst>
      <p:ext uri="{BB962C8B-B14F-4D97-AF65-F5344CB8AC3E}">
        <p14:creationId xmlns:p14="http://schemas.microsoft.com/office/powerpoint/2010/main" val="191451386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nvPr>
        </p:nvGraphicFramePr>
        <p:xfrm>
          <a:off x="2891644" y="1366187"/>
          <a:ext cx="6708316" cy="3660626"/>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6C6AE60A-B69C-4790-82F7-3882EDF23186}" type="slidenum">
              <a:rPr lang="de-DE" smtClean="0"/>
              <a:pPr/>
              <a:t>44</a:t>
            </a:fld>
            <a:endParaRPr lang="de-DE" dirty="0"/>
          </a:p>
        </p:txBody>
      </p:sp>
      <p:sp>
        <p:nvSpPr>
          <p:cNvPr id="4" name="Title 3"/>
          <p:cNvSpPr>
            <a:spLocks noGrp="1"/>
          </p:cNvSpPr>
          <p:nvPr>
            <p:ph type="title"/>
          </p:nvPr>
        </p:nvSpPr>
        <p:spPr/>
        <p:txBody>
          <a:bodyPr/>
          <a:lstStyle/>
          <a:p>
            <a:r>
              <a:rPr lang="en-US" dirty="0"/>
              <a:t>Garth’s new compiler optimization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52554"/>
            <a:ext cx="2639616" cy="2151861"/>
          </a:xfrm>
          <a:prstGeom prst="rect">
            <a:avLst/>
          </a:prstGeom>
        </p:spPr>
      </p:pic>
      <p:sp>
        <p:nvSpPr>
          <p:cNvPr id="6" name="Oval Callout 5"/>
          <p:cNvSpPr/>
          <p:nvPr/>
        </p:nvSpPr>
        <p:spPr>
          <a:xfrm>
            <a:off x="1847528" y="1160748"/>
            <a:ext cx="2377514" cy="1106149"/>
          </a:xfrm>
          <a:prstGeom prst="wedgeEllipseCallout">
            <a:avLst>
              <a:gd name="adj1" fmla="val -41638"/>
              <a:gd name="adj2" fmla="val 5719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Check out my new compiler!</a:t>
            </a:r>
          </a:p>
        </p:txBody>
      </p:sp>
      <p:pic>
        <p:nvPicPr>
          <p:cNvPr id="10" name="Content Placeholder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7553" y="1133570"/>
            <a:ext cx="2434447" cy="2855404"/>
          </a:xfrm>
          <a:prstGeom prst="rect">
            <a:avLst/>
          </a:prstGeom>
        </p:spPr>
      </p:pic>
      <p:sp>
        <p:nvSpPr>
          <p:cNvPr id="11" name="Oval Callout 10"/>
          <p:cNvSpPr/>
          <p:nvPr/>
        </p:nvSpPr>
        <p:spPr>
          <a:xfrm>
            <a:off x="8218986" y="1199107"/>
            <a:ext cx="2377514" cy="1106149"/>
          </a:xfrm>
          <a:prstGeom prst="wedgeEllipseCallout">
            <a:avLst>
              <a:gd name="adj1" fmla="val 46632"/>
              <a:gd name="adj2" fmla="val 7074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did it perform for FT and BT?</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5706" y="1196752"/>
            <a:ext cx="2933002" cy="2623557"/>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8" y="1344976"/>
            <a:ext cx="2875611" cy="2327107"/>
          </a:xfrm>
          <a:prstGeom prst="rect">
            <a:avLst/>
          </a:prstGeom>
        </p:spPr>
      </p:pic>
      <p:sp>
        <p:nvSpPr>
          <p:cNvPr id="14" name="Oval Callout 13"/>
          <p:cNvSpPr/>
          <p:nvPr/>
        </p:nvSpPr>
        <p:spPr>
          <a:xfrm>
            <a:off x="0" y="4011260"/>
            <a:ext cx="2765630" cy="1613984"/>
          </a:xfrm>
          <a:prstGeom prst="wedgeEllipseCallout">
            <a:avLst>
              <a:gd name="adj1" fmla="val -2171"/>
              <a:gd name="adj2" fmla="val -89439"/>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Well, </a:t>
            </a:r>
            <a:r>
              <a:rPr lang="en-US" dirty="0" err="1"/>
              <a:t>GarthCC</a:t>
            </a:r>
            <a:r>
              <a:rPr lang="en-US" dirty="0"/>
              <a:t> </a:t>
            </a:r>
            <a:r>
              <a:rPr lang="en-US" dirty="0" err="1"/>
              <a:t>segfaulted</a:t>
            </a:r>
            <a:r>
              <a:rPr lang="en-US" dirty="0"/>
              <a:t> for FT and was 20% slower for BT.</a:t>
            </a:r>
          </a:p>
        </p:txBody>
      </p:sp>
      <p:sp>
        <p:nvSpPr>
          <p:cNvPr id="18" name="Rectangle 17"/>
          <p:cNvSpPr/>
          <p:nvPr/>
        </p:nvSpPr>
        <p:spPr>
          <a:xfrm>
            <a:off x="0" y="533400"/>
            <a:ext cx="12192000" cy="631598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40853" y="2852936"/>
            <a:ext cx="7200800" cy="1548969"/>
          </a:xfrm>
          <a:prstGeom prst="rect">
            <a:avLst/>
          </a:prstGeom>
          <a:solidFill>
            <a:srgbClr val="FFFF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Rule 2</a:t>
            </a:r>
            <a:r>
              <a:rPr lang="en-US" sz="2000" dirty="0">
                <a:solidFill>
                  <a:schemeClr val="tx1"/>
                </a:solidFill>
              </a:rPr>
              <a:t>: </a:t>
            </a:r>
            <a:r>
              <a:rPr lang="en-US" sz="2000" i="1" dirty="0">
                <a:solidFill>
                  <a:schemeClr val="tx1"/>
                </a:solidFill>
              </a:rPr>
              <a:t>Specify the reason for only reporting subsets of standard benchmarks or applications or not using all system resources.</a:t>
            </a:r>
          </a:p>
        </p:txBody>
      </p:sp>
      <p:sp>
        <p:nvSpPr>
          <p:cNvPr id="20" name="Content Placeholder 1"/>
          <p:cNvSpPr txBox="1">
            <a:spLocks/>
          </p:cNvSpPr>
          <p:nvPr/>
        </p:nvSpPr>
        <p:spPr>
          <a:xfrm>
            <a:off x="1320328" y="4797850"/>
            <a:ext cx="11328400" cy="4895846"/>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b="1" dirty="0"/>
              <a:t>This implies: Show results even if your code/approach stops scaling!</a:t>
            </a:r>
          </a:p>
        </p:txBody>
      </p:sp>
      <p:sp>
        <p:nvSpPr>
          <p:cNvPr id="15" name="TextBox 14"/>
          <p:cNvSpPr txBox="1"/>
          <p:nvPr/>
        </p:nvSpPr>
        <p:spPr>
          <a:xfrm>
            <a:off x="-46470" y="6639163"/>
            <a:ext cx="4918334" cy="246221"/>
          </a:xfrm>
          <a:prstGeom prst="rect">
            <a:avLst/>
          </a:prstGeom>
          <a:noFill/>
        </p:spPr>
        <p:txBody>
          <a:bodyPr wrap="none" rtlCol="0">
            <a:spAutoFit/>
          </a:bodyPr>
          <a:lstStyle/>
          <a:p>
            <a:r>
              <a:rPr lang="en-US" sz="1000" dirty="0"/>
              <a:t>TH, Belli: Scientific Benchmarking of Parallel Computing Systems, IEEE/ACM SC15</a:t>
            </a:r>
          </a:p>
        </p:txBody>
      </p:sp>
    </p:spTree>
    <p:extLst>
      <p:ext uri="{BB962C8B-B14F-4D97-AF65-F5344CB8AC3E}">
        <p14:creationId xmlns:p14="http://schemas.microsoft.com/office/powerpoint/2010/main" val="3433537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4" grpId="0" animBg="1"/>
      <p:bldP spid="18" grpId="0" animBg="1"/>
      <p:bldP spid="19" grpId="0" animBg="1"/>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87688" y="2933374"/>
            <a:ext cx="6866160" cy="2794449"/>
          </a:xfrm>
        </p:spPr>
      </p:pic>
      <p:sp>
        <p:nvSpPr>
          <p:cNvPr id="3" name="Slide Number Placeholder 2"/>
          <p:cNvSpPr>
            <a:spLocks noGrp="1"/>
          </p:cNvSpPr>
          <p:nvPr>
            <p:ph type="sldNum" sz="quarter" idx="12"/>
          </p:nvPr>
        </p:nvSpPr>
        <p:spPr/>
        <p:txBody>
          <a:bodyPr/>
          <a:lstStyle/>
          <a:p>
            <a:fld id="{6C6AE60A-B69C-4790-82F7-3882EDF23186}" type="slidenum">
              <a:rPr lang="de-DE" smtClean="0"/>
              <a:pPr/>
              <a:t>45</a:t>
            </a:fld>
            <a:endParaRPr lang="de-DE" dirty="0"/>
          </a:p>
        </p:txBody>
      </p:sp>
      <p:sp>
        <p:nvSpPr>
          <p:cNvPr id="4" name="Title 3"/>
          <p:cNvSpPr>
            <a:spLocks noGrp="1"/>
          </p:cNvSpPr>
          <p:nvPr>
            <p:ph type="title"/>
          </p:nvPr>
        </p:nvSpPr>
        <p:spPr/>
        <p:txBody>
          <a:bodyPr/>
          <a:lstStyle/>
          <a:p>
            <a:r>
              <a:rPr lang="en-US" dirty="0"/>
              <a:t>Time in parallel systems</a:t>
            </a:r>
          </a:p>
        </p:txBody>
      </p:sp>
      <p:sp>
        <p:nvSpPr>
          <p:cNvPr id="6" name="Oval Callout 5"/>
          <p:cNvSpPr/>
          <p:nvPr/>
        </p:nvSpPr>
        <p:spPr>
          <a:xfrm>
            <a:off x="1991544" y="1066800"/>
            <a:ext cx="2700300" cy="1333174"/>
          </a:xfrm>
          <a:prstGeom prst="wedgeEllipseCallout">
            <a:avLst>
              <a:gd name="adj1" fmla="val -38699"/>
              <a:gd name="adj2" fmla="val 4195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My simple broadcast takes only one latency!</a:t>
            </a:r>
          </a:p>
        </p:txBody>
      </p:sp>
      <p:pic>
        <p:nvPicPr>
          <p:cNvPr id="7" name="Content Placeholder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46229" y="541052"/>
            <a:ext cx="2434447" cy="2855404"/>
          </a:xfrm>
          <a:prstGeom prst="rect">
            <a:avLst/>
          </a:prstGeom>
        </p:spPr>
      </p:pic>
      <p:sp>
        <p:nvSpPr>
          <p:cNvPr id="8" name="Oval Callout 7"/>
          <p:cNvSpPr/>
          <p:nvPr/>
        </p:nvSpPr>
        <p:spPr>
          <a:xfrm>
            <a:off x="7284132" y="606589"/>
            <a:ext cx="2844316" cy="1106149"/>
          </a:xfrm>
          <a:prstGeom prst="wedgeEllipseCallout">
            <a:avLst>
              <a:gd name="adj1" fmla="val 62979"/>
              <a:gd name="adj2" fmla="val 53933"/>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That’s nonsense!</a:t>
            </a:r>
          </a:p>
        </p:txBody>
      </p:sp>
      <p:sp>
        <p:nvSpPr>
          <p:cNvPr id="9" name="Oval Callout 8"/>
          <p:cNvSpPr/>
          <p:nvPr/>
        </p:nvSpPr>
        <p:spPr>
          <a:xfrm>
            <a:off x="439480" y="3800477"/>
            <a:ext cx="2862836" cy="920208"/>
          </a:xfrm>
          <a:prstGeom prst="wedgeEllipseCallout">
            <a:avLst>
              <a:gd name="adj1" fmla="val -12734"/>
              <a:gd name="adj2" fmla="val -7903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But I measured it so it must be true!</a:t>
            </a:r>
          </a:p>
        </p:txBody>
      </p:sp>
      <p:pic>
        <p:nvPicPr>
          <p:cNvPr id="11" name="Pictur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24" y="1304764"/>
            <a:ext cx="2873523" cy="2342546"/>
          </a:xfrm>
          <a:prstGeom prst="rect">
            <a:avLst/>
          </a:prstGeom>
        </p:spPr>
      </p:pic>
      <p:sp>
        <p:nvSpPr>
          <p:cNvPr id="12" name="TextBox 11"/>
          <p:cNvSpPr txBox="1"/>
          <p:nvPr/>
        </p:nvSpPr>
        <p:spPr>
          <a:xfrm>
            <a:off x="278534" y="4961511"/>
            <a:ext cx="2454518" cy="1754326"/>
          </a:xfrm>
          <a:prstGeom prst="rect">
            <a:avLst/>
          </a:prstGeom>
          <a:solidFill>
            <a:srgbClr val="CCFF99"/>
          </a:solidFill>
        </p:spPr>
        <p:txBody>
          <a:bodyPr wrap="none" rtlCol="0">
            <a:spAutoFit/>
          </a:bodyPr>
          <a:lstStyle/>
          <a:p>
            <a:r>
              <a:rPr lang="en-US" b="1" dirty="0"/>
              <a:t>t = -</a:t>
            </a:r>
            <a:r>
              <a:rPr lang="en-US" b="1" dirty="0" err="1"/>
              <a:t>MPI_Wtime</a:t>
            </a:r>
            <a:r>
              <a:rPr lang="en-US" b="1" dirty="0"/>
              <a:t>();</a:t>
            </a:r>
          </a:p>
          <a:p>
            <a:r>
              <a:rPr lang="en-US" b="1" dirty="0"/>
              <a:t>for(</a:t>
            </a:r>
            <a:r>
              <a:rPr lang="en-US" b="1" dirty="0" err="1"/>
              <a:t>i</a:t>
            </a:r>
            <a:r>
              <a:rPr lang="en-US" b="1" dirty="0"/>
              <a:t>=0; </a:t>
            </a:r>
            <a:r>
              <a:rPr lang="en-US" b="1" dirty="0" err="1"/>
              <a:t>i</a:t>
            </a:r>
            <a:r>
              <a:rPr lang="en-US" b="1" dirty="0"/>
              <a:t>&lt;1000; </a:t>
            </a:r>
            <a:r>
              <a:rPr lang="en-US" b="1" dirty="0" err="1"/>
              <a:t>i</a:t>
            </a:r>
            <a:r>
              <a:rPr lang="en-US" b="1" dirty="0"/>
              <a:t>++) {</a:t>
            </a:r>
          </a:p>
          <a:p>
            <a:r>
              <a:rPr lang="en-US" b="1" dirty="0"/>
              <a:t>  </a:t>
            </a:r>
            <a:r>
              <a:rPr lang="en-US" b="1" dirty="0" err="1"/>
              <a:t>MPI_Bcast</a:t>
            </a:r>
            <a:r>
              <a:rPr lang="en-US" b="1" dirty="0"/>
              <a:t>(…);</a:t>
            </a:r>
          </a:p>
          <a:p>
            <a:r>
              <a:rPr lang="en-US" b="1" dirty="0"/>
              <a:t>}</a:t>
            </a:r>
          </a:p>
          <a:p>
            <a:r>
              <a:rPr lang="en-US" b="1" dirty="0"/>
              <a:t>t += </a:t>
            </a:r>
            <a:r>
              <a:rPr lang="en-US" b="1" dirty="0" err="1"/>
              <a:t>MPI_Wtime</a:t>
            </a:r>
            <a:r>
              <a:rPr lang="en-US" b="1" dirty="0"/>
              <a:t>();</a:t>
            </a:r>
          </a:p>
          <a:p>
            <a:r>
              <a:rPr lang="en-US" b="1" dirty="0"/>
              <a:t>t /= 1000;</a:t>
            </a:r>
          </a:p>
        </p:txBody>
      </p:sp>
      <p:sp>
        <p:nvSpPr>
          <p:cNvPr id="13" name="TextBox 12"/>
          <p:cNvSpPr txBox="1"/>
          <p:nvPr/>
        </p:nvSpPr>
        <p:spPr>
          <a:xfrm>
            <a:off x="9747612" y="3629579"/>
            <a:ext cx="877163" cy="923330"/>
          </a:xfrm>
          <a:prstGeom prst="rect">
            <a:avLst/>
          </a:prstGeom>
          <a:noFill/>
        </p:spPr>
        <p:txBody>
          <a:bodyPr wrap="none" rtlCol="0">
            <a:spAutoFit/>
          </a:bodyPr>
          <a:lstStyle/>
          <a:p>
            <a:r>
              <a:rPr lang="en-US" sz="5400" b="1" dirty="0"/>
              <a:t>…</a:t>
            </a:r>
          </a:p>
        </p:txBody>
      </p:sp>
      <p:sp>
        <p:nvSpPr>
          <p:cNvPr id="10" name="Oval Callout 9"/>
          <p:cNvSpPr/>
          <p:nvPr/>
        </p:nvSpPr>
        <p:spPr>
          <a:xfrm>
            <a:off x="9768408" y="4553096"/>
            <a:ext cx="2398443" cy="1106149"/>
          </a:xfrm>
          <a:prstGeom prst="wedgeEllipseCallout">
            <a:avLst>
              <a:gd name="adj1" fmla="val 8334"/>
              <a:gd name="adj2" fmla="val -177759"/>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Measure each operation separately!</a:t>
            </a:r>
          </a:p>
        </p:txBody>
      </p:sp>
      <p:sp>
        <p:nvSpPr>
          <p:cNvPr id="2" name="TextBox 1">
            <a:extLst>
              <a:ext uri="{FF2B5EF4-FFF2-40B4-BE49-F238E27FC236}">
                <a16:creationId xmlns:a16="http://schemas.microsoft.com/office/drawing/2014/main" id="{04D6CF9F-AE4B-43F6-BE90-9844C750773A}"/>
              </a:ext>
            </a:extLst>
          </p:cNvPr>
          <p:cNvSpPr txBox="1"/>
          <p:nvPr/>
        </p:nvSpPr>
        <p:spPr>
          <a:xfrm>
            <a:off x="3287688" y="5985284"/>
            <a:ext cx="782587" cy="307777"/>
          </a:xfrm>
          <a:prstGeom prst="rect">
            <a:avLst/>
          </a:prstGeom>
          <a:noFill/>
        </p:spPr>
        <p:txBody>
          <a:bodyPr wrap="none" rtlCol="0">
            <a:spAutoFit/>
          </a:bodyPr>
          <a:lstStyle/>
          <a:p>
            <a:r>
              <a:rPr lang="en-US" sz="1400" dirty="0" err="1"/>
              <a:t>Bcast</a:t>
            </a:r>
            <a:r>
              <a:rPr lang="en-US" sz="1400" dirty="0"/>
              <a:t> 1</a:t>
            </a:r>
          </a:p>
        </p:txBody>
      </p:sp>
      <p:sp>
        <p:nvSpPr>
          <p:cNvPr id="14" name="TextBox 13">
            <a:extLst>
              <a:ext uri="{FF2B5EF4-FFF2-40B4-BE49-F238E27FC236}">
                <a16:creationId xmlns:a16="http://schemas.microsoft.com/office/drawing/2014/main" id="{CA1B27AE-9429-4506-BC41-EDF041109273}"/>
              </a:ext>
            </a:extLst>
          </p:cNvPr>
          <p:cNvSpPr txBox="1"/>
          <p:nvPr/>
        </p:nvSpPr>
        <p:spPr>
          <a:xfrm>
            <a:off x="3729049" y="6311999"/>
            <a:ext cx="782587" cy="307777"/>
          </a:xfrm>
          <a:prstGeom prst="rect">
            <a:avLst/>
          </a:prstGeom>
          <a:noFill/>
        </p:spPr>
        <p:txBody>
          <a:bodyPr wrap="none" rtlCol="0">
            <a:spAutoFit/>
          </a:bodyPr>
          <a:lstStyle/>
          <a:p>
            <a:r>
              <a:rPr lang="en-US" sz="1400" dirty="0" err="1"/>
              <a:t>Bcast</a:t>
            </a:r>
            <a:r>
              <a:rPr lang="en-US" sz="1400" dirty="0"/>
              <a:t> 2</a:t>
            </a:r>
          </a:p>
        </p:txBody>
      </p:sp>
      <p:sp>
        <p:nvSpPr>
          <p:cNvPr id="15" name="TextBox 14">
            <a:extLst>
              <a:ext uri="{FF2B5EF4-FFF2-40B4-BE49-F238E27FC236}">
                <a16:creationId xmlns:a16="http://schemas.microsoft.com/office/drawing/2014/main" id="{7BEF1754-C67A-4BD2-B6A9-E236FCF76E22}"/>
              </a:ext>
            </a:extLst>
          </p:cNvPr>
          <p:cNvSpPr txBox="1"/>
          <p:nvPr/>
        </p:nvSpPr>
        <p:spPr>
          <a:xfrm>
            <a:off x="4302149" y="6004222"/>
            <a:ext cx="782587" cy="307777"/>
          </a:xfrm>
          <a:prstGeom prst="rect">
            <a:avLst/>
          </a:prstGeom>
          <a:noFill/>
        </p:spPr>
        <p:txBody>
          <a:bodyPr wrap="none" rtlCol="0">
            <a:spAutoFit/>
          </a:bodyPr>
          <a:lstStyle/>
          <a:p>
            <a:r>
              <a:rPr lang="en-US" sz="1400" dirty="0" err="1"/>
              <a:t>Bcast</a:t>
            </a:r>
            <a:r>
              <a:rPr lang="en-US" sz="1400" dirty="0"/>
              <a:t> 3</a:t>
            </a:r>
          </a:p>
        </p:txBody>
      </p:sp>
      <p:sp>
        <p:nvSpPr>
          <p:cNvPr id="16" name="TextBox 15">
            <a:extLst>
              <a:ext uri="{FF2B5EF4-FFF2-40B4-BE49-F238E27FC236}">
                <a16:creationId xmlns:a16="http://schemas.microsoft.com/office/drawing/2014/main" id="{9C8F1A67-C95B-4CA8-B3E2-ADDCBA5F4BA8}"/>
              </a:ext>
            </a:extLst>
          </p:cNvPr>
          <p:cNvSpPr txBox="1"/>
          <p:nvPr/>
        </p:nvSpPr>
        <p:spPr>
          <a:xfrm>
            <a:off x="4875249" y="6311999"/>
            <a:ext cx="782587" cy="307777"/>
          </a:xfrm>
          <a:prstGeom prst="rect">
            <a:avLst/>
          </a:prstGeom>
          <a:noFill/>
        </p:spPr>
        <p:txBody>
          <a:bodyPr wrap="none" rtlCol="0">
            <a:spAutoFit/>
          </a:bodyPr>
          <a:lstStyle/>
          <a:p>
            <a:r>
              <a:rPr lang="en-US" sz="1400" dirty="0" err="1"/>
              <a:t>Bcast</a:t>
            </a:r>
            <a:r>
              <a:rPr lang="en-US" sz="1400" dirty="0"/>
              <a:t> 4</a:t>
            </a:r>
          </a:p>
        </p:txBody>
      </p:sp>
      <p:sp>
        <p:nvSpPr>
          <p:cNvPr id="17" name="TextBox 16">
            <a:extLst>
              <a:ext uri="{FF2B5EF4-FFF2-40B4-BE49-F238E27FC236}">
                <a16:creationId xmlns:a16="http://schemas.microsoft.com/office/drawing/2014/main" id="{B679BF0C-9DEB-4001-BB84-B22A3C4815D5}"/>
              </a:ext>
            </a:extLst>
          </p:cNvPr>
          <p:cNvSpPr txBox="1"/>
          <p:nvPr/>
        </p:nvSpPr>
        <p:spPr>
          <a:xfrm>
            <a:off x="5447928" y="5988030"/>
            <a:ext cx="782587" cy="307777"/>
          </a:xfrm>
          <a:prstGeom prst="rect">
            <a:avLst/>
          </a:prstGeom>
          <a:noFill/>
        </p:spPr>
        <p:txBody>
          <a:bodyPr wrap="none" rtlCol="0">
            <a:spAutoFit/>
          </a:bodyPr>
          <a:lstStyle/>
          <a:p>
            <a:r>
              <a:rPr lang="en-US" sz="1400" dirty="0" err="1"/>
              <a:t>Bcast</a:t>
            </a:r>
            <a:r>
              <a:rPr lang="en-US" sz="1400" dirty="0"/>
              <a:t> 5</a:t>
            </a:r>
          </a:p>
        </p:txBody>
      </p:sp>
      <p:cxnSp>
        <p:nvCxnSpPr>
          <p:cNvPr id="19" name="Straight Arrow Connector 18">
            <a:extLst>
              <a:ext uri="{FF2B5EF4-FFF2-40B4-BE49-F238E27FC236}">
                <a16:creationId xmlns:a16="http://schemas.microsoft.com/office/drawing/2014/main" id="{4EF1ED7B-51D8-4872-8F7F-16AC849D33BA}"/>
              </a:ext>
            </a:extLst>
          </p:cNvPr>
          <p:cNvCxnSpPr>
            <a:stCxn id="2" idx="0"/>
          </p:cNvCxnSpPr>
          <p:nvPr/>
        </p:nvCxnSpPr>
        <p:spPr>
          <a:xfrm flipH="1" flipV="1">
            <a:off x="3678981" y="5659245"/>
            <a:ext cx="1" cy="326039"/>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D7FD045-AF04-4A11-9AB9-7969FC75C5A4}"/>
              </a:ext>
            </a:extLst>
          </p:cNvPr>
          <p:cNvCxnSpPr>
            <a:cxnSpLocks/>
            <a:stCxn id="14" idx="0"/>
          </p:cNvCxnSpPr>
          <p:nvPr/>
        </p:nvCxnSpPr>
        <p:spPr>
          <a:xfrm flipH="1" flipV="1">
            <a:off x="4107391" y="5659245"/>
            <a:ext cx="12952" cy="652754"/>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50AC512-28E2-40C7-8254-1B54A07C5D81}"/>
              </a:ext>
            </a:extLst>
          </p:cNvPr>
          <p:cNvCxnSpPr>
            <a:cxnSpLocks/>
            <a:stCxn id="15" idx="0"/>
          </p:cNvCxnSpPr>
          <p:nvPr/>
        </p:nvCxnSpPr>
        <p:spPr>
          <a:xfrm flipH="1" flipV="1">
            <a:off x="4691844" y="5659245"/>
            <a:ext cx="1599" cy="344977"/>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D2A72DF-5963-41DE-A246-A7DA7FCCBE6E}"/>
              </a:ext>
            </a:extLst>
          </p:cNvPr>
          <p:cNvCxnSpPr>
            <a:cxnSpLocks/>
            <a:stCxn id="16" idx="0"/>
          </p:cNvCxnSpPr>
          <p:nvPr/>
        </p:nvCxnSpPr>
        <p:spPr>
          <a:xfrm flipH="1" flipV="1">
            <a:off x="5250829" y="5659245"/>
            <a:ext cx="15714" cy="652754"/>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4C207D8-7B3C-4775-BB73-B302F80CBD3E}"/>
              </a:ext>
            </a:extLst>
          </p:cNvPr>
          <p:cNvCxnSpPr>
            <a:cxnSpLocks/>
            <a:stCxn id="17" idx="0"/>
          </p:cNvCxnSpPr>
          <p:nvPr/>
        </p:nvCxnSpPr>
        <p:spPr>
          <a:xfrm flipV="1">
            <a:off x="5839222" y="5659245"/>
            <a:ext cx="0" cy="328785"/>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9D1114F-CBF4-4C5E-BAB9-9AF39422B807}"/>
              </a:ext>
            </a:extLst>
          </p:cNvPr>
          <p:cNvSpPr txBox="1"/>
          <p:nvPr/>
        </p:nvSpPr>
        <p:spPr>
          <a:xfrm>
            <a:off x="7144699" y="6018322"/>
            <a:ext cx="631904" cy="307777"/>
          </a:xfrm>
          <a:prstGeom prst="rect">
            <a:avLst/>
          </a:prstGeom>
          <a:noFill/>
        </p:spPr>
        <p:txBody>
          <a:bodyPr wrap="none" rtlCol="0">
            <a:spAutoFit/>
          </a:bodyPr>
          <a:lstStyle/>
          <a:p>
            <a:r>
              <a:rPr lang="en-US" sz="1400" dirty="0"/>
              <a:t>end 1</a:t>
            </a:r>
          </a:p>
        </p:txBody>
      </p:sp>
      <p:cxnSp>
        <p:nvCxnSpPr>
          <p:cNvPr id="34" name="Straight Arrow Connector 33">
            <a:extLst>
              <a:ext uri="{FF2B5EF4-FFF2-40B4-BE49-F238E27FC236}">
                <a16:creationId xmlns:a16="http://schemas.microsoft.com/office/drawing/2014/main" id="{2D981D6C-6A94-4A5B-9A2F-656DE2E48644}"/>
              </a:ext>
            </a:extLst>
          </p:cNvPr>
          <p:cNvCxnSpPr>
            <a:cxnSpLocks/>
            <a:stCxn id="33" idx="0"/>
          </p:cNvCxnSpPr>
          <p:nvPr/>
        </p:nvCxnSpPr>
        <p:spPr>
          <a:xfrm flipV="1">
            <a:off x="7460651" y="5674485"/>
            <a:ext cx="0" cy="343837"/>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A51995F-F9D9-4DAB-A2B2-403B67BBA4A3}"/>
              </a:ext>
            </a:extLst>
          </p:cNvPr>
          <p:cNvSpPr txBox="1"/>
          <p:nvPr/>
        </p:nvSpPr>
        <p:spPr>
          <a:xfrm>
            <a:off x="7680366" y="6336348"/>
            <a:ext cx="631904" cy="307777"/>
          </a:xfrm>
          <a:prstGeom prst="rect">
            <a:avLst/>
          </a:prstGeom>
          <a:noFill/>
        </p:spPr>
        <p:txBody>
          <a:bodyPr wrap="square" rtlCol="0">
            <a:spAutoFit/>
          </a:bodyPr>
          <a:lstStyle/>
          <a:p>
            <a:r>
              <a:rPr lang="en-US" sz="1400" dirty="0"/>
              <a:t>end 2</a:t>
            </a:r>
          </a:p>
        </p:txBody>
      </p:sp>
      <p:cxnSp>
        <p:nvCxnSpPr>
          <p:cNvPr id="37" name="Straight Arrow Connector 36">
            <a:extLst>
              <a:ext uri="{FF2B5EF4-FFF2-40B4-BE49-F238E27FC236}">
                <a16:creationId xmlns:a16="http://schemas.microsoft.com/office/drawing/2014/main" id="{C41C2DCE-9AA4-44DF-98CE-BAF707FEE9D1}"/>
              </a:ext>
            </a:extLst>
          </p:cNvPr>
          <p:cNvCxnSpPr>
            <a:cxnSpLocks/>
            <a:stCxn id="36" idx="0"/>
          </p:cNvCxnSpPr>
          <p:nvPr/>
        </p:nvCxnSpPr>
        <p:spPr>
          <a:xfrm flipV="1">
            <a:off x="7996318" y="5659246"/>
            <a:ext cx="0" cy="677102"/>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7DB65CA-A46D-47DA-93C8-46F3B504C1FC}"/>
              </a:ext>
            </a:extLst>
          </p:cNvPr>
          <p:cNvSpPr txBox="1"/>
          <p:nvPr/>
        </p:nvSpPr>
        <p:spPr>
          <a:xfrm>
            <a:off x="8250458" y="6028571"/>
            <a:ext cx="631904" cy="307777"/>
          </a:xfrm>
          <a:prstGeom prst="rect">
            <a:avLst/>
          </a:prstGeom>
          <a:noFill/>
        </p:spPr>
        <p:txBody>
          <a:bodyPr wrap="none" rtlCol="0">
            <a:spAutoFit/>
          </a:bodyPr>
          <a:lstStyle/>
          <a:p>
            <a:r>
              <a:rPr lang="en-US" sz="1400" dirty="0"/>
              <a:t>end 3</a:t>
            </a:r>
          </a:p>
        </p:txBody>
      </p:sp>
      <p:cxnSp>
        <p:nvCxnSpPr>
          <p:cNvPr id="40" name="Straight Arrow Connector 39">
            <a:extLst>
              <a:ext uri="{FF2B5EF4-FFF2-40B4-BE49-F238E27FC236}">
                <a16:creationId xmlns:a16="http://schemas.microsoft.com/office/drawing/2014/main" id="{B3B1705C-D201-4D18-AC00-D85A7B67C41F}"/>
              </a:ext>
            </a:extLst>
          </p:cNvPr>
          <p:cNvCxnSpPr>
            <a:cxnSpLocks/>
            <a:stCxn id="39" idx="0"/>
          </p:cNvCxnSpPr>
          <p:nvPr/>
        </p:nvCxnSpPr>
        <p:spPr>
          <a:xfrm flipV="1">
            <a:off x="8566410" y="5684734"/>
            <a:ext cx="0" cy="343837"/>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CF9227D-215F-4E83-8E81-43513FF0E109}"/>
              </a:ext>
            </a:extLst>
          </p:cNvPr>
          <p:cNvSpPr txBox="1"/>
          <p:nvPr/>
        </p:nvSpPr>
        <p:spPr>
          <a:xfrm>
            <a:off x="8812468" y="6357337"/>
            <a:ext cx="631904" cy="307777"/>
          </a:xfrm>
          <a:prstGeom prst="rect">
            <a:avLst/>
          </a:prstGeom>
          <a:noFill/>
        </p:spPr>
        <p:txBody>
          <a:bodyPr wrap="square" rtlCol="0">
            <a:spAutoFit/>
          </a:bodyPr>
          <a:lstStyle/>
          <a:p>
            <a:r>
              <a:rPr lang="en-US" sz="1400" dirty="0"/>
              <a:t>end 4</a:t>
            </a:r>
          </a:p>
        </p:txBody>
      </p:sp>
      <p:cxnSp>
        <p:nvCxnSpPr>
          <p:cNvPr id="42" name="Straight Arrow Connector 41">
            <a:extLst>
              <a:ext uri="{FF2B5EF4-FFF2-40B4-BE49-F238E27FC236}">
                <a16:creationId xmlns:a16="http://schemas.microsoft.com/office/drawing/2014/main" id="{55C302E7-0DAE-43BB-881C-457E3B249B77}"/>
              </a:ext>
            </a:extLst>
          </p:cNvPr>
          <p:cNvCxnSpPr>
            <a:cxnSpLocks/>
            <a:stCxn id="41" idx="0"/>
          </p:cNvCxnSpPr>
          <p:nvPr/>
        </p:nvCxnSpPr>
        <p:spPr>
          <a:xfrm flipV="1">
            <a:off x="9128420" y="5680235"/>
            <a:ext cx="0" cy="677102"/>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FBF57F1-3D6D-4C78-893F-F62D5A489C90}"/>
              </a:ext>
            </a:extLst>
          </p:cNvPr>
          <p:cNvSpPr txBox="1"/>
          <p:nvPr/>
        </p:nvSpPr>
        <p:spPr>
          <a:xfrm>
            <a:off x="9336360" y="6004222"/>
            <a:ext cx="631904" cy="307777"/>
          </a:xfrm>
          <a:prstGeom prst="rect">
            <a:avLst/>
          </a:prstGeom>
          <a:noFill/>
        </p:spPr>
        <p:txBody>
          <a:bodyPr wrap="none" rtlCol="0">
            <a:spAutoFit/>
          </a:bodyPr>
          <a:lstStyle/>
          <a:p>
            <a:r>
              <a:rPr lang="en-US" sz="1400" dirty="0"/>
              <a:t>end 5</a:t>
            </a:r>
          </a:p>
        </p:txBody>
      </p:sp>
      <p:cxnSp>
        <p:nvCxnSpPr>
          <p:cNvPr id="44" name="Straight Arrow Connector 43">
            <a:extLst>
              <a:ext uri="{FF2B5EF4-FFF2-40B4-BE49-F238E27FC236}">
                <a16:creationId xmlns:a16="http://schemas.microsoft.com/office/drawing/2014/main" id="{E1CE84E3-8E9F-4E28-ACDD-8FAF3129B34A}"/>
              </a:ext>
            </a:extLst>
          </p:cNvPr>
          <p:cNvCxnSpPr>
            <a:cxnSpLocks/>
            <a:stCxn id="43" idx="0"/>
          </p:cNvCxnSpPr>
          <p:nvPr/>
        </p:nvCxnSpPr>
        <p:spPr>
          <a:xfrm flipV="1">
            <a:off x="9652312" y="5660385"/>
            <a:ext cx="0" cy="343837"/>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011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500"/>
                                        <p:tgtEl>
                                          <p:spTgt spid="3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500"/>
                                        <p:tgtEl>
                                          <p:spTgt spid="4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fade">
                                      <p:cBhvr>
                                        <p:cTn id="84" dur="500"/>
                                        <p:tgtEl>
                                          <p:spTgt spid="39"/>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fade">
                                      <p:cBhvr>
                                        <p:cTn id="89" dur="500"/>
                                        <p:tgtEl>
                                          <p:spTgt spid="4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fade">
                                      <p:cBhvr>
                                        <p:cTn id="92" dur="5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500"/>
                                        <p:tgtEl>
                                          <p:spTgt spid="4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p:bldP spid="10" grpId="0" animBg="1"/>
      <p:bldP spid="2" grpId="0"/>
      <p:bldP spid="14" grpId="0"/>
      <p:bldP spid="15" grpId="0"/>
      <p:bldP spid="16" grpId="0"/>
      <p:bldP spid="17" grpId="0"/>
      <p:bldP spid="33" grpId="0"/>
      <p:bldP spid="36" grpId="0"/>
      <p:bldP spid="39" grpId="0"/>
      <p:bldP spid="41" grpId="0"/>
      <p:bldP spid="43"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3632" y="2348880"/>
            <a:ext cx="9448800" cy="3724275"/>
          </a:xfrm>
        </p:spPr>
      </p:pic>
      <p:sp>
        <p:nvSpPr>
          <p:cNvPr id="3" name="Slide Number Placeholder 2"/>
          <p:cNvSpPr>
            <a:spLocks noGrp="1"/>
          </p:cNvSpPr>
          <p:nvPr>
            <p:ph type="sldNum" sz="quarter" idx="12"/>
          </p:nvPr>
        </p:nvSpPr>
        <p:spPr/>
        <p:txBody>
          <a:bodyPr/>
          <a:lstStyle/>
          <a:p>
            <a:fld id="{6C6AE60A-B69C-4790-82F7-3882EDF23186}" type="slidenum">
              <a:rPr lang="de-DE" smtClean="0"/>
              <a:pPr/>
              <a:t>46</a:t>
            </a:fld>
            <a:endParaRPr lang="de-DE" dirty="0"/>
          </a:p>
        </p:txBody>
      </p:sp>
      <p:sp>
        <p:nvSpPr>
          <p:cNvPr id="4" name="Title 3"/>
          <p:cNvSpPr>
            <a:spLocks noGrp="1"/>
          </p:cNvSpPr>
          <p:nvPr>
            <p:ph type="title"/>
          </p:nvPr>
        </p:nvSpPr>
        <p:spPr/>
        <p:txBody>
          <a:bodyPr/>
          <a:lstStyle/>
          <a:p>
            <a:r>
              <a:rPr lang="en-US" dirty="0"/>
              <a:t>Summarizing times in parallel systems!</a:t>
            </a:r>
          </a:p>
        </p:txBody>
      </p:sp>
      <p:sp>
        <p:nvSpPr>
          <p:cNvPr id="5" name="Oval Callout 4"/>
          <p:cNvSpPr/>
          <p:nvPr/>
        </p:nvSpPr>
        <p:spPr>
          <a:xfrm>
            <a:off x="1991544" y="1066800"/>
            <a:ext cx="2592288" cy="1333174"/>
          </a:xfrm>
          <a:prstGeom prst="wedgeEllipseCallout">
            <a:avLst>
              <a:gd name="adj1" fmla="val -38699"/>
              <a:gd name="adj2" fmla="val 4195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My new reduce takes only 30us on 64 ranks.</a:t>
            </a:r>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24" y="1304764"/>
            <a:ext cx="2873523" cy="2342546"/>
          </a:xfrm>
          <a:prstGeom prst="rect">
            <a:avLst/>
          </a:prstGeom>
        </p:spPr>
      </p:pic>
      <p:pic>
        <p:nvPicPr>
          <p:cNvPr id="7" name="Content Placeholder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46229" y="541052"/>
            <a:ext cx="2434447" cy="2855404"/>
          </a:xfrm>
          <a:prstGeom prst="rect">
            <a:avLst/>
          </a:prstGeom>
        </p:spPr>
      </p:pic>
      <p:sp>
        <p:nvSpPr>
          <p:cNvPr id="8" name="Oval Callout 7"/>
          <p:cNvSpPr/>
          <p:nvPr/>
        </p:nvSpPr>
        <p:spPr>
          <a:xfrm>
            <a:off x="7284132" y="606589"/>
            <a:ext cx="2844316" cy="1106149"/>
          </a:xfrm>
          <a:prstGeom prst="wedgeEllipseCallout">
            <a:avLst>
              <a:gd name="adj1" fmla="val 62979"/>
              <a:gd name="adj2" fmla="val 53933"/>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Come on, show me the data!</a:t>
            </a:r>
          </a:p>
        </p:txBody>
      </p:sp>
      <p:sp>
        <p:nvSpPr>
          <p:cNvPr id="10" name="Rectangle 9"/>
          <p:cNvSpPr/>
          <p:nvPr/>
        </p:nvSpPr>
        <p:spPr>
          <a:xfrm>
            <a:off x="11324" y="461391"/>
            <a:ext cx="12192000" cy="639906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493253" y="1628800"/>
            <a:ext cx="7200800" cy="1548969"/>
          </a:xfrm>
          <a:prstGeom prst="rect">
            <a:avLst/>
          </a:prstGeom>
          <a:solidFill>
            <a:srgbClr val="FFFF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Rule 10</a:t>
            </a:r>
            <a:r>
              <a:rPr lang="en-US" sz="2000" dirty="0">
                <a:solidFill>
                  <a:schemeClr val="tx1"/>
                </a:solidFill>
              </a:rPr>
              <a:t>: </a:t>
            </a:r>
            <a:r>
              <a:rPr lang="en-US" sz="2000" i="1" dirty="0">
                <a:solidFill>
                  <a:schemeClr val="tx1"/>
                </a:solidFill>
              </a:rPr>
              <a:t>For parallel time measurements, report all measurement, (optional) synchronization, and summarization techniques.</a:t>
            </a:r>
          </a:p>
        </p:txBody>
      </p:sp>
      <p:sp>
        <p:nvSpPr>
          <p:cNvPr id="12" name="Content Placeholder 1"/>
          <p:cNvSpPr txBox="1">
            <a:spLocks/>
          </p:cNvSpPr>
          <p:nvPr/>
        </p:nvSpPr>
        <p:spPr>
          <a:xfrm>
            <a:off x="584200" y="3825044"/>
            <a:ext cx="11328400" cy="4895846"/>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Measure events separately</a:t>
            </a:r>
          </a:p>
          <a:p>
            <a:pPr lvl="1"/>
            <a:r>
              <a:rPr lang="en-US" b="1" dirty="0"/>
              <a:t>Use high-precision timers</a:t>
            </a:r>
          </a:p>
          <a:p>
            <a:pPr lvl="1"/>
            <a:r>
              <a:rPr lang="en-US" b="1" dirty="0"/>
              <a:t>Synchronize processes </a:t>
            </a:r>
          </a:p>
          <a:p>
            <a:pPr lvl="1"/>
            <a:endParaRPr lang="en-US" b="1" dirty="0"/>
          </a:p>
          <a:p>
            <a:r>
              <a:rPr lang="en-US" dirty="0"/>
              <a:t>Summarize across processes:</a:t>
            </a:r>
            <a:endParaRPr lang="en-US" b="1" dirty="0"/>
          </a:p>
          <a:p>
            <a:pPr lvl="1"/>
            <a:r>
              <a:rPr lang="en-US" b="1" dirty="0"/>
              <a:t>Min/max (unstable), average, median – depends on use-case</a:t>
            </a:r>
          </a:p>
          <a:p>
            <a:pPr lvl="1"/>
            <a:endParaRPr lang="en-US" b="1" dirty="0"/>
          </a:p>
        </p:txBody>
      </p:sp>
      <p:sp>
        <p:nvSpPr>
          <p:cNvPr id="13" name="TextBox 12"/>
          <p:cNvSpPr txBox="1"/>
          <p:nvPr/>
        </p:nvSpPr>
        <p:spPr>
          <a:xfrm>
            <a:off x="-46470" y="6639163"/>
            <a:ext cx="4918334" cy="246221"/>
          </a:xfrm>
          <a:prstGeom prst="rect">
            <a:avLst/>
          </a:prstGeom>
          <a:noFill/>
        </p:spPr>
        <p:txBody>
          <a:bodyPr wrap="none" rtlCol="0">
            <a:spAutoFit/>
          </a:bodyPr>
          <a:lstStyle/>
          <a:p>
            <a:r>
              <a:rPr lang="en-US" sz="1000" dirty="0"/>
              <a:t>TH, Belli: Scientific Benchmarking of Parallel Computing Systems, IEEE/ACM SC15</a:t>
            </a:r>
          </a:p>
        </p:txBody>
      </p:sp>
    </p:spTree>
    <p:extLst>
      <p:ext uri="{BB962C8B-B14F-4D97-AF65-F5344CB8AC3E}">
        <p14:creationId xmlns:p14="http://schemas.microsoft.com/office/powerpoint/2010/main" val="2535910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7668" y="2240868"/>
            <a:ext cx="6584758" cy="4644516"/>
          </a:xfrm>
        </p:spPr>
      </p:pic>
      <p:sp>
        <p:nvSpPr>
          <p:cNvPr id="3" name="Slide Number Placeholder 2"/>
          <p:cNvSpPr>
            <a:spLocks noGrp="1"/>
          </p:cNvSpPr>
          <p:nvPr>
            <p:ph type="sldNum" sz="quarter" idx="12"/>
          </p:nvPr>
        </p:nvSpPr>
        <p:spPr/>
        <p:txBody>
          <a:bodyPr/>
          <a:lstStyle/>
          <a:p>
            <a:fld id="{6C6AE60A-B69C-4790-82F7-3882EDF23186}" type="slidenum">
              <a:rPr lang="de-DE" smtClean="0"/>
              <a:pPr/>
              <a:t>47</a:t>
            </a:fld>
            <a:endParaRPr lang="de-DE" dirty="0"/>
          </a:p>
        </p:txBody>
      </p:sp>
      <p:sp>
        <p:nvSpPr>
          <p:cNvPr id="4" name="Title 3"/>
          <p:cNvSpPr>
            <a:spLocks noGrp="1"/>
          </p:cNvSpPr>
          <p:nvPr>
            <p:ph type="title"/>
          </p:nvPr>
        </p:nvSpPr>
        <p:spPr/>
        <p:txBody>
          <a:bodyPr/>
          <a:lstStyle/>
          <a:p>
            <a:r>
              <a:rPr lang="en-US" dirty="0"/>
              <a:t>Give times a meaning!</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014" y="2400951"/>
            <a:ext cx="6400689" cy="4484433"/>
          </a:xfrm>
          <a:prstGeom prst="rect">
            <a:avLst/>
          </a:prstGeom>
        </p:spPr>
      </p:pic>
      <p:sp>
        <p:nvSpPr>
          <p:cNvPr id="5" name="Oval Callout 4"/>
          <p:cNvSpPr/>
          <p:nvPr/>
        </p:nvSpPr>
        <p:spPr>
          <a:xfrm>
            <a:off x="1991544" y="1123718"/>
            <a:ext cx="2592288" cy="1333174"/>
          </a:xfrm>
          <a:prstGeom prst="wedgeEllipseCallout">
            <a:avLst>
              <a:gd name="adj1" fmla="val -44080"/>
              <a:gd name="adj2" fmla="val 4311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compute 10</a:t>
            </a:r>
            <a:r>
              <a:rPr lang="en-US" baseline="30000" dirty="0"/>
              <a:t>10</a:t>
            </a:r>
            <a:r>
              <a:rPr lang="en-US" dirty="0"/>
              <a:t> digits of Pi in 2ms on Dora!</a:t>
            </a:r>
          </a:p>
        </p:txBody>
      </p:sp>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24" y="1304764"/>
            <a:ext cx="2873523" cy="2342546"/>
          </a:xfrm>
          <a:prstGeom prst="rect">
            <a:avLst/>
          </a:prstGeom>
        </p:spPr>
      </p:pic>
      <p:pic>
        <p:nvPicPr>
          <p:cNvPr id="7" name="Content Placeholder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46229" y="541052"/>
            <a:ext cx="2434447" cy="2855404"/>
          </a:xfrm>
          <a:prstGeom prst="rect">
            <a:avLst/>
          </a:prstGeom>
        </p:spPr>
      </p:pic>
      <p:sp>
        <p:nvSpPr>
          <p:cNvPr id="8" name="Oval Callout 7"/>
          <p:cNvSpPr/>
          <p:nvPr/>
        </p:nvSpPr>
        <p:spPr>
          <a:xfrm>
            <a:off x="7284132" y="606589"/>
            <a:ext cx="2844316" cy="1106149"/>
          </a:xfrm>
          <a:prstGeom prst="wedgeEllipseCallout">
            <a:avLst>
              <a:gd name="adj1" fmla="val 62979"/>
              <a:gd name="adj2" fmla="val 53933"/>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have no clue.</a:t>
            </a:r>
          </a:p>
        </p:txBody>
      </p:sp>
      <p:sp>
        <p:nvSpPr>
          <p:cNvPr id="9" name="Oval Callout 8"/>
          <p:cNvSpPr/>
          <p:nvPr/>
        </p:nvSpPr>
        <p:spPr>
          <a:xfrm>
            <a:off x="8763873" y="4108741"/>
            <a:ext cx="3425461" cy="1620202"/>
          </a:xfrm>
          <a:prstGeom prst="wedgeEllipseCallout">
            <a:avLst>
              <a:gd name="adj1" fmla="val 20147"/>
              <a:gd name="adj2" fmla="val -108151"/>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Can you provide?</a:t>
            </a:r>
          </a:p>
          <a:p>
            <a:pPr marL="285750" indent="-285750">
              <a:buFontTx/>
              <a:buChar char="-"/>
            </a:pPr>
            <a:r>
              <a:rPr lang="en-US" dirty="0"/>
              <a:t>Ideal speedup </a:t>
            </a:r>
          </a:p>
          <a:p>
            <a:pPr marL="285750" indent="-285750">
              <a:buFontTx/>
              <a:buChar char="-"/>
            </a:pPr>
            <a:r>
              <a:rPr lang="en-US" dirty="0"/>
              <a:t>Amdahl’s speedup</a:t>
            </a:r>
          </a:p>
          <a:p>
            <a:pPr marL="285750" indent="-285750">
              <a:buFontTx/>
              <a:buChar char="-"/>
            </a:pPr>
            <a:r>
              <a:rPr lang="en-US" dirty="0"/>
              <a:t>Parallel overheads</a:t>
            </a:r>
          </a:p>
        </p:txBody>
      </p:sp>
      <p:sp>
        <p:nvSpPr>
          <p:cNvPr id="11" name="Oval Callout 10"/>
          <p:cNvSpPr/>
          <p:nvPr/>
        </p:nvSpPr>
        <p:spPr>
          <a:xfrm>
            <a:off x="155340" y="4427957"/>
            <a:ext cx="3171751" cy="2213633"/>
          </a:xfrm>
          <a:prstGeom prst="wedgeEllipseCallout">
            <a:avLst>
              <a:gd name="adj1" fmla="val -8987"/>
              <a:gd name="adj2" fmla="val -90619"/>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Ok: The code runs 17ms on a single core, 0.2ms are initialization and it has one reduction!</a:t>
            </a:r>
          </a:p>
        </p:txBody>
      </p:sp>
      <p:sp>
        <p:nvSpPr>
          <p:cNvPr id="13" name="Rectangle 12"/>
          <p:cNvSpPr/>
          <p:nvPr/>
        </p:nvSpPr>
        <p:spPr>
          <a:xfrm>
            <a:off x="11324" y="461391"/>
            <a:ext cx="12192000" cy="639906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493253" y="1808820"/>
            <a:ext cx="7200800" cy="1548969"/>
          </a:xfrm>
          <a:prstGeom prst="rect">
            <a:avLst/>
          </a:prstGeom>
          <a:solidFill>
            <a:srgbClr val="FFFF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Rule 11</a:t>
            </a:r>
            <a:r>
              <a:rPr lang="en-US" sz="2000" dirty="0">
                <a:solidFill>
                  <a:schemeClr val="tx1"/>
                </a:solidFill>
              </a:rPr>
              <a:t>: </a:t>
            </a:r>
            <a:r>
              <a:rPr lang="en-US" sz="2000" i="1" dirty="0">
                <a:solidFill>
                  <a:schemeClr val="tx1"/>
                </a:solidFill>
              </a:rPr>
              <a:t>If possible, show upper performance bounds to facilitate interpretability of the measured results.</a:t>
            </a:r>
          </a:p>
        </p:txBody>
      </p:sp>
      <p:sp>
        <p:nvSpPr>
          <p:cNvPr id="15" name="Content Placeholder 1"/>
          <p:cNvSpPr txBox="1">
            <a:spLocks/>
          </p:cNvSpPr>
          <p:nvPr/>
        </p:nvSpPr>
        <p:spPr>
          <a:xfrm>
            <a:off x="874082" y="3863123"/>
            <a:ext cx="11328400" cy="2635902"/>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Model computer system as k-dimensional space</a:t>
            </a:r>
          </a:p>
          <a:p>
            <a:pPr lvl="1"/>
            <a:r>
              <a:rPr lang="en-US" dirty="0"/>
              <a:t>Each dimension represents a capability</a:t>
            </a:r>
          </a:p>
          <a:p>
            <a:pPr lvl="2"/>
            <a:r>
              <a:rPr lang="en-US" dirty="0"/>
              <a:t>Floating point, Integer, memory bandwidth, cache bandwidth, etc.</a:t>
            </a:r>
          </a:p>
          <a:p>
            <a:pPr lvl="1"/>
            <a:r>
              <a:rPr lang="en-US" dirty="0"/>
              <a:t>Features are typical rates</a:t>
            </a:r>
          </a:p>
          <a:p>
            <a:pPr lvl="1"/>
            <a:r>
              <a:rPr lang="en-US" dirty="0"/>
              <a:t>Determine maximum rate for each dimension</a:t>
            </a:r>
          </a:p>
          <a:p>
            <a:pPr lvl="2"/>
            <a:r>
              <a:rPr lang="en-US" dirty="0"/>
              <a:t>E.g., from documentation or benchmarks</a:t>
            </a:r>
          </a:p>
          <a:p>
            <a:r>
              <a:rPr lang="en-US" dirty="0"/>
              <a:t>Can be used to </a:t>
            </a:r>
            <a:r>
              <a:rPr lang="en-US" dirty="0">
                <a:solidFill>
                  <a:srgbClr val="C00000"/>
                </a:solidFill>
              </a:rPr>
              <a:t>proof optimality of implementation</a:t>
            </a:r>
          </a:p>
          <a:p>
            <a:pPr lvl="1"/>
            <a:r>
              <a:rPr lang="en-US" dirty="0"/>
              <a:t>If the requirements of the bottleneck dimension are minimal</a:t>
            </a:r>
          </a:p>
        </p:txBody>
      </p:sp>
      <p:sp>
        <p:nvSpPr>
          <p:cNvPr id="16" name="TextBox 15"/>
          <p:cNvSpPr txBox="1"/>
          <p:nvPr/>
        </p:nvSpPr>
        <p:spPr>
          <a:xfrm>
            <a:off x="-46470" y="6639163"/>
            <a:ext cx="4918334" cy="246221"/>
          </a:xfrm>
          <a:prstGeom prst="rect">
            <a:avLst/>
          </a:prstGeom>
          <a:noFill/>
        </p:spPr>
        <p:txBody>
          <a:bodyPr wrap="none" rtlCol="0">
            <a:spAutoFit/>
          </a:bodyPr>
          <a:lstStyle/>
          <a:p>
            <a:r>
              <a:rPr lang="en-US" sz="1000" dirty="0"/>
              <a:t>TH, Belli: Scientific Benchmarking of Parallel Computing Systems, IEEE/ACM SC15</a:t>
            </a:r>
          </a:p>
        </p:txBody>
      </p:sp>
    </p:spTree>
    <p:extLst>
      <p:ext uri="{BB962C8B-B14F-4D97-AF65-F5344CB8AC3E}">
        <p14:creationId xmlns:p14="http://schemas.microsoft.com/office/powerpoint/2010/main" val="3703330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3" grpId="0" animBg="1"/>
      <p:bldP spid="14" grpId="0" animBg="1"/>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331D92-A026-48D6-83CC-C70814CF6F09}"/>
              </a:ext>
            </a:extLst>
          </p:cNvPr>
          <p:cNvSpPr>
            <a:spLocks noGrp="1"/>
          </p:cNvSpPr>
          <p:nvPr>
            <p:ph type="sldNum" sz="quarter" idx="12"/>
          </p:nvPr>
        </p:nvSpPr>
        <p:spPr/>
        <p:txBody>
          <a:bodyPr/>
          <a:lstStyle/>
          <a:p>
            <a:fld id="{6C6AE60A-B69C-4790-82F7-3882EDF23186}" type="slidenum">
              <a:rPr lang="de-DE" smtClean="0"/>
              <a:pPr/>
              <a:t>48</a:t>
            </a:fld>
            <a:endParaRPr lang="de-DE" dirty="0"/>
          </a:p>
        </p:txBody>
      </p:sp>
      <p:sp>
        <p:nvSpPr>
          <p:cNvPr id="4" name="Title 3">
            <a:extLst>
              <a:ext uri="{FF2B5EF4-FFF2-40B4-BE49-F238E27FC236}">
                <a16:creationId xmlns:a16="http://schemas.microsoft.com/office/drawing/2014/main" id="{8BFA6649-EEE7-4CA4-93F8-C1A0DF17285E}"/>
              </a:ext>
            </a:extLst>
          </p:cNvPr>
          <p:cNvSpPr>
            <a:spLocks noGrp="1"/>
          </p:cNvSpPr>
          <p:nvPr>
            <p:ph type="title"/>
          </p:nvPr>
        </p:nvSpPr>
        <p:spPr/>
        <p:txBody>
          <a:bodyPr/>
          <a:lstStyle/>
          <a:p>
            <a:r>
              <a:rPr lang="en-US" dirty="0"/>
              <a:t>How to </a:t>
            </a:r>
            <a:r>
              <a:rPr lang="en-US" sz="3600" u="sng" dirty="0"/>
              <a:t>not</a:t>
            </a:r>
            <a:r>
              <a:rPr lang="en-US" dirty="0"/>
              <a:t> benchmark machine/deep learning workloads</a:t>
            </a:r>
          </a:p>
        </p:txBody>
      </p:sp>
      <p:sp>
        <p:nvSpPr>
          <p:cNvPr id="5" name="Rectangle 4">
            <a:extLst>
              <a:ext uri="{FF2B5EF4-FFF2-40B4-BE49-F238E27FC236}">
                <a16:creationId xmlns:a16="http://schemas.microsoft.com/office/drawing/2014/main" id="{43DB1E9A-4449-4B4A-809D-96F8CFB895D0}"/>
              </a:ext>
            </a:extLst>
          </p:cNvPr>
          <p:cNvSpPr/>
          <p:nvPr/>
        </p:nvSpPr>
        <p:spPr>
          <a:xfrm>
            <a:off x="191344" y="1412776"/>
            <a:ext cx="11773308" cy="1044116"/>
          </a:xfrm>
          <a:prstGeom prst="rect">
            <a:avLst/>
          </a:prstGeom>
          <a:solidFill>
            <a:srgbClr val="FFC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t>“Twelve ways to fool the masses when reporting performance of deep learning workloads”</a:t>
            </a:r>
          </a:p>
          <a:p>
            <a:pPr algn="ctr"/>
            <a:r>
              <a:rPr lang="en-US" dirty="0"/>
              <a:t>(my humorous guide to </a:t>
            </a:r>
            <a:r>
              <a:rPr lang="en-US" dirty="0" err="1"/>
              <a:t>floptimize</a:t>
            </a:r>
            <a:r>
              <a:rPr lang="en-US" dirty="0"/>
              <a:t> deep learning, blog post Nov. 2018)</a:t>
            </a:r>
          </a:p>
        </p:txBody>
      </p:sp>
      <p:pic>
        <p:nvPicPr>
          <p:cNvPr id="7" name="Picture 6">
            <a:extLst>
              <a:ext uri="{FF2B5EF4-FFF2-40B4-BE49-F238E27FC236}">
                <a16:creationId xmlns:a16="http://schemas.microsoft.com/office/drawing/2014/main" id="{32D9517D-B231-46F0-BC53-A28C39B1C245}"/>
              </a:ext>
            </a:extLst>
          </p:cNvPr>
          <p:cNvPicPr>
            <a:picLocks noChangeAspect="1"/>
          </p:cNvPicPr>
          <p:nvPr/>
        </p:nvPicPr>
        <p:blipFill>
          <a:blip r:embed="rId2"/>
          <a:stretch>
            <a:fillRect/>
          </a:stretch>
        </p:blipFill>
        <p:spPr>
          <a:xfrm>
            <a:off x="982123" y="2816932"/>
            <a:ext cx="10191750" cy="3810000"/>
          </a:xfrm>
          <a:prstGeom prst="rect">
            <a:avLst/>
          </a:prstGeom>
        </p:spPr>
      </p:pic>
      <p:sp>
        <p:nvSpPr>
          <p:cNvPr id="6" name="Rectangle 5">
            <a:extLst>
              <a:ext uri="{FF2B5EF4-FFF2-40B4-BE49-F238E27FC236}">
                <a16:creationId xmlns:a16="http://schemas.microsoft.com/office/drawing/2014/main" id="{C2E50FB6-F4B5-4186-A695-4D45929EE7B7}"/>
              </a:ext>
            </a:extLst>
          </p:cNvPr>
          <p:cNvSpPr/>
          <p:nvPr/>
        </p:nvSpPr>
        <p:spPr>
          <a:xfrm>
            <a:off x="-60684" y="6633356"/>
            <a:ext cx="12192000" cy="261610"/>
          </a:xfrm>
          <a:prstGeom prst="rect">
            <a:avLst/>
          </a:prstGeom>
        </p:spPr>
        <p:txBody>
          <a:bodyPr wrap="square">
            <a:spAutoFit/>
          </a:bodyPr>
          <a:lstStyle/>
          <a:p>
            <a:r>
              <a:rPr lang="en-US" sz="1100" dirty="0"/>
              <a:t>https://htor.inf.ethz.ch/blog/index.php/2018/11/08/twelve-ways-to-fool-the-masses-when-reporting-performance-of-deep-learning-workloads/</a:t>
            </a:r>
          </a:p>
        </p:txBody>
      </p:sp>
    </p:spTree>
    <p:extLst>
      <p:ext uri="{BB962C8B-B14F-4D97-AF65-F5344CB8AC3E}">
        <p14:creationId xmlns:p14="http://schemas.microsoft.com/office/powerpoint/2010/main" val="752206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FFA1E7-27E4-48A6-9CEB-D421357B119E}"/>
              </a:ext>
            </a:extLst>
          </p:cNvPr>
          <p:cNvSpPr>
            <a:spLocks noGrp="1"/>
          </p:cNvSpPr>
          <p:nvPr>
            <p:ph idx="1"/>
          </p:nvPr>
        </p:nvSpPr>
        <p:spPr/>
        <p:txBody>
          <a:bodyPr/>
          <a:lstStyle/>
          <a:p>
            <a:r>
              <a:rPr lang="en-US" dirty="0"/>
              <a:t>Run layers or communication kernels in isolation</a:t>
            </a:r>
          </a:p>
          <a:p>
            <a:pPr lvl="1"/>
            <a:r>
              <a:rPr lang="en-US" dirty="0"/>
              <a:t>Avoids issues with accuracy completely </a:t>
            </a:r>
            <a:r>
              <a:rPr lang="en-US" dirty="0">
                <a:sym typeface="Wingdings" panose="05000000000000000000" pitchFamily="2" charset="2"/>
              </a:rPr>
              <a:t></a:t>
            </a:r>
          </a:p>
          <a:p>
            <a:pPr lvl="2"/>
            <a:r>
              <a:rPr lang="en-US" dirty="0">
                <a:sym typeface="Wingdings" panose="05000000000000000000" pitchFamily="2" charset="2"/>
              </a:rPr>
              <a:t>Doesn’t that look a bit like </a:t>
            </a:r>
            <a:r>
              <a:rPr lang="en-US" dirty="0" err="1">
                <a:sym typeface="Wingdings" panose="05000000000000000000" pitchFamily="2" charset="2"/>
              </a:rPr>
              <a:t>GoogLeNet</a:t>
            </a:r>
            <a:r>
              <a:rPr lang="en-US" dirty="0">
                <a:sym typeface="Wingdings" panose="05000000000000000000" pitchFamily="2" charset="2"/>
              </a:rPr>
              <a:t>?</a:t>
            </a:r>
            <a:endParaRPr lang="en-US" dirty="0"/>
          </a:p>
        </p:txBody>
      </p:sp>
      <p:sp>
        <p:nvSpPr>
          <p:cNvPr id="3" name="Slide Number Placeholder 2">
            <a:extLst>
              <a:ext uri="{FF2B5EF4-FFF2-40B4-BE49-F238E27FC236}">
                <a16:creationId xmlns:a16="http://schemas.microsoft.com/office/drawing/2014/main" id="{A24383FE-4461-4615-AF93-69F4ADA66DBE}"/>
              </a:ext>
            </a:extLst>
          </p:cNvPr>
          <p:cNvSpPr>
            <a:spLocks noGrp="1"/>
          </p:cNvSpPr>
          <p:nvPr>
            <p:ph type="sldNum" sz="quarter" idx="12"/>
          </p:nvPr>
        </p:nvSpPr>
        <p:spPr/>
        <p:txBody>
          <a:bodyPr/>
          <a:lstStyle/>
          <a:p>
            <a:fld id="{6C6AE60A-B69C-4790-82F7-3882EDF23186}" type="slidenum">
              <a:rPr lang="de-DE" smtClean="0"/>
              <a:pPr/>
              <a:t>49</a:t>
            </a:fld>
            <a:endParaRPr lang="de-DE" dirty="0"/>
          </a:p>
        </p:txBody>
      </p:sp>
      <p:sp>
        <p:nvSpPr>
          <p:cNvPr id="4" name="Title 3">
            <a:extLst>
              <a:ext uri="{FF2B5EF4-FFF2-40B4-BE49-F238E27FC236}">
                <a16:creationId xmlns:a16="http://schemas.microsoft.com/office/drawing/2014/main" id="{6FDD4305-C364-4304-A107-BE15FF5525C1}"/>
              </a:ext>
            </a:extLst>
          </p:cNvPr>
          <p:cNvSpPr>
            <a:spLocks noGrp="1"/>
          </p:cNvSpPr>
          <p:nvPr>
            <p:ph type="title"/>
          </p:nvPr>
        </p:nvSpPr>
        <p:spPr/>
        <p:txBody>
          <a:bodyPr/>
          <a:lstStyle/>
          <a:p>
            <a:r>
              <a:rPr lang="en-US" dirty="0"/>
              <a:t>5) Show only kernels/subsets when scaling!</a:t>
            </a:r>
          </a:p>
        </p:txBody>
      </p:sp>
      <p:pic>
        <p:nvPicPr>
          <p:cNvPr id="5122" name="Picture 2" descr="Image result for lego spaceship">
            <a:extLst>
              <a:ext uri="{FF2B5EF4-FFF2-40B4-BE49-F238E27FC236}">
                <a16:creationId xmlns:a16="http://schemas.microsoft.com/office/drawing/2014/main" id="{F9FD2A79-FDEA-4DED-96B7-998479B9B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387" y="2924944"/>
            <a:ext cx="5639507" cy="23865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850E7EB-A3AB-441E-B1CD-BB5F159E4A35}"/>
              </a:ext>
            </a:extLst>
          </p:cNvPr>
          <p:cNvSpPr txBox="1"/>
          <p:nvPr/>
        </p:nvSpPr>
        <p:spPr>
          <a:xfrm>
            <a:off x="6032526" y="3933056"/>
            <a:ext cx="689163" cy="646331"/>
          </a:xfrm>
          <a:prstGeom prst="rect">
            <a:avLst/>
          </a:prstGeom>
          <a:noFill/>
        </p:spPr>
        <p:txBody>
          <a:bodyPr wrap="none" rtlCol="0">
            <a:spAutoFit/>
          </a:bodyPr>
          <a:lstStyle/>
          <a:p>
            <a:r>
              <a:rPr lang="en-US" sz="3600" dirty="0"/>
              <a:t>vs.</a:t>
            </a:r>
          </a:p>
        </p:txBody>
      </p:sp>
      <p:pic>
        <p:nvPicPr>
          <p:cNvPr id="5124" name="Picture 4" descr="Related image">
            <a:extLst>
              <a:ext uri="{FF2B5EF4-FFF2-40B4-BE49-F238E27FC236}">
                <a16:creationId xmlns:a16="http://schemas.microsoft.com/office/drawing/2014/main" id="{DE2B06B3-F089-4E92-B53F-D63DE670CC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6551" y="2578596"/>
            <a:ext cx="4590256" cy="34426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52727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37E0372-7860-4109-8D0E-6EF86F042EFD}"/>
              </a:ext>
            </a:extLst>
          </p:cNvPr>
          <p:cNvPicPr>
            <a:picLocks noChangeAspect="1"/>
          </p:cNvPicPr>
          <p:nvPr/>
        </p:nvPicPr>
        <p:blipFill>
          <a:blip r:embed="rId2"/>
          <a:stretch>
            <a:fillRect/>
          </a:stretch>
        </p:blipFill>
        <p:spPr>
          <a:xfrm>
            <a:off x="6639421" y="4071241"/>
            <a:ext cx="4495304" cy="1770027"/>
          </a:xfrm>
          <a:prstGeom prst="rect">
            <a:avLst/>
          </a:prstGeom>
        </p:spPr>
      </p:pic>
      <p:pic>
        <p:nvPicPr>
          <p:cNvPr id="15364" name="Picture 4" descr="Image result for jupyter notebook">
            <a:extLst>
              <a:ext uri="{FF2B5EF4-FFF2-40B4-BE49-F238E27FC236}">
                <a16:creationId xmlns:a16="http://schemas.microsoft.com/office/drawing/2014/main" id="{63A9DADF-C179-4794-9889-90B85434E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747" y="987420"/>
            <a:ext cx="2343150" cy="23431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0FF2B41-A7CB-49A3-B849-5FC93F697D4A}"/>
              </a:ext>
            </a:extLst>
          </p:cNvPr>
          <p:cNvSpPr>
            <a:spLocks noGrp="1"/>
          </p:cNvSpPr>
          <p:nvPr>
            <p:ph type="sldNum" sz="quarter" idx="12"/>
          </p:nvPr>
        </p:nvSpPr>
        <p:spPr/>
        <p:txBody>
          <a:bodyPr/>
          <a:lstStyle/>
          <a:p>
            <a:fld id="{6C6AE60A-B69C-4790-82F7-3882EDF23186}" type="slidenum">
              <a:rPr lang="de-DE" smtClean="0"/>
              <a:pPr/>
              <a:t>5</a:t>
            </a:fld>
            <a:endParaRPr lang="de-DE" dirty="0"/>
          </a:p>
        </p:txBody>
      </p:sp>
      <p:sp>
        <p:nvSpPr>
          <p:cNvPr id="4" name="Title 3">
            <a:extLst>
              <a:ext uri="{FF2B5EF4-FFF2-40B4-BE49-F238E27FC236}">
                <a16:creationId xmlns:a16="http://schemas.microsoft.com/office/drawing/2014/main" id="{7069910D-B200-42DA-9BB1-9E2E16D9D022}"/>
              </a:ext>
            </a:extLst>
          </p:cNvPr>
          <p:cNvSpPr>
            <a:spLocks noGrp="1"/>
          </p:cNvSpPr>
          <p:nvPr>
            <p:ph type="title"/>
          </p:nvPr>
        </p:nvSpPr>
        <p:spPr/>
        <p:txBody>
          <a:bodyPr/>
          <a:lstStyle/>
          <a:p>
            <a:r>
              <a:rPr lang="en-US" dirty="0"/>
              <a:t>Functional reproducibility is relatively simple – release the code!</a:t>
            </a:r>
          </a:p>
        </p:txBody>
      </p:sp>
      <p:pic>
        <p:nvPicPr>
          <p:cNvPr id="15362" name="Picture 2" descr="Image result for docker">
            <a:extLst>
              <a:ext uri="{FF2B5EF4-FFF2-40B4-BE49-F238E27FC236}">
                <a16:creationId xmlns:a16="http://schemas.microsoft.com/office/drawing/2014/main" id="{4C17F0F9-36F3-4AC5-B07E-6EA6D83A1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570" y="1176888"/>
            <a:ext cx="5657850" cy="1504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AB1B26A-0FB7-44BC-8A91-05BC67063D0D}"/>
              </a:ext>
            </a:extLst>
          </p:cNvPr>
          <p:cNvSpPr txBox="1"/>
          <p:nvPr/>
        </p:nvSpPr>
        <p:spPr>
          <a:xfrm>
            <a:off x="3323692" y="2924944"/>
            <a:ext cx="6211957" cy="369332"/>
          </a:xfrm>
          <a:prstGeom prst="rect">
            <a:avLst/>
          </a:prstGeom>
          <a:noFill/>
        </p:spPr>
        <p:txBody>
          <a:bodyPr wrap="none" rtlCol="0">
            <a:spAutoFit/>
          </a:bodyPr>
          <a:lstStyle/>
          <a:p>
            <a:r>
              <a:rPr lang="en-US" dirty="0"/>
              <a:t>Single-threaded, if you don’t care much about performance</a:t>
            </a:r>
          </a:p>
        </p:txBody>
      </p:sp>
      <p:cxnSp>
        <p:nvCxnSpPr>
          <p:cNvPr id="9" name="Straight Connector 8">
            <a:extLst>
              <a:ext uri="{FF2B5EF4-FFF2-40B4-BE49-F238E27FC236}">
                <a16:creationId xmlns:a16="http://schemas.microsoft.com/office/drawing/2014/main" id="{0738E8F5-9DB8-430E-9889-7434E142275A}"/>
              </a:ext>
            </a:extLst>
          </p:cNvPr>
          <p:cNvCxnSpPr/>
          <p:nvPr/>
        </p:nvCxnSpPr>
        <p:spPr>
          <a:xfrm>
            <a:off x="0" y="3320988"/>
            <a:ext cx="12288688" cy="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FB302BE-6967-46DD-A562-08F9D2DBD976}"/>
              </a:ext>
            </a:extLst>
          </p:cNvPr>
          <p:cNvSpPr txBox="1"/>
          <p:nvPr/>
        </p:nvSpPr>
        <p:spPr>
          <a:xfrm>
            <a:off x="2027548" y="3356992"/>
            <a:ext cx="8802410" cy="369332"/>
          </a:xfrm>
          <a:prstGeom prst="rect">
            <a:avLst/>
          </a:prstGeom>
          <a:noFill/>
        </p:spPr>
        <p:txBody>
          <a:bodyPr wrap="none" rtlCol="0">
            <a:spAutoFit/>
          </a:bodyPr>
          <a:lstStyle/>
          <a:p>
            <a:r>
              <a:rPr lang="en-US" dirty="0"/>
              <a:t>Gets a bit more complex when you share parallel codes (IEEE 754 is not associative)</a:t>
            </a:r>
          </a:p>
        </p:txBody>
      </p:sp>
      <p:pic>
        <p:nvPicPr>
          <p:cNvPr id="10" name="Picture 9">
            <a:extLst>
              <a:ext uri="{FF2B5EF4-FFF2-40B4-BE49-F238E27FC236}">
                <a16:creationId xmlns:a16="http://schemas.microsoft.com/office/drawing/2014/main" id="{5ECB4841-1869-495E-A145-C357768FF1B0}"/>
              </a:ext>
            </a:extLst>
          </p:cNvPr>
          <p:cNvPicPr>
            <a:picLocks noChangeAspect="1"/>
          </p:cNvPicPr>
          <p:nvPr/>
        </p:nvPicPr>
        <p:blipFill>
          <a:blip r:embed="rId5"/>
          <a:stretch>
            <a:fillRect/>
          </a:stretch>
        </p:blipFill>
        <p:spPr>
          <a:xfrm>
            <a:off x="119335" y="3825043"/>
            <a:ext cx="6000261" cy="2808285"/>
          </a:xfrm>
          <a:prstGeom prst="rect">
            <a:avLst/>
          </a:prstGeom>
          <a:ln>
            <a:solidFill>
              <a:schemeClr val="tx1"/>
            </a:solid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72AB68D5-D39C-496D-B87F-3BAD8A808E5D}"/>
              </a:ext>
            </a:extLst>
          </p:cNvPr>
          <p:cNvSpPr txBox="1"/>
          <p:nvPr/>
        </p:nvSpPr>
        <p:spPr>
          <a:xfrm>
            <a:off x="5365971" y="3825043"/>
            <a:ext cx="2025939" cy="261610"/>
          </a:xfrm>
          <a:prstGeom prst="rect">
            <a:avLst/>
          </a:prstGeom>
          <a:noFill/>
        </p:spPr>
        <p:txBody>
          <a:bodyPr wrap="square" rtlCol="0">
            <a:spAutoFit/>
          </a:bodyPr>
          <a:lstStyle/>
          <a:p>
            <a:r>
              <a:rPr lang="en-US" sz="1100" dirty="0"/>
              <a:t>IPDPS’14</a:t>
            </a:r>
          </a:p>
        </p:txBody>
      </p:sp>
      <p:sp>
        <p:nvSpPr>
          <p:cNvPr id="16" name="TextBox 15">
            <a:extLst>
              <a:ext uri="{FF2B5EF4-FFF2-40B4-BE49-F238E27FC236}">
                <a16:creationId xmlns:a16="http://schemas.microsoft.com/office/drawing/2014/main" id="{ECFFCEF1-39B1-4482-915A-86F2D45EAF97}"/>
              </a:ext>
            </a:extLst>
          </p:cNvPr>
          <p:cNvSpPr txBox="1"/>
          <p:nvPr/>
        </p:nvSpPr>
        <p:spPr>
          <a:xfrm>
            <a:off x="7456490" y="5867690"/>
            <a:ext cx="3106896" cy="261610"/>
          </a:xfrm>
          <a:prstGeom prst="rect">
            <a:avLst/>
          </a:prstGeom>
          <a:noFill/>
        </p:spPr>
        <p:txBody>
          <a:bodyPr wrap="square" rtlCol="0">
            <a:spAutoFit/>
          </a:bodyPr>
          <a:lstStyle/>
          <a:p>
            <a:r>
              <a:rPr lang="en-US" sz="1100" dirty="0"/>
              <a:t>Rump, JSC’09, </a:t>
            </a:r>
            <a:r>
              <a:rPr lang="en-US" sz="1100" dirty="0" err="1"/>
              <a:t>Demmel</a:t>
            </a:r>
            <a:r>
              <a:rPr lang="en-US" sz="1100" dirty="0"/>
              <a:t>, Nguyen, ARITH’13</a:t>
            </a:r>
          </a:p>
        </p:txBody>
      </p:sp>
      <p:pic>
        <p:nvPicPr>
          <p:cNvPr id="14" name="Picture 13">
            <a:extLst>
              <a:ext uri="{FF2B5EF4-FFF2-40B4-BE49-F238E27FC236}">
                <a16:creationId xmlns:a16="http://schemas.microsoft.com/office/drawing/2014/main" id="{7DE3A8C5-CE5A-4A36-AF6A-B217D279ECE2}"/>
              </a:ext>
            </a:extLst>
          </p:cNvPr>
          <p:cNvPicPr>
            <a:picLocks noChangeAspect="1"/>
          </p:cNvPicPr>
          <p:nvPr/>
        </p:nvPicPr>
        <p:blipFill>
          <a:blip r:embed="rId6"/>
          <a:stretch>
            <a:fillRect/>
          </a:stretch>
        </p:blipFill>
        <p:spPr>
          <a:xfrm>
            <a:off x="6639060" y="3676845"/>
            <a:ext cx="5089260" cy="3015477"/>
          </a:xfrm>
          <a:prstGeom prst="rect">
            <a:avLst/>
          </a:prstGeom>
        </p:spPr>
      </p:pic>
    </p:spTree>
    <p:extLst>
      <p:ext uri="{BB962C8B-B14F-4D97-AF65-F5344CB8AC3E}">
        <p14:creationId xmlns:p14="http://schemas.microsoft.com/office/powerpoint/2010/main" val="3652752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C6AE60A-B69C-4790-82F7-3882EDF23186}" type="slidenum">
              <a:rPr lang="de-DE" smtClean="0"/>
              <a:pPr/>
              <a:t>50</a:t>
            </a:fld>
            <a:endParaRPr lang="de-DE" dirty="0"/>
          </a:p>
        </p:txBody>
      </p:sp>
      <p:sp>
        <p:nvSpPr>
          <p:cNvPr id="4" name="Title 3"/>
          <p:cNvSpPr>
            <a:spLocks noGrp="1"/>
          </p:cNvSpPr>
          <p:nvPr>
            <p:ph type="title"/>
          </p:nvPr>
        </p:nvSpPr>
        <p:spPr/>
        <p:txBody>
          <a:bodyPr/>
          <a:lstStyle/>
          <a:p>
            <a:r>
              <a:rPr lang="en-US" dirty="0"/>
              <a:t>Comparing nondeterministic measurements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1075682"/>
            <a:ext cx="2639616" cy="2151861"/>
          </a:xfrm>
          <a:prstGeom prst="rect">
            <a:avLst/>
          </a:prstGeom>
        </p:spPr>
      </p:pic>
      <p:sp>
        <p:nvSpPr>
          <p:cNvPr id="6" name="Oval Callout 5"/>
          <p:cNvSpPr/>
          <p:nvPr/>
        </p:nvSpPr>
        <p:spPr>
          <a:xfrm>
            <a:off x="2279576" y="1075682"/>
            <a:ext cx="3024336" cy="1148529"/>
          </a:xfrm>
          <a:prstGeom prst="wedgeEllipseCallout">
            <a:avLst>
              <a:gd name="adj1" fmla="val -45225"/>
              <a:gd name="adj2" fmla="val 5179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saw variance using </a:t>
            </a:r>
            <a:r>
              <a:rPr lang="en-US" dirty="0" err="1"/>
              <a:t>GarthCC</a:t>
            </a:r>
            <a:r>
              <a:rPr lang="en-US" dirty="0"/>
              <a:t> as well!</a:t>
            </a:r>
          </a:p>
        </p:txBody>
      </p:sp>
      <p:pic>
        <p:nvPicPr>
          <p:cNvPr id="7" name="Content Placeholder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7553" y="1133570"/>
            <a:ext cx="2434447" cy="2855404"/>
          </a:xfrm>
          <a:prstGeom prst="rect">
            <a:avLst/>
          </a:prstGeom>
        </p:spPr>
      </p:pic>
      <p:sp>
        <p:nvSpPr>
          <p:cNvPr id="14" name="Oval Callout 13"/>
          <p:cNvSpPr/>
          <p:nvPr/>
        </p:nvSpPr>
        <p:spPr>
          <a:xfrm>
            <a:off x="9300356" y="5049179"/>
            <a:ext cx="2736304" cy="1360791"/>
          </a:xfrm>
          <a:prstGeom prst="wedgeEllipseCallout">
            <a:avLst>
              <a:gd name="adj1" fmla="val 17243"/>
              <a:gd name="adj2" fmla="val -166041"/>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Retract the paper! You have not shown anything!</a:t>
            </a:r>
          </a:p>
        </p:txBody>
      </p:sp>
      <p:grpSp>
        <p:nvGrpSpPr>
          <p:cNvPr id="33" name="Group 32"/>
          <p:cNvGrpSpPr/>
          <p:nvPr/>
        </p:nvGrpSpPr>
        <p:grpSpPr>
          <a:xfrm>
            <a:off x="1525233" y="2276872"/>
            <a:ext cx="7659130" cy="4575250"/>
            <a:chOff x="1525233" y="2276872"/>
            <a:chExt cx="7659130" cy="4575250"/>
          </a:xfrm>
        </p:grpSpPr>
        <p:grpSp>
          <p:nvGrpSpPr>
            <p:cNvPr id="32" name="Group 31"/>
            <p:cNvGrpSpPr/>
            <p:nvPr/>
          </p:nvGrpSpPr>
          <p:grpSpPr>
            <a:xfrm>
              <a:off x="1525233" y="2276872"/>
              <a:ext cx="7659130" cy="4575250"/>
              <a:chOff x="1525233" y="2276872"/>
              <a:chExt cx="7659130" cy="4575250"/>
            </a:xfrm>
          </p:grpSpPr>
          <p:grpSp>
            <p:nvGrpSpPr>
              <p:cNvPr id="2" name="Group 1"/>
              <p:cNvGrpSpPr/>
              <p:nvPr/>
            </p:nvGrpSpPr>
            <p:grpSpPr>
              <a:xfrm>
                <a:off x="3561318" y="2276872"/>
                <a:ext cx="5623045" cy="4575250"/>
                <a:chOff x="3561318" y="2276872"/>
                <a:chExt cx="5623045" cy="457525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5741" y="2276872"/>
                  <a:ext cx="5428622" cy="4270859"/>
                </a:xfrm>
                <a:prstGeom prst="rect">
                  <a:avLst/>
                </a:prstGeom>
              </p:spPr>
            </p:pic>
            <p:sp>
              <p:nvSpPr>
                <p:cNvPr id="10" name="Rectangle 9"/>
                <p:cNvSpPr/>
                <p:nvPr/>
              </p:nvSpPr>
              <p:spPr>
                <a:xfrm>
                  <a:off x="4871864" y="6573900"/>
                  <a:ext cx="1044116" cy="23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ICC</a:t>
                  </a:r>
                </a:p>
              </p:txBody>
            </p:sp>
            <p:sp>
              <p:nvSpPr>
                <p:cNvPr id="11" name="Rectangle 10"/>
                <p:cNvSpPr/>
                <p:nvPr/>
              </p:nvSpPr>
              <p:spPr>
                <a:xfrm>
                  <a:off x="7140116" y="6573900"/>
                  <a:ext cx="1224136" cy="278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GarthCC</a:t>
                  </a:r>
                  <a:endParaRPr lang="en-US" dirty="0">
                    <a:solidFill>
                      <a:schemeClr val="tx1"/>
                    </a:solidFill>
                  </a:endParaRPr>
                </a:p>
              </p:txBody>
            </p:sp>
            <p:sp>
              <p:nvSpPr>
                <p:cNvPr id="12" name="Rectangle 11"/>
                <p:cNvSpPr/>
                <p:nvPr/>
              </p:nvSpPr>
              <p:spPr>
                <a:xfrm rot="16200000">
                  <a:off x="2517202" y="4274827"/>
                  <a:ext cx="2268252" cy="180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Execution Time</a:t>
                  </a:r>
                </a:p>
              </p:txBody>
            </p:sp>
          </p:grpSp>
          <p:sp>
            <p:nvSpPr>
              <p:cNvPr id="21" name="Rectangle 20"/>
              <p:cNvSpPr/>
              <p:nvPr/>
            </p:nvSpPr>
            <p:spPr>
              <a:xfrm>
                <a:off x="3777343" y="2384884"/>
                <a:ext cx="158417" cy="4081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2531604" y="4149080"/>
                <a:ext cx="0" cy="216024"/>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525233" y="4103784"/>
                <a:ext cx="646331" cy="369332"/>
              </a:xfrm>
              <a:prstGeom prst="rect">
                <a:avLst/>
              </a:prstGeom>
              <a:noFill/>
            </p:spPr>
            <p:txBody>
              <a:bodyPr wrap="none" rtlCol="0">
                <a:spAutoFit/>
              </a:bodyPr>
              <a:lstStyle/>
              <a:p>
                <a:r>
                  <a:rPr lang="en-US" dirty="0"/>
                  <a:t>20%</a:t>
                </a:r>
              </a:p>
            </p:txBody>
          </p:sp>
          <p:sp>
            <p:nvSpPr>
              <p:cNvPr id="30" name="TextBox 29"/>
              <p:cNvSpPr txBox="1"/>
              <p:nvPr/>
            </p:nvSpPr>
            <p:spPr>
              <a:xfrm>
                <a:off x="3682776" y="5877272"/>
                <a:ext cx="360996" cy="246221"/>
              </a:xfrm>
              <a:prstGeom prst="rect">
                <a:avLst/>
              </a:prstGeom>
              <a:noFill/>
            </p:spPr>
            <p:txBody>
              <a:bodyPr wrap="none" rtlCol="0">
                <a:spAutoFit/>
              </a:bodyPr>
              <a:lstStyle/>
              <a:p>
                <a:r>
                  <a:rPr lang="en-US" sz="1000" dirty="0"/>
                  <a:t>2.5</a:t>
                </a:r>
              </a:p>
            </p:txBody>
          </p:sp>
          <p:sp>
            <p:nvSpPr>
              <p:cNvPr id="35" name="TextBox 34"/>
              <p:cNvSpPr txBox="1"/>
              <p:nvPr/>
            </p:nvSpPr>
            <p:spPr>
              <a:xfrm>
                <a:off x="3682776" y="5343019"/>
                <a:ext cx="360996" cy="246221"/>
              </a:xfrm>
              <a:prstGeom prst="rect">
                <a:avLst/>
              </a:prstGeom>
              <a:noFill/>
            </p:spPr>
            <p:txBody>
              <a:bodyPr wrap="none" rtlCol="0">
                <a:spAutoFit/>
              </a:bodyPr>
              <a:lstStyle/>
              <a:p>
                <a:r>
                  <a:rPr lang="en-US" sz="1000" dirty="0"/>
                  <a:t>5.0</a:t>
                </a:r>
              </a:p>
            </p:txBody>
          </p:sp>
          <p:sp>
            <p:nvSpPr>
              <p:cNvPr id="39" name="TextBox 38"/>
              <p:cNvSpPr txBox="1"/>
              <p:nvPr/>
            </p:nvSpPr>
            <p:spPr>
              <a:xfrm>
                <a:off x="3683732" y="4797152"/>
                <a:ext cx="360996" cy="246221"/>
              </a:xfrm>
              <a:prstGeom prst="rect">
                <a:avLst/>
              </a:prstGeom>
              <a:noFill/>
            </p:spPr>
            <p:txBody>
              <a:bodyPr wrap="none" rtlCol="0">
                <a:spAutoFit/>
              </a:bodyPr>
              <a:lstStyle/>
              <a:p>
                <a:r>
                  <a:rPr lang="en-US" sz="1000" dirty="0"/>
                  <a:t>7.5</a:t>
                </a:r>
              </a:p>
            </p:txBody>
          </p:sp>
          <p:sp>
            <p:nvSpPr>
              <p:cNvPr id="40" name="TextBox 39"/>
              <p:cNvSpPr txBox="1"/>
              <p:nvPr/>
            </p:nvSpPr>
            <p:spPr>
              <a:xfrm>
                <a:off x="3648248" y="3722839"/>
                <a:ext cx="431528" cy="246221"/>
              </a:xfrm>
              <a:prstGeom prst="rect">
                <a:avLst/>
              </a:prstGeom>
              <a:noFill/>
            </p:spPr>
            <p:txBody>
              <a:bodyPr wrap="none" rtlCol="0">
                <a:spAutoFit/>
              </a:bodyPr>
              <a:lstStyle/>
              <a:p>
                <a:r>
                  <a:rPr lang="en-US" sz="1000" dirty="0"/>
                  <a:t>12.5</a:t>
                </a:r>
              </a:p>
            </p:txBody>
          </p:sp>
          <p:sp>
            <p:nvSpPr>
              <p:cNvPr id="41" name="TextBox 40"/>
              <p:cNvSpPr txBox="1"/>
              <p:nvPr/>
            </p:nvSpPr>
            <p:spPr>
              <a:xfrm>
                <a:off x="3682038" y="3140968"/>
                <a:ext cx="325730" cy="246221"/>
              </a:xfrm>
              <a:prstGeom prst="rect">
                <a:avLst/>
              </a:prstGeom>
              <a:noFill/>
            </p:spPr>
            <p:txBody>
              <a:bodyPr wrap="none" rtlCol="0">
                <a:spAutoFit/>
              </a:bodyPr>
              <a:lstStyle/>
              <a:p>
                <a:r>
                  <a:rPr lang="en-US" sz="1000" dirty="0"/>
                  <a:t>15</a:t>
                </a:r>
              </a:p>
            </p:txBody>
          </p:sp>
          <p:sp>
            <p:nvSpPr>
              <p:cNvPr id="42" name="TextBox 41"/>
              <p:cNvSpPr txBox="1"/>
              <p:nvPr/>
            </p:nvSpPr>
            <p:spPr>
              <a:xfrm>
                <a:off x="3719736" y="4226895"/>
                <a:ext cx="325730" cy="246221"/>
              </a:xfrm>
              <a:prstGeom prst="rect">
                <a:avLst/>
              </a:prstGeom>
              <a:noFill/>
            </p:spPr>
            <p:txBody>
              <a:bodyPr wrap="none" rtlCol="0">
                <a:spAutoFit/>
              </a:bodyPr>
              <a:lstStyle/>
              <a:p>
                <a:r>
                  <a:rPr lang="en-US" sz="1000" dirty="0"/>
                  <a:t>10</a:t>
                </a:r>
              </a:p>
            </p:txBody>
          </p:sp>
          <p:sp>
            <p:nvSpPr>
              <p:cNvPr id="43" name="TextBox 42"/>
              <p:cNvSpPr txBox="1"/>
              <p:nvPr/>
            </p:nvSpPr>
            <p:spPr>
              <a:xfrm>
                <a:off x="3647728" y="2600908"/>
                <a:ext cx="431528" cy="246221"/>
              </a:xfrm>
              <a:prstGeom prst="rect">
                <a:avLst/>
              </a:prstGeom>
              <a:noFill/>
            </p:spPr>
            <p:txBody>
              <a:bodyPr wrap="none" rtlCol="0">
                <a:spAutoFit/>
              </a:bodyPr>
              <a:lstStyle/>
              <a:p>
                <a:r>
                  <a:rPr lang="en-US" sz="1000" dirty="0"/>
                  <a:t>17.5</a:t>
                </a:r>
              </a:p>
            </p:txBody>
          </p:sp>
        </p:grpSp>
        <p:cxnSp>
          <p:nvCxnSpPr>
            <p:cNvPr id="15" name="Straight Connector 14"/>
            <p:cNvCxnSpPr/>
            <p:nvPr/>
          </p:nvCxnSpPr>
          <p:spPr>
            <a:xfrm flipV="1">
              <a:off x="2279576" y="4075296"/>
              <a:ext cx="6847172" cy="73784"/>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279576" y="4365104"/>
              <a:ext cx="684717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3899756" y="3933056"/>
            <a:ext cx="6449895" cy="612068"/>
            <a:chOff x="3899756" y="3933056"/>
            <a:chExt cx="6449895" cy="612068"/>
          </a:xfrm>
        </p:grpSpPr>
        <p:sp>
          <p:nvSpPr>
            <p:cNvPr id="34" name="TextBox 33"/>
            <p:cNvSpPr txBox="1"/>
            <p:nvPr/>
          </p:nvSpPr>
          <p:spPr>
            <a:xfrm>
              <a:off x="9408368" y="4113076"/>
              <a:ext cx="941283" cy="369332"/>
            </a:xfrm>
            <a:prstGeom prst="rect">
              <a:avLst/>
            </a:prstGeom>
            <a:noFill/>
          </p:spPr>
          <p:txBody>
            <a:bodyPr wrap="none" rtlCol="0">
              <a:spAutoFit/>
            </a:bodyPr>
            <a:lstStyle/>
            <a:p>
              <a:r>
                <a:rPr lang="en-US" dirty="0"/>
                <a:t>95% CI</a:t>
              </a:r>
            </a:p>
          </p:txBody>
        </p:sp>
        <p:sp>
          <p:nvSpPr>
            <p:cNvPr id="36" name="Rectangle 35"/>
            <p:cNvSpPr/>
            <p:nvPr/>
          </p:nvSpPr>
          <p:spPr>
            <a:xfrm>
              <a:off x="3899756" y="3933056"/>
              <a:ext cx="5328592" cy="360040"/>
            </a:xfrm>
            <a:prstGeom prst="rect">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899756" y="4149080"/>
              <a:ext cx="5328592" cy="396044"/>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Callout 7"/>
          <p:cNvSpPr/>
          <p:nvPr/>
        </p:nvSpPr>
        <p:spPr>
          <a:xfrm>
            <a:off x="8004212" y="1278735"/>
            <a:ext cx="2592288" cy="1106149"/>
          </a:xfrm>
          <a:prstGeom prst="wedgeEllipseCallout">
            <a:avLst>
              <a:gd name="adj1" fmla="val 46632"/>
              <a:gd name="adj2" fmla="val 70746"/>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Show me the data!</a:t>
            </a:r>
          </a:p>
        </p:txBody>
      </p:sp>
      <p:sp>
        <p:nvSpPr>
          <p:cNvPr id="16" name="Rectangle 15" hidden="1"/>
          <p:cNvSpPr/>
          <p:nvPr/>
        </p:nvSpPr>
        <p:spPr>
          <a:xfrm>
            <a:off x="11324" y="461391"/>
            <a:ext cx="12192000" cy="639906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hidden="1"/>
          <p:cNvSpPr/>
          <p:nvPr/>
        </p:nvSpPr>
        <p:spPr>
          <a:xfrm>
            <a:off x="2493253" y="1808820"/>
            <a:ext cx="7200800" cy="1548969"/>
          </a:xfrm>
          <a:prstGeom prst="rect">
            <a:avLst/>
          </a:prstGeom>
          <a:solidFill>
            <a:srgbClr val="FFFF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Rule 7</a:t>
            </a:r>
            <a:r>
              <a:rPr lang="en-US" sz="2000" dirty="0">
                <a:solidFill>
                  <a:schemeClr val="tx1"/>
                </a:solidFill>
              </a:rPr>
              <a:t>: </a:t>
            </a:r>
            <a:r>
              <a:rPr lang="en-US" sz="2000" i="1" dirty="0">
                <a:solidFill>
                  <a:schemeClr val="tx1"/>
                </a:solidFill>
              </a:rPr>
              <a:t>Compare nondeterministic data in a statistically sound</a:t>
            </a:r>
          </a:p>
          <a:p>
            <a:pPr algn="ctr"/>
            <a:r>
              <a:rPr lang="en-US" sz="2000" i="1" dirty="0">
                <a:solidFill>
                  <a:schemeClr val="tx1"/>
                </a:solidFill>
              </a:rPr>
              <a:t>way, e.g., using non-overlapping confidence intervals or ANOVA.</a:t>
            </a:r>
          </a:p>
        </p:txBody>
      </p:sp>
      <p:sp>
        <p:nvSpPr>
          <p:cNvPr id="18" name="Content Placeholder 1" hidden="1"/>
          <p:cNvSpPr txBox="1">
            <a:spLocks/>
          </p:cNvSpPr>
          <p:nvPr/>
        </p:nvSpPr>
        <p:spPr>
          <a:xfrm>
            <a:off x="584200" y="3897052"/>
            <a:ext cx="11328400" cy="2700300"/>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i="1"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None of the investigated papers used statistically sound comparisons</a:t>
            </a:r>
          </a:p>
          <a:p>
            <a:endParaRPr lang="en-US" dirty="0"/>
          </a:p>
          <a:p>
            <a:r>
              <a:rPr lang="en-US" dirty="0"/>
              <a:t>The “effect size” can even be a stronger metric</a:t>
            </a:r>
          </a:p>
        </p:txBody>
      </p:sp>
      <p:sp>
        <p:nvSpPr>
          <p:cNvPr id="27" name="TextBox 26" hidden="1"/>
          <p:cNvSpPr txBox="1"/>
          <p:nvPr/>
        </p:nvSpPr>
        <p:spPr>
          <a:xfrm>
            <a:off x="-46470" y="6639163"/>
            <a:ext cx="4918334" cy="246221"/>
          </a:xfrm>
          <a:prstGeom prst="rect">
            <a:avLst/>
          </a:prstGeom>
          <a:noFill/>
        </p:spPr>
        <p:txBody>
          <a:bodyPr wrap="none" rtlCol="0">
            <a:spAutoFit/>
          </a:bodyPr>
          <a:lstStyle/>
          <a:p>
            <a:r>
              <a:rPr lang="en-US" sz="1000" dirty="0"/>
              <a:t>TH, Belli: Scientific Benchmarking of Parallel Computing Systems, IEEE/ACM SC15</a:t>
            </a:r>
          </a:p>
        </p:txBody>
      </p:sp>
      <p:sp>
        <p:nvSpPr>
          <p:cNvPr id="44" name="Rectangle 43">
            <a:extLst>
              <a:ext uri="{FF2B5EF4-FFF2-40B4-BE49-F238E27FC236}">
                <a16:creationId xmlns:a16="http://schemas.microsoft.com/office/drawing/2014/main" id="{B53CFA96-67A1-4317-9D6A-75F5E795E05C}"/>
              </a:ext>
            </a:extLst>
          </p:cNvPr>
          <p:cNvSpPr/>
          <p:nvPr/>
        </p:nvSpPr>
        <p:spPr>
          <a:xfrm>
            <a:off x="11324" y="476672"/>
            <a:ext cx="12192000" cy="652510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451202B-99A8-4FAE-8848-683B1E7ADD28}"/>
              </a:ext>
            </a:extLst>
          </p:cNvPr>
          <p:cNvSpPr/>
          <p:nvPr/>
        </p:nvSpPr>
        <p:spPr>
          <a:xfrm>
            <a:off x="2171564" y="1664804"/>
            <a:ext cx="7522489" cy="1548969"/>
          </a:xfrm>
          <a:prstGeom prst="rect">
            <a:avLst/>
          </a:prstGeom>
          <a:solidFill>
            <a:srgbClr val="FFFF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Rule 7</a:t>
            </a:r>
            <a:r>
              <a:rPr lang="en-US" sz="2000" dirty="0">
                <a:solidFill>
                  <a:schemeClr val="tx1"/>
                </a:solidFill>
              </a:rPr>
              <a:t>: Compare nondeterministic data in a statistically sound</a:t>
            </a:r>
          </a:p>
          <a:p>
            <a:pPr algn="ctr"/>
            <a:r>
              <a:rPr lang="en-US" sz="2000" dirty="0">
                <a:solidFill>
                  <a:schemeClr val="tx1"/>
                </a:solidFill>
              </a:rPr>
              <a:t>way, e.g., using non-overlapping confidence intervals or ANOVA. </a:t>
            </a:r>
            <a:endParaRPr lang="en-US" sz="2000" i="1" dirty="0">
              <a:solidFill>
                <a:schemeClr val="tx1"/>
              </a:solidFill>
            </a:endParaRPr>
          </a:p>
        </p:txBody>
      </p:sp>
    </p:spTree>
    <p:extLst>
      <p:ext uri="{BB962C8B-B14F-4D97-AF65-F5344CB8AC3E}">
        <p14:creationId xmlns:p14="http://schemas.microsoft.com/office/powerpoint/2010/main" val="3301248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P spid="16" grpId="0" animBg="1"/>
      <p:bldP spid="17" grpId="0" animBg="1"/>
      <p:bldP spid="18" grpId="0"/>
      <p:bldP spid="44" grpId="0" animBg="1"/>
      <p:bldP spid="4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840FD9-0AAC-412E-AB2A-33E0E2A071AC}"/>
              </a:ext>
            </a:extLst>
          </p:cNvPr>
          <p:cNvSpPr>
            <a:spLocks noGrp="1"/>
          </p:cNvSpPr>
          <p:nvPr>
            <p:ph idx="1"/>
          </p:nvPr>
        </p:nvSpPr>
        <p:spPr/>
        <p:txBody>
          <a:bodyPr/>
          <a:lstStyle/>
          <a:p>
            <a:r>
              <a:rPr lang="en-US" dirty="0"/>
              <a:t>Reading the data? Nah, make sure it’s staged in memory when the benchmark starts!</a:t>
            </a:r>
          </a:p>
        </p:txBody>
      </p:sp>
      <p:sp>
        <p:nvSpPr>
          <p:cNvPr id="3" name="Slide Number Placeholder 2">
            <a:extLst>
              <a:ext uri="{FF2B5EF4-FFF2-40B4-BE49-F238E27FC236}">
                <a16:creationId xmlns:a16="http://schemas.microsoft.com/office/drawing/2014/main" id="{2ED134BB-A8DF-4488-89DD-EF309E1EF79F}"/>
              </a:ext>
            </a:extLst>
          </p:cNvPr>
          <p:cNvSpPr>
            <a:spLocks noGrp="1"/>
          </p:cNvSpPr>
          <p:nvPr>
            <p:ph type="sldNum" sz="quarter" idx="12"/>
          </p:nvPr>
        </p:nvSpPr>
        <p:spPr/>
        <p:txBody>
          <a:bodyPr/>
          <a:lstStyle/>
          <a:p>
            <a:fld id="{6C6AE60A-B69C-4790-82F7-3882EDF23186}" type="slidenum">
              <a:rPr lang="de-DE" smtClean="0"/>
              <a:pPr/>
              <a:t>51</a:t>
            </a:fld>
            <a:endParaRPr lang="de-DE" dirty="0"/>
          </a:p>
        </p:txBody>
      </p:sp>
      <p:sp>
        <p:nvSpPr>
          <p:cNvPr id="4" name="Title 3">
            <a:extLst>
              <a:ext uri="{FF2B5EF4-FFF2-40B4-BE49-F238E27FC236}">
                <a16:creationId xmlns:a16="http://schemas.microsoft.com/office/drawing/2014/main" id="{88CE569F-54E6-444A-ACAC-8B72AA4D41F7}"/>
              </a:ext>
            </a:extLst>
          </p:cNvPr>
          <p:cNvSpPr>
            <a:spLocks noGrp="1"/>
          </p:cNvSpPr>
          <p:nvPr>
            <p:ph type="title"/>
          </p:nvPr>
        </p:nvSpPr>
        <p:spPr/>
        <p:txBody>
          <a:bodyPr/>
          <a:lstStyle/>
          <a:p>
            <a:r>
              <a:rPr lang="pt-BR" dirty="0"/>
              <a:t>6) Do not consider I/O!</a:t>
            </a:r>
            <a:endParaRPr lang="en-US" dirty="0"/>
          </a:p>
        </p:txBody>
      </p:sp>
      <p:pic>
        <p:nvPicPr>
          <p:cNvPr id="6146" name="Picture 2" descr="Image result for input/output">
            <a:extLst>
              <a:ext uri="{FF2B5EF4-FFF2-40B4-BE49-F238E27FC236}">
                <a16:creationId xmlns:a16="http://schemas.microsoft.com/office/drawing/2014/main" id="{8D0AF30D-6E99-44E1-B4DC-1BF868816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6498" y="2780928"/>
            <a:ext cx="8763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deep neural network">
            <a:extLst>
              <a:ext uri="{FF2B5EF4-FFF2-40B4-BE49-F238E27FC236}">
                <a16:creationId xmlns:a16="http://schemas.microsoft.com/office/drawing/2014/main" id="{0ADC5837-C52C-471D-B5C1-2AB278709B13}"/>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99856" y="5505446"/>
            <a:ext cx="1899760" cy="126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99749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0701B3-6FC1-4130-AF50-DBE02C66A534}"/>
              </a:ext>
            </a:extLst>
          </p:cNvPr>
          <p:cNvSpPr>
            <a:spLocks noGrp="1"/>
          </p:cNvSpPr>
          <p:nvPr>
            <p:ph idx="1"/>
          </p:nvPr>
        </p:nvSpPr>
        <p:spPr/>
        <p:txBody>
          <a:bodyPr/>
          <a:lstStyle/>
          <a:p>
            <a:r>
              <a:rPr lang="en-US" dirty="0"/>
              <a:t>Yes, we’re talking ops today, 64-bit flops was so yesterday!</a:t>
            </a:r>
          </a:p>
          <a:p>
            <a:pPr lvl="1"/>
            <a:r>
              <a:rPr lang="en-US" dirty="0"/>
              <a:t>If we don’t achieve a target fast enough, let’s redefine it!</a:t>
            </a:r>
          </a:p>
          <a:p>
            <a:pPr lvl="2"/>
            <a:r>
              <a:rPr lang="en-US" dirty="0"/>
              <a:t>And never talk about how many more of those ops one needs to find a solution, it’s all about the rate, op/s!</a:t>
            </a:r>
          </a:p>
          <a:p>
            <a:r>
              <a:rPr lang="en-US" dirty="0"/>
              <a:t>Actually, my laptop achieves an “</a:t>
            </a:r>
            <a:r>
              <a:rPr lang="en-US" dirty="0" err="1"/>
              <a:t>exaop</a:t>
            </a:r>
            <a:r>
              <a:rPr lang="en-US" dirty="0"/>
              <a:t>”: </a:t>
            </a:r>
          </a:p>
          <a:p>
            <a:pPr lvl="1"/>
            <a:r>
              <a:rPr lang="en-US" dirty="0"/>
              <a:t>each of the 3e9 transistors switching a binary digit each at 2.4e9 Hz</a:t>
            </a:r>
          </a:p>
        </p:txBody>
      </p:sp>
      <p:sp>
        <p:nvSpPr>
          <p:cNvPr id="3" name="Slide Number Placeholder 2">
            <a:extLst>
              <a:ext uri="{FF2B5EF4-FFF2-40B4-BE49-F238E27FC236}">
                <a16:creationId xmlns:a16="http://schemas.microsoft.com/office/drawing/2014/main" id="{36759EB9-57AE-45A2-BD67-38D61EAF016D}"/>
              </a:ext>
            </a:extLst>
          </p:cNvPr>
          <p:cNvSpPr>
            <a:spLocks noGrp="1"/>
          </p:cNvSpPr>
          <p:nvPr>
            <p:ph type="sldNum" sz="quarter" idx="12"/>
          </p:nvPr>
        </p:nvSpPr>
        <p:spPr/>
        <p:txBody>
          <a:bodyPr/>
          <a:lstStyle/>
          <a:p>
            <a:fld id="{6C6AE60A-B69C-4790-82F7-3882EDF23186}" type="slidenum">
              <a:rPr lang="de-DE" smtClean="0"/>
              <a:pPr/>
              <a:t>52</a:t>
            </a:fld>
            <a:endParaRPr lang="de-DE" dirty="0"/>
          </a:p>
        </p:txBody>
      </p:sp>
      <p:sp>
        <p:nvSpPr>
          <p:cNvPr id="4" name="Title 3">
            <a:extLst>
              <a:ext uri="{FF2B5EF4-FFF2-40B4-BE49-F238E27FC236}">
                <a16:creationId xmlns:a16="http://schemas.microsoft.com/office/drawing/2014/main" id="{2D5A95F4-25E3-4DF1-8E8E-8C437CEF5193}"/>
              </a:ext>
            </a:extLst>
          </p:cNvPr>
          <p:cNvSpPr>
            <a:spLocks noGrp="1"/>
          </p:cNvSpPr>
          <p:nvPr>
            <p:ph type="title"/>
          </p:nvPr>
        </p:nvSpPr>
        <p:spPr/>
        <p:txBody>
          <a:bodyPr/>
          <a:lstStyle/>
          <a:p>
            <a:r>
              <a:rPr lang="en-US" dirty="0"/>
              <a:t>7) Report highest ops numbers (whatever that means)!</a:t>
            </a:r>
          </a:p>
        </p:txBody>
      </p:sp>
      <p:pic>
        <p:nvPicPr>
          <p:cNvPr id="7170" name="Picture 2" descr="Image result for summit supercomputer">
            <a:extLst>
              <a:ext uri="{FF2B5EF4-FFF2-40B4-BE49-F238E27FC236}">
                <a16:creationId xmlns:a16="http://schemas.microsoft.com/office/drawing/2014/main" id="{932D7214-01E3-4727-9C9B-D02314FB7F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1444" y="3298564"/>
            <a:ext cx="4034222" cy="32267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EF9CCC-84C8-48A0-911F-4CED0EB42446}"/>
              </a:ext>
            </a:extLst>
          </p:cNvPr>
          <p:cNvSpPr txBox="1"/>
          <p:nvPr/>
        </p:nvSpPr>
        <p:spPr>
          <a:xfrm>
            <a:off x="5915980" y="4353284"/>
            <a:ext cx="689163" cy="646331"/>
          </a:xfrm>
          <a:prstGeom prst="rect">
            <a:avLst/>
          </a:prstGeom>
          <a:noFill/>
        </p:spPr>
        <p:txBody>
          <a:bodyPr wrap="none" rtlCol="0">
            <a:spAutoFit/>
          </a:bodyPr>
          <a:lstStyle/>
          <a:p>
            <a:r>
              <a:rPr lang="en-US" sz="3600" dirty="0"/>
              <a:t>vs.</a:t>
            </a:r>
          </a:p>
        </p:txBody>
      </p:sp>
      <p:pic>
        <p:nvPicPr>
          <p:cNvPr id="7172" name="Picture 4" descr="Image result for lenovo yoga">
            <a:extLst>
              <a:ext uri="{FF2B5EF4-FFF2-40B4-BE49-F238E27FC236}">
                <a16:creationId xmlns:a16="http://schemas.microsoft.com/office/drawing/2014/main" id="{0F5E1E64-3E7A-4F23-B84D-27471FE57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040" y="3247699"/>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202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BAEEA2-D83F-44D4-8EDD-07F5E13B0150}"/>
              </a:ext>
            </a:extLst>
          </p:cNvPr>
          <p:cNvSpPr>
            <a:spLocks noGrp="1"/>
          </p:cNvSpPr>
          <p:nvPr>
            <p:ph idx="1"/>
          </p:nvPr>
        </p:nvSpPr>
        <p:spPr>
          <a:xfrm>
            <a:off x="191344" y="1556792"/>
            <a:ext cx="11773308" cy="4691608"/>
          </a:xfrm>
        </p:spPr>
        <p:txBody>
          <a:bodyPr/>
          <a:lstStyle/>
          <a:p>
            <a:r>
              <a:rPr lang="en-US" dirty="0"/>
              <a:t>Pretty cool idea isn’t it? Hyperparameters sometimes conflict</a:t>
            </a:r>
          </a:p>
          <a:p>
            <a:pPr lvl="2"/>
            <a:r>
              <a:rPr lang="en-US" dirty="0"/>
              <a:t>So always tune the to show the best result, whatever the result shall be!</a:t>
            </a:r>
          </a:p>
        </p:txBody>
      </p:sp>
      <p:sp>
        <p:nvSpPr>
          <p:cNvPr id="3" name="Slide Number Placeholder 2">
            <a:extLst>
              <a:ext uri="{FF2B5EF4-FFF2-40B4-BE49-F238E27FC236}">
                <a16:creationId xmlns:a16="http://schemas.microsoft.com/office/drawing/2014/main" id="{AA297D30-AF72-47FA-ACAD-3CF30505D53D}"/>
              </a:ext>
            </a:extLst>
          </p:cNvPr>
          <p:cNvSpPr>
            <a:spLocks noGrp="1"/>
          </p:cNvSpPr>
          <p:nvPr>
            <p:ph type="sldNum" sz="quarter" idx="12"/>
          </p:nvPr>
        </p:nvSpPr>
        <p:spPr/>
        <p:txBody>
          <a:bodyPr/>
          <a:lstStyle/>
          <a:p>
            <a:fld id="{6C6AE60A-B69C-4790-82F7-3882EDF23186}" type="slidenum">
              <a:rPr lang="de-DE" smtClean="0"/>
              <a:pPr/>
              <a:t>53</a:t>
            </a:fld>
            <a:endParaRPr lang="de-DE" dirty="0"/>
          </a:p>
        </p:txBody>
      </p:sp>
      <p:sp>
        <p:nvSpPr>
          <p:cNvPr id="4" name="Title 3">
            <a:extLst>
              <a:ext uri="{FF2B5EF4-FFF2-40B4-BE49-F238E27FC236}">
                <a16:creationId xmlns:a16="http://schemas.microsoft.com/office/drawing/2014/main" id="{91F1B8CC-650F-42AA-B8C3-30FD8A054A26}"/>
              </a:ext>
            </a:extLst>
          </p:cNvPr>
          <p:cNvSpPr>
            <a:spLocks noGrp="1"/>
          </p:cNvSpPr>
          <p:nvPr>
            <p:ph type="title"/>
          </p:nvPr>
        </p:nvSpPr>
        <p:spPr>
          <a:xfrm>
            <a:off x="199931" y="868366"/>
            <a:ext cx="11773308" cy="533400"/>
          </a:xfrm>
        </p:spPr>
        <p:txBody>
          <a:bodyPr/>
          <a:lstStyle/>
          <a:p>
            <a:r>
              <a:rPr lang="en-US" dirty="0"/>
              <a:t>8) Show performance when enabling option set A and show accuracy when enabling option set B!</a:t>
            </a:r>
          </a:p>
        </p:txBody>
      </p:sp>
      <p:pic>
        <p:nvPicPr>
          <p:cNvPr id="8194" name="Picture 2" descr="Image result for process scaling large scale weak scaling">
            <a:extLst>
              <a:ext uri="{FF2B5EF4-FFF2-40B4-BE49-F238E27FC236}">
                <a16:creationId xmlns:a16="http://schemas.microsoft.com/office/drawing/2014/main" id="{D3AFA549-AC12-4E67-8818-3D95C3C99C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991" y="2420888"/>
            <a:ext cx="5838825" cy="3733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deep learning accuracy batch size">
            <a:extLst>
              <a:ext uri="{FF2B5EF4-FFF2-40B4-BE49-F238E27FC236}">
                <a16:creationId xmlns:a16="http://schemas.microsoft.com/office/drawing/2014/main" id="{DAC17018-E007-41DF-981B-EF9AE9DE7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099" y="3176972"/>
            <a:ext cx="5457825"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12652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0D995E-308A-44D7-B1F4-B910559614FA}"/>
              </a:ext>
            </a:extLst>
          </p:cNvPr>
          <p:cNvSpPr>
            <a:spLocks noGrp="1"/>
          </p:cNvSpPr>
          <p:nvPr>
            <p:ph idx="1"/>
          </p:nvPr>
        </p:nvSpPr>
        <p:spPr/>
        <p:txBody>
          <a:bodyPr/>
          <a:lstStyle/>
          <a:p>
            <a:r>
              <a:rPr lang="en-US" dirty="0"/>
              <a:t>Train for fixed wall-time when scaling processors</a:t>
            </a:r>
          </a:p>
          <a:p>
            <a:pPr lvl="1"/>
            <a:r>
              <a:rPr lang="en-US" dirty="0"/>
              <a:t>so when you use twice as many processors you get twice as many flop/s!</a:t>
            </a:r>
          </a:p>
          <a:p>
            <a:pPr lvl="2"/>
            <a:r>
              <a:rPr lang="en-US" dirty="0"/>
              <a:t>But who cares about application speedup?</a:t>
            </a:r>
          </a:p>
        </p:txBody>
      </p:sp>
      <p:sp>
        <p:nvSpPr>
          <p:cNvPr id="3" name="Slide Number Placeholder 2">
            <a:extLst>
              <a:ext uri="{FF2B5EF4-FFF2-40B4-BE49-F238E27FC236}">
                <a16:creationId xmlns:a16="http://schemas.microsoft.com/office/drawing/2014/main" id="{9FEB3C6C-ABD5-4847-AD64-9C5F71C8C354}"/>
              </a:ext>
            </a:extLst>
          </p:cNvPr>
          <p:cNvSpPr>
            <a:spLocks noGrp="1"/>
          </p:cNvSpPr>
          <p:nvPr>
            <p:ph type="sldNum" sz="quarter" idx="12"/>
          </p:nvPr>
        </p:nvSpPr>
        <p:spPr/>
        <p:txBody>
          <a:bodyPr/>
          <a:lstStyle/>
          <a:p>
            <a:fld id="{6C6AE60A-B69C-4790-82F7-3882EDF23186}" type="slidenum">
              <a:rPr lang="de-DE" smtClean="0"/>
              <a:pPr/>
              <a:t>54</a:t>
            </a:fld>
            <a:endParaRPr lang="de-DE" dirty="0"/>
          </a:p>
        </p:txBody>
      </p:sp>
      <p:sp>
        <p:nvSpPr>
          <p:cNvPr id="4" name="Title 3">
            <a:extLst>
              <a:ext uri="{FF2B5EF4-FFF2-40B4-BE49-F238E27FC236}">
                <a16:creationId xmlns:a16="http://schemas.microsoft.com/office/drawing/2014/main" id="{6114D18A-9AD8-43E3-ACEA-EA9998B15108}"/>
              </a:ext>
            </a:extLst>
          </p:cNvPr>
          <p:cNvSpPr>
            <a:spLocks noGrp="1"/>
          </p:cNvSpPr>
          <p:nvPr>
            <p:ph type="title"/>
          </p:nvPr>
        </p:nvSpPr>
        <p:spPr/>
        <p:txBody>
          <a:bodyPr/>
          <a:lstStyle/>
          <a:p>
            <a:r>
              <a:rPr lang="en-US" dirty="0"/>
              <a:t>10) Run training just for the right time!</a:t>
            </a:r>
          </a:p>
        </p:txBody>
      </p:sp>
      <p:pic>
        <p:nvPicPr>
          <p:cNvPr id="10242" name="Picture 2" descr="Image result for test error plot learning vs. runtime performance">
            <a:extLst>
              <a:ext uri="{FF2B5EF4-FFF2-40B4-BE49-F238E27FC236}">
                <a16:creationId xmlns:a16="http://schemas.microsoft.com/office/drawing/2014/main" id="{5BCDD510-64B8-42AB-B1E4-A6A97191E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3020" y="692696"/>
            <a:ext cx="285750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mage result for deep learning jokes">
            <a:extLst>
              <a:ext uri="{FF2B5EF4-FFF2-40B4-BE49-F238E27FC236}">
                <a16:creationId xmlns:a16="http://schemas.microsoft.com/office/drawing/2014/main" id="{B6281B82-4E47-4D93-9E1D-5E6A1A9AE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3703604"/>
            <a:ext cx="85725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936111"/>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8A7157-DE24-458D-8AE7-DB3C0A957B9D}"/>
              </a:ext>
            </a:extLst>
          </p:cNvPr>
          <p:cNvSpPr>
            <a:spLocks noGrp="1"/>
          </p:cNvSpPr>
          <p:nvPr>
            <p:ph idx="1"/>
          </p:nvPr>
        </p:nvSpPr>
        <p:spPr/>
        <p:txBody>
          <a:bodyPr/>
          <a:lstStyle/>
          <a:p>
            <a:r>
              <a:rPr lang="en-US" dirty="0"/>
              <a:t>All DL is strong scaling – limited model and limited data</a:t>
            </a:r>
          </a:p>
          <a:p>
            <a:r>
              <a:rPr lang="en-US" dirty="0"/>
              <a:t>So just redefine the terms relative to minibatches:</a:t>
            </a:r>
          </a:p>
          <a:p>
            <a:pPr lvl="1"/>
            <a:r>
              <a:rPr lang="en-US" dirty="0"/>
              <a:t>Weak scaling keeps MB size per process constant – overall grows (less iterations per epoch, duh!)</a:t>
            </a:r>
          </a:p>
          <a:p>
            <a:pPr lvl="1"/>
            <a:r>
              <a:rPr lang="en-US" dirty="0"/>
              <a:t>Strong scaling keeps overall MB size constant (better but harder)</a:t>
            </a:r>
          </a:p>
          <a:p>
            <a:endParaRPr lang="en-US" dirty="0"/>
          </a:p>
          <a:p>
            <a:r>
              <a:rPr lang="en-US" dirty="0" err="1"/>
              <a:t>Microbatching</a:t>
            </a:r>
            <a:r>
              <a:rPr lang="en-US" dirty="0"/>
              <a:t> is not a problem!</a:t>
            </a:r>
          </a:p>
        </p:txBody>
      </p:sp>
      <p:sp>
        <p:nvSpPr>
          <p:cNvPr id="3" name="Slide Number Placeholder 2">
            <a:extLst>
              <a:ext uri="{FF2B5EF4-FFF2-40B4-BE49-F238E27FC236}">
                <a16:creationId xmlns:a16="http://schemas.microsoft.com/office/drawing/2014/main" id="{91F0AEE7-3D72-4ECA-B634-FE2C44D824D6}"/>
              </a:ext>
            </a:extLst>
          </p:cNvPr>
          <p:cNvSpPr>
            <a:spLocks noGrp="1"/>
          </p:cNvSpPr>
          <p:nvPr>
            <p:ph type="sldNum" sz="quarter" idx="12"/>
          </p:nvPr>
        </p:nvSpPr>
        <p:spPr/>
        <p:txBody>
          <a:bodyPr/>
          <a:lstStyle/>
          <a:p>
            <a:fld id="{6C6AE60A-B69C-4790-82F7-3882EDF23186}" type="slidenum">
              <a:rPr lang="de-DE" smtClean="0"/>
              <a:pPr/>
              <a:t>55</a:t>
            </a:fld>
            <a:endParaRPr lang="de-DE" dirty="0"/>
          </a:p>
        </p:txBody>
      </p:sp>
      <p:sp>
        <p:nvSpPr>
          <p:cNvPr id="4" name="Title 3">
            <a:extLst>
              <a:ext uri="{FF2B5EF4-FFF2-40B4-BE49-F238E27FC236}">
                <a16:creationId xmlns:a16="http://schemas.microsoft.com/office/drawing/2014/main" id="{49BE2E25-413A-404F-87C0-989D9C62CAAF}"/>
              </a:ext>
            </a:extLst>
          </p:cNvPr>
          <p:cNvSpPr>
            <a:spLocks noGrp="1"/>
          </p:cNvSpPr>
          <p:nvPr>
            <p:ph type="title"/>
          </p:nvPr>
        </p:nvSpPr>
        <p:spPr/>
        <p:txBody>
          <a:bodyPr/>
          <a:lstStyle/>
          <a:p>
            <a:r>
              <a:rPr lang="en-US" dirty="0"/>
              <a:t>11) Minibatch sizing for fun and profit – weak vs. strong scaling.</a:t>
            </a:r>
          </a:p>
        </p:txBody>
      </p:sp>
      <p:pic>
        <p:nvPicPr>
          <p:cNvPr id="11266" name="Picture 2" descr="Image result for iterations vs. batch size">
            <a:extLst>
              <a:ext uri="{FF2B5EF4-FFF2-40B4-BE49-F238E27FC236}">
                <a16:creationId xmlns:a16="http://schemas.microsoft.com/office/drawing/2014/main" id="{9B03B8FA-0D24-4E40-8EEF-29C73322A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5660" y="3519311"/>
            <a:ext cx="5734050" cy="319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016842"/>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C6AE60A-B69C-4790-82F7-3882EDF23186}" type="slidenum">
              <a:rPr lang="de-DE" smtClean="0"/>
              <a:pPr/>
              <a:t>56</a:t>
            </a:fld>
            <a:endParaRPr lang="de-DE" dirty="0"/>
          </a:p>
        </p:txBody>
      </p:sp>
      <p:sp>
        <p:nvSpPr>
          <p:cNvPr id="4" name="Title 3"/>
          <p:cNvSpPr>
            <a:spLocks noGrp="1"/>
          </p:cNvSpPr>
          <p:nvPr>
            <p:ph type="title"/>
          </p:nvPr>
        </p:nvSpPr>
        <p:spPr>
          <a:xfrm>
            <a:off x="191344" y="533400"/>
            <a:ext cx="8575555" cy="533400"/>
          </a:xfrm>
        </p:spPr>
        <p:txBody>
          <a:bodyPr/>
          <a:lstStyle/>
          <a:p>
            <a:r>
              <a:rPr lang="en-US" sz="3200"/>
              <a:t>Summary</a:t>
            </a:r>
            <a:endParaRPr lang="en-US" sz="3200" dirty="0"/>
          </a:p>
        </p:txBody>
      </p:sp>
      <p:pic>
        <p:nvPicPr>
          <p:cNvPr id="5" name="图片 4">
            <a:extLst>
              <a:ext uri="{FF2B5EF4-FFF2-40B4-BE49-F238E27FC236}">
                <a16:creationId xmlns:a16="http://schemas.microsoft.com/office/drawing/2014/main" id="{56912F07-3ABB-82CE-9B26-EAFE6DC4B6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5272" y="1662800"/>
            <a:ext cx="3634949" cy="2044658"/>
          </a:xfrm>
          <a:prstGeom prst="rect">
            <a:avLst/>
          </a:prstGeom>
          <a:ln w="19050">
            <a:solidFill>
              <a:schemeClr val="tx1"/>
            </a:solidFill>
          </a:ln>
        </p:spPr>
      </p:pic>
      <p:pic>
        <p:nvPicPr>
          <p:cNvPr id="6" name="图片 5">
            <a:extLst>
              <a:ext uri="{FF2B5EF4-FFF2-40B4-BE49-F238E27FC236}">
                <a16:creationId xmlns:a16="http://schemas.microsoft.com/office/drawing/2014/main" id="{A0BFCB1C-8A4F-5C84-D155-61419A3D7A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183835" y="1666307"/>
            <a:ext cx="3628714" cy="2041151"/>
          </a:xfrm>
          <a:prstGeom prst="rect">
            <a:avLst/>
          </a:prstGeom>
          <a:ln w="19050">
            <a:solidFill>
              <a:schemeClr val="tx1"/>
            </a:solidFill>
          </a:ln>
        </p:spPr>
      </p:pic>
      <p:pic>
        <p:nvPicPr>
          <p:cNvPr id="7" name="图片 6">
            <a:extLst>
              <a:ext uri="{FF2B5EF4-FFF2-40B4-BE49-F238E27FC236}">
                <a16:creationId xmlns:a16="http://schemas.microsoft.com/office/drawing/2014/main" id="{9F61B1E9-928B-3401-4281-404E2A3EB7F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75273" y="3955263"/>
            <a:ext cx="3634949" cy="2044659"/>
          </a:xfrm>
          <a:prstGeom prst="rect">
            <a:avLst/>
          </a:prstGeom>
          <a:ln w="19050">
            <a:solidFill>
              <a:schemeClr val="tx1"/>
            </a:solidFill>
          </a:ln>
        </p:spPr>
      </p:pic>
      <p:pic>
        <p:nvPicPr>
          <p:cNvPr id="8" name="图片 7">
            <a:extLst>
              <a:ext uri="{FF2B5EF4-FFF2-40B4-BE49-F238E27FC236}">
                <a16:creationId xmlns:a16="http://schemas.microsoft.com/office/drawing/2014/main" id="{8595B7E3-DAF6-0530-E692-5FABC9FBAB8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183835" y="3955263"/>
            <a:ext cx="3634949" cy="2044659"/>
          </a:xfrm>
          <a:prstGeom prst="rect">
            <a:avLst/>
          </a:prstGeom>
          <a:ln w="19050">
            <a:solidFill>
              <a:schemeClr val="tx1"/>
            </a:solidFill>
          </a:ln>
        </p:spPr>
      </p:pic>
      <p:sp>
        <p:nvSpPr>
          <p:cNvPr id="9" name="Content Placeholder 1">
            <a:extLst>
              <a:ext uri="{FF2B5EF4-FFF2-40B4-BE49-F238E27FC236}">
                <a16:creationId xmlns:a16="http://schemas.microsoft.com/office/drawing/2014/main" id="{D3637437-702F-2BD3-5BCF-9DD7850157E7}"/>
              </a:ext>
            </a:extLst>
          </p:cNvPr>
          <p:cNvSpPr txBox="1">
            <a:spLocks/>
          </p:cNvSpPr>
          <p:nvPr/>
        </p:nvSpPr>
        <p:spPr>
          <a:xfrm>
            <a:off x="8311623" y="656692"/>
            <a:ext cx="3797045" cy="312748"/>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i="0" kern="1200">
                <a:solidFill>
                  <a:schemeClr val="tx1"/>
                </a:solidFill>
                <a:latin typeface="Calibri" panose="020F0502020204030204" pitchFamily="34" charset="0"/>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b="0" i="0" kern="1200">
                <a:solidFill>
                  <a:schemeClr val="tx1"/>
                </a:solidFill>
                <a:latin typeface="Calibri" panose="020F0502020204030204" pitchFamily="34" charset="0"/>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b="0" i="1" kern="1200">
                <a:solidFill>
                  <a:schemeClr val="tx1"/>
                </a:solidFill>
                <a:latin typeface="Calibri" panose="020F0502020204030204" pitchFamily="34" charset="0"/>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a:t>More of SPCL’s research:</a:t>
            </a:r>
          </a:p>
        </p:txBody>
      </p:sp>
      <p:sp>
        <p:nvSpPr>
          <p:cNvPr id="10" name="Content Placeholder 1">
            <a:extLst>
              <a:ext uri="{FF2B5EF4-FFF2-40B4-BE49-F238E27FC236}">
                <a16:creationId xmlns:a16="http://schemas.microsoft.com/office/drawing/2014/main" id="{0D3F9958-BB8E-1653-2C83-FF937580940C}"/>
              </a:ext>
            </a:extLst>
          </p:cNvPr>
          <p:cNvSpPr txBox="1">
            <a:spLocks/>
          </p:cNvSpPr>
          <p:nvPr/>
        </p:nvSpPr>
        <p:spPr>
          <a:xfrm>
            <a:off x="8544272" y="2641404"/>
            <a:ext cx="2462310" cy="312748"/>
          </a:xfrm>
          <a:prstGeom prst="rect">
            <a:avLst/>
          </a:prstGeom>
        </p:spPr>
        <p:txBody>
          <a:bodyPr vert="horz" lIns="140400" tIns="0" rIns="144000" bIns="0" rtlCol="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i="0" kern="1200">
                <a:solidFill>
                  <a:schemeClr val="tx1"/>
                </a:solidFill>
                <a:latin typeface="Calibri" panose="020F0502020204030204" pitchFamily="34" charset="0"/>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b="0" i="0" kern="1200">
                <a:solidFill>
                  <a:schemeClr val="tx1"/>
                </a:solidFill>
                <a:latin typeface="Calibri" panose="020F0502020204030204" pitchFamily="34" charset="0"/>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b="0" i="1" kern="1200">
                <a:solidFill>
                  <a:schemeClr val="tx1"/>
                </a:solidFill>
                <a:latin typeface="Calibri" panose="020F0502020204030204" pitchFamily="34" charset="0"/>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CH" sz="1800" dirty="0"/>
              <a:t>…</a:t>
            </a:r>
            <a:r>
              <a:rPr lang="en-US" sz="1800" dirty="0"/>
              <a:t> or </a:t>
            </a:r>
            <a:r>
              <a:rPr lang="en-US" sz="1800" u="sng" dirty="0">
                <a:hlinkClick r:id="rId7" action="ppaction://hlinkfile"/>
              </a:rPr>
              <a:t>spcl.ethz.ch</a:t>
            </a:r>
            <a:endParaRPr lang="en-US" sz="1800" u="sng" dirty="0"/>
          </a:p>
        </p:txBody>
      </p:sp>
      <p:grpSp>
        <p:nvGrpSpPr>
          <p:cNvPr id="11" name="Group 10">
            <a:extLst>
              <a:ext uri="{FF2B5EF4-FFF2-40B4-BE49-F238E27FC236}">
                <a16:creationId xmlns:a16="http://schemas.microsoft.com/office/drawing/2014/main" id="{D6A0D495-ACA5-93EF-F232-6CDFAD898987}"/>
              </a:ext>
            </a:extLst>
          </p:cNvPr>
          <p:cNvGrpSpPr/>
          <p:nvPr/>
        </p:nvGrpSpPr>
        <p:grpSpPr>
          <a:xfrm>
            <a:off x="8506102" y="1103222"/>
            <a:ext cx="3436979" cy="1119468"/>
            <a:chOff x="8349450" y="3266566"/>
            <a:chExt cx="3436979" cy="1119468"/>
          </a:xfrm>
        </p:grpSpPr>
        <p:pic>
          <p:nvPicPr>
            <p:cNvPr id="12" name="Picture 11">
              <a:extLst>
                <a:ext uri="{FF2B5EF4-FFF2-40B4-BE49-F238E27FC236}">
                  <a16:creationId xmlns:a16="http://schemas.microsoft.com/office/drawing/2014/main" id="{D0AC3DB4-6C38-9AA6-42E3-F06402E7DE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9450" y="3271920"/>
              <a:ext cx="3436979" cy="1114114"/>
            </a:xfrm>
            <a:prstGeom prst="rect">
              <a:avLst/>
            </a:prstGeom>
          </p:spPr>
        </p:pic>
        <p:sp>
          <p:nvSpPr>
            <p:cNvPr id="13" name="Content Placeholder 1">
              <a:extLst>
                <a:ext uri="{FF2B5EF4-FFF2-40B4-BE49-F238E27FC236}">
                  <a16:creationId xmlns:a16="http://schemas.microsoft.com/office/drawing/2014/main" id="{F9912EF5-5B7F-0DB8-AA65-469D197CD3DC}"/>
                </a:ext>
              </a:extLst>
            </p:cNvPr>
            <p:cNvSpPr txBox="1">
              <a:spLocks/>
            </p:cNvSpPr>
            <p:nvPr/>
          </p:nvSpPr>
          <p:spPr>
            <a:xfrm>
              <a:off x="10560496" y="3271920"/>
              <a:ext cx="1225933" cy="300679"/>
            </a:xfrm>
            <a:prstGeom prst="rect">
              <a:avLst/>
            </a:prstGeom>
          </p:spPr>
          <p:txBody>
            <a:bodyPr vert="horz" lIns="140400" tIns="0" rIns="144000" bIns="0" rtlCol="0" anchor="ctr" anchorCtr="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i="0" kern="1200">
                  <a:solidFill>
                    <a:schemeClr val="tx1"/>
                  </a:solidFill>
                  <a:latin typeface="Calibri" panose="020F0502020204030204" pitchFamily="34" charset="0"/>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b="0" i="0" kern="1200">
                  <a:solidFill>
                    <a:schemeClr val="tx1"/>
                  </a:solidFill>
                  <a:latin typeface="Calibri" panose="020F0502020204030204" pitchFamily="34" charset="0"/>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b="0" i="1" kern="1200">
                  <a:solidFill>
                    <a:schemeClr val="tx1"/>
                  </a:solidFill>
                  <a:latin typeface="Calibri" panose="020F0502020204030204" pitchFamily="34" charset="0"/>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dirty="0">
                  <a:solidFill>
                    <a:schemeClr val="bg1"/>
                  </a:solidFill>
                  <a:latin typeface="+mn-lt"/>
                </a:rPr>
                <a:t>210+ Talks</a:t>
              </a:r>
            </a:p>
          </p:txBody>
        </p:sp>
        <p:sp>
          <p:nvSpPr>
            <p:cNvPr id="14" name="Content Placeholder 1">
              <a:extLst>
                <a:ext uri="{FF2B5EF4-FFF2-40B4-BE49-F238E27FC236}">
                  <a16:creationId xmlns:a16="http://schemas.microsoft.com/office/drawing/2014/main" id="{83EA145C-1462-FF08-7673-4EEE3F785E84}"/>
                </a:ext>
              </a:extLst>
            </p:cNvPr>
            <p:cNvSpPr txBox="1">
              <a:spLocks/>
            </p:cNvSpPr>
            <p:nvPr/>
          </p:nvSpPr>
          <p:spPr>
            <a:xfrm>
              <a:off x="8688288" y="3266566"/>
              <a:ext cx="1797127" cy="300679"/>
            </a:xfrm>
            <a:prstGeom prst="rect">
              <a:avLst/>
            </a:prstGeom>
          </p:spPr>
          <p:txBody>
            <a:bodyPr vert="horz" lIns="72000" tIns="0" rIns="144000" bIns="0" rtlCol="0" anchor="ctr" anchorCtr="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i="0" kern="1200">
                  <a:solidFill>
                    <a:schemeClr val="tx1"/>
                  </a:solidFill>
                  <a:latin typeface="Calibri" panose="020F0502020204030204" pitchFamily="34" charset="0"/>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b="0" i="0" kern="1200">
                  <a:solidFill>
                    <a:schemeClr val="tx1"/>
                  </a:solidFill>
                  <a:latin typeface="Calibri" panose="020F0502020204030204" pitchFamily="34" charset="0"/>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b="0" i="1" kern="1200">
                  <a:solidFill>
                    <a:schemeClr val="tx1"/>
                  </a:solidFill>
                  <a:latin typeface="Calibri" panose="020F0502020204030204" pitchFamily="34" charset="0"/>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a:t>youtube.com/@</a:t>
              </a:r>
              <a:r>
                <a:rPr lang="en-US" sz="1400" dirty="0" err="1"/>
                <a:t>spcl</a:t>
              </a:r>
              <a:endParaRPr lang="en-US" sz="1400" dirty="0"/>
            </a:p>
          </p:txBody>
        </p:sp>
        <p:sp>
          <p:nvSpPr>
            <p:cNvPr id="15" name="Content Placeholder 1">
              <a:extLst>
                <a:ext uri="{FF2B5EF4-FFF2-40B4-BE49-F238E27FC236}">
                  <a16:creationId xmlns:a16="http://schemas.microsoft.com/office/drawing/2014/main" id="{86051D06-B428-C97A-48F8-04410486DC0B}"/>
                </a:ext>
              </a:extLst>
            </p:cNvPr>
            <p:cNvSpPr txBox="1">
              <a:spLocks/>
            </p:cNvSpPr>
            <p:nvPr/>
          </p:nvSpPr>
          <p:spPr>
            <a:xfrm>
              <a:off x="8688352" y="3675960"/>
              <a:ext cx="1797127" cy="300679"/>
            </a:xfrm>
            <a:prstGeom prst="rect">
              <a:avLst/>
            </a:prstGeom>
          </p:spPr>
          <p:txBody>
            <a:bodyPr vert="horz" lIns="72000" tIns="0" rIns="144000" bIns="0" rtlCol="0" anchor="ctr" anchorCtr="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i="0" kern="1200">
                  <a:solidFill>
                    <a:schemeClr val="tx1"/>
                  </a:solidFill>
                  <a:latin typeface="Calibri" panose="020F0502020204030204" pitchFamily="34" charset="0"/>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b="0" i="0" kern="1200">
                  <a:solidFill>
                    <a:schemeClr val="tx1"/>
                  </a:solidFill>
                  <a:latin typeface="Calibri" panose="020F0502020204030204" pitchFamily="34" charset="0"/>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b="0" i="1" kern="1200">
                  <a:solidFill>
                    <a:schemeClr val="tx1"/>
                  </a:solidFill>
                  <a:latin typeface="Calibri" panose="020F0502020204030204" pitchFamily="34" charset="0"/>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a:t>twitter.com/</a:t>
              </a:r>
              <a:r>
                <a:rPr lang="en-US" sz="1400" dirty="0" err="1"/>
                <a:t>spcl_eth</a:t>
              </a:r>
              <a:endParaRPr lang="en-US" sz="1400" dirty="0"/>
            </a:p>
          </p:txBody>
        </p:sp>
        <p:sp>
          <p:nvSpPr>
            <p:cNvPr id="16" name="Content Placeholder 1">
              <a:extLst>
                <a:ext uri="{FF2B5EF4-FFF2-40B4-BE49-F238E27FC236}">
                  <a16:creationId xmlns:a16="http://schemas.microsoft.com/office/drawing/2014/main" id="{A81EC187-8DE0-3F55-1B50-AC5CA5270D04}"/>
                </a:ext>
              </a:extLst>
            </p:cNvPr>
            <p:cNvSpPr txBox="1">
              <a:spLocks/>
            </p:cNvSpPr>
            <p:nvPr/>
          </p:nvSpPr>
          <p:spPr>
            <a:xfrm>
              <a:off x="10560496" y="3675960"/>
              <a:ext cx="1225933" cy="300679"/>
            </a:xfrm>
            <a:prstGeom prst="rect">
              <a:avLst/>
            </a:prstGeom>
          </p:spPr>
          <p:txBody>
            <a:bodyPr vert="horz" lIns="0" tIns="0" rIns="0" bIns="0" rtlCol="0" anchor="ctr" anchorCtr="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i="0" kern="1200">
                  <a:solidFill>
                    <a:schemeClr val="tx1"/>
                  </a:solidFill>
                  <a:latin typeface="Calibri" panose="020F0502020204030204" pitchFamily="34" charset="0"/>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b="0" i="0" kern="1200">
                  <a:solidFill>
                    <a:schemeClr val="tx1"/>
                  </a:solidFill>
                  <a:latin typeface="Calibri" panose="020F0502020204030204" pitchFamily="34" charset="0"/>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b="0" i="1" kern="1200">
                  <a:solidFill>
                    <a:schemeClr val="tx1"/>
                  </a:solidFill>
                  <a:latin typeface="Calibri" panose="020F0502020204030204" pitchFamily="34" charset="0"/>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dirty="0">
                  <a:solidFill>
                    <a:schemeClr val="bg1"/>
                  </a:solidFill>
                  <a:latin typeface="+mn-lt"/>
                </a:rPr>
                <a:t>1.6K+ Followers</a:t>
              </a:r>
            </a:p>
          </p:txBody>
        </p:sp>
        <p:sp>
          <p:nvSpPr>
            <p:cNvPr id="17" name="Content Placeholder 1">
              <a:extLst>
                <a:ext uri="{FF2B5EF4-FFF2-40B4-BE49-F238E27FC236}">
                  <a16:creationId xmlns:a16="http://schemas.microsoft.com/office/drawing/2014/main" id="{1918D946-E192-1A32-6D56-20F5C007BE1E}"/>
                </a:ext>
              </a:extLst>
            </p:cNvPr>
            <p:cNvSpPr txBox="1">
              <a:spLocks/>
            </p:cNvSpPr>
            <p:nvPr/>
          </p:nvSpPr>
          <p:spPr>
            <a:xfrm>
              <a:off x="8688288" y="4080000"/>
              <a:ext cx="1797127" cy="300679"/>
            </a:xfrm>
            <a:prstGeom prst="rect">
              <a:avLst/>
            </a:prstGeom>
          </p:spPr>
          <p:txBody>
            <a:bodyPr vert="horz" lIns="72000" tIns="0" rIns="144000" bIns="0" rtlCol="0" anchor="ctr" anchorCtr="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i="0" kern="1200">
                  <a:solidFill>
                    <a:schemeClr val="tx1"/>
                  </a:solidFill>
                  <a:latin typeface="Calibri" panose="020F0502020204030204" pitchFamily="34" charset="0"/>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b="0" i="0" kern="1200">
                  <a:solidFill>
                    <a:schemeClr val="tx1"/>
                  </a:solidFill>
                  <a:latin typeface="Calibri" panose="020F0502020204030204" pitchFamily="34" charset="0"/>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b="0" i="1" kern="1200">
                  <a:solidFill>
                    <a:schemeClr val="tx1"/>
                  </a:solidFill>
                  <a:latin typeface="Calibri" panose="020F0502020204030204" pitchFamily="34" charset="0"/>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a:t>github.com/</a:t>
              </a:r>
              <a:r>
                <a:rPr lang="en-US" sz="1400" dirty="0" err="1"/>
                <a:t>spcl</a:t>
              </a:r>
              <a:endParaRPr lang="en-US" sz="1400" dirty="0"/>
            </a:p>
          </p:txBody>
        </p:sp>
        <p:sp>
          <p:nvSpPr>
            <p:cNvPr id="18" name="Content Placeholder 1">
              <a:extLst>
                <a:ext uri="{FF2B5EF4-FFF2-40B4-BE49-F238E27FC236}">
                  <a16:creationId xmlns:a16="http://schemas.microsoft.com/office/drawing/2014/main" id="{A2E3CF90-BA67-4D9A-CDA3-FE18EB10F7C7}"/>
                </a:ext>
              </a:extLst>
            </p:cNvPr>
            <p:cNvSpPr txBox="1">
              <a:spLocks/>
            </p:cNvSpPr>
            <p:nvPr/>
          </p:nvSpPr>
          <p:spPr>
            <a:xfrm>
              <a:off x="10546064" y="4079999"/>
              <a:ext cx="1225933" cy="300679"/>
            </a:xfrm>
            <a:prstGeom prst="rect">
              <a:avLst/>
            </a:prstGeom>
          </p:spPr>
          <p:txBody>
            <a:bodyPr vert="horz" lIns="0" tIns="0" rIns="0" bIns="0" rtlCol="0" anchor="ctr" anchorCtr="0">
              <a:noAutofit/>
            </a:bodyPr>
            <a:lstStyle>
              <a:lvl1pPr marL="361950" indent="-361950" algn="l" defTabSz="914400" rtl="0" eaLnBrk="1" latinLnBrk="0" hangingPunct="1">
                <a:lnSpc>
                  <a:spcPct val="100000"/>
                </a:lnSpc>
                <a:spcBef>
                  <a:spcPts val="500"/>
                </a:spcBef>
                <a:buClr>
                  <a:schemeClr val="bg2"/>
                </a:buClr>
                <a:buFont typeface="Wingdings" pitchFamily="2" charset="2"/>
                <a:buChar char="§"/>
                <a:defRPr sz="2000" b="1" i="0" kern="1200">
                  <a:solidFill>
                    <a:schemeClr val="tx1"/>
                  </a:solidFill>
                  <a:latin typeface="Calibri" panose="020F0502020204030204" pitchFamily="34" charset="0"/>
                  <a:ea typeface="+mn-ea"/>
                  <a:cs typeface="+mn-cs"/>
                </a:defRPr>
              </a:lvl1pPr>
              <a:lvl2pPr marL="627063" indent="-265113" algn="l" defTabSz="914400" rtl="0" eaLnBrk="1" latinLnBrk="0" hangingPunct="1">
                <a:lnSpc>
                  <a:spcPct val="100000"/>
                </a:lnSpc>
                <a:spcBef>
                  <a:spcPts val="400"/>
                </a:spcBef>
                <a:buClrTx/>
                <a:buFont typeface="Wingdings" pitchFamily="2" charset="2"/>
                <a:buChar char="§"/>
                <a:defRPr sz="1800" b="0" i="0" kern="1200">
                  <a:solidFill>
                    <a:schemeClr val="tx1"/>
                  </a:solidFill>
                  <a:latin typeface="Calibri" panose="020F0502020204030204" pitchFamily="34" charset="0"/>
                  <a:ea typeface="+mn-ea"/>
                  <a:cs typeface="+mn-cs"/>
                </a:defRPr>
              </a:lvl2pPr>
              <a:lvl3pPr marL="893763" indent="-266700" algn="l" defTabSz="914400" rtl="0" eaLnBrk="1" latinLnBrk="0" hangingPunct="1">
                <a:lnSpc>
                  <a:spcPct val="100000"/>
                </a:lnSpc>
                <a:spcBef>
                  <a:spcPts val="400"/>
                </a:spcBef>
                <a:buClr>
                  <a:schemeClr val="bg2"/>
                </a:buClr>
                <a:buFont typeface="Wingdings" pitchFamily="2" charset="2"/>
                <a:buNone/>
                <a:defRPr sz="1800" b="0" i="1" kern="1200">
                  <a:solidFill>
                    <a:schemeClr val="tx1"/>
                  </a:solidFill>
                  <a:latin typeface="Calibri" panose="020F0502020204030204" pitchFamily="34" charset="0"/>
                  <a:ea typeface="+mn-ea"/>
                  <a:cs typeface="+mn-cs"/>
                </a:defRPr>
              </a:lvl3pPr>
              <a:lvl4pPr marL="1077913" indent="-177800" algn="l" defTabSz="914400" rtl="0" eaLnBrk="1" latinLnBrk="0" hangingPunct="1">
                <a:lnSpc>
                  <a:spcPct val="100000"/>
                </a:lnSpc>
                <a:spcBef>
                  <a:spcPts val="400"/>
                </a:spcBef>
                <a:buClr>
                  <a:schemeClr val="bg2"/>
                </a:buClr>
                <a:buFont typeface="Wingdings" pitchFamily="2" charset="2"/>
                <a:buNone/>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bg2"/>
                </a:buClr>
                <a:buFont typeface="Wingdings" pitchFamily="2" charset="2"/>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dirty="0">
                  <a:solidFill>
                    <a:schemeClr val="bg1"/>
                  </a:solidFill>
                  <a:latin typeface="+mn-lt"/>
                </a:rPr>
                <a:t>5.2K+ Stars</a:t>
              </a:r>
            </a:p>
          </p:txBody>
        </p:sp>
      </p:grpSp>
      <p:pic>
        <p:nvPicPr>
          <p:cNvPr id="19" name="Picture 18">
            <a:extLst>
              <a:ext uri="{FF2B5EF4-FFF2-40B4-BE49-F238E27FC236}">
                <a16:creationId xmlns:a16="http://schemas.microsoft.com/office/drawing/2014/main" id="{E68E7FF8-062D-59E2-FBEE-AB7BB7D86BA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21142" y="2361826"/>
            <a:ext cx="933738" cy="933738"/>
          </a:xfrm>
          <a:prstGeom prst="rect">
            <a:avLst/>
          </a:prstGeom>
        </p:spPr>
      </p:pic>
      <p:sp>
        <p:nvSpPr>
          <p:cNvPr id="20" name="TextBox 19">
            <a:extLst>
              <a:ext uri="{FF2B5EF4-FFF2-40B4-BE49-F238E27FC236}">
                <a16:creationId xmlns:a16="http://schemas.microsoft.com/office/drawing/2014/main" id="{49BF4D0D-CB09-060E-B233-39F8293CC8F8}"/>
              </a:ext>
            </a:extLst>
          </p:cNvPr>
          <p:cNvSpPr txBox="1"/>
          <p:nvPr/>
        </p:nvSpPr>
        <p:spPr>
          <a:xfrm>
            <a:off x="7764760" y="4033200"/>
            <a:ext cx="3070242" cy="2677656"/>
          </a:xfrm>
          <a:prstGeom prst="rect">
            <a:avLst/>
          </a:prstGeom>
          <a:noFill/>
        </p:spPr>
        <p:txBody>
          <a:bodyPr wrap="square" rtlCol="0">
            <a:spAutoFit/>
          </a:bodyPr>
          <a:lstStyle/>
          <a:p>
            <a:pPr algn="ctr"/>
            <a:r>
              <a:rPr lang="en-US" sz="2400" b="1" dirty="0">
                <a:solidFill>
                  <a:srgbClr val="C00000"/>
                </a:solidFill>
              </a:rPr>
              <a:t>We are looking </a:t>
            </a:r>
          </a:p>
          <a:p>
            <a:pPr algn="ctr"/>
            <a:r>
              <a:rPr lang="en-US" sz="2400" b="1" dirty="0">
                <a:solidFill>
                  <a:srgbClr val="C00000"/>
                </a:solidFill>
              </a:rPr>
              <a:t>for Academic Visitors, Postdocs, and PhD students!</a:t>
            </a:r>
          </a:p>
          <a:p>
            <a:pPr algn="ctr"/>
            <a:endParaRPr lang="en-US" dirty="0"/>
          </a:p>
          <a:p>
            <a:pPr algn="ctr"/>
            <a:r>
              <a:rPr lang="en-US" dirty="0">
                <a:hlinkClick r:id="rId10"/>
              </a:rPr>
              <a:t>http://spcl.ethz.ch/Jobs/</a:t>
            </a:r>
            <a:r>
              <a:rPr lang="en-US" dirty="0"/>
              <a:t> </a:t>
            </a:r>
          </a:p>
          <a:p>
            <a:pPr algn="ctr"/>
            <a:r>
              <a:rPr lang="en-US" dirty="0">
                <a:hlinkClick r:id="rId11"/>
              </a:rPr>
              <a:t>http://spcl.ethz.ch/Visit/</a:t>
            </a:r>
            <a:r>
              <a:rPr lang="en-US" dirty="0"/>
              <a:t> </a:t>
            </a:r>
          </a:p>
          <a:p>
            <a:pPr algn="ctr"/>
            <a:endParaRPr lang="en-US" dirty="0"/>
          </a:p>
        </p:txBody>
      </p:sp>
      <p:pic>
        <p:nvPicPr>
          <p:cNvPr id="21" name="Picture 20">
            <a:extLst>
              <a:ext uri="{FF2B5EF4-FFF2-40B4-BE49-F238E27FC236}">
                <a16:creationId xmlns:a16="http://schemas.microsoft.com/office/drawing/2014/main" id="{A6058C54-6FCC-E09C-938B-903A8971EDE9}"/>
              </a:ext>
            </a:extLst>
          </p:cNvPr>
          <p:cNvPicPr>
            <a:picLocks noChangeAspect="1"/>
          </p:cNvPicPr>
          <p:nvPr/>
        </p:nvPicPr>
        <p:blipFill>
          <a:blip r:embed="rId12"/>
          <a:stretch>
            <a:fillRect/>
          </a:stretch>
        </p:blipFill>
        <p:spPr>
          <a:xfrm>
            <a:off x="10717419" y="3637727"/>
            <a:ext cx="1379839" cy="3277740"/>
          </a:xfrm>
          <a:prstGeom prst="rect">
            <a:avLst/>
          </a:prstGeom>
          <a:ln>
            <a:noFill/>
          </a:ln>
          <a:effectLst>
            <a:softEdge rad="112500"/>
          </a:effectLst>
        </p:spPr>
      </p:pic>
    </p:spTree>
    <p:extLst>
      <p:ext uri="{BB962C8B-B14F-4D97-AF65-F5344CB8AC3E}">
        <p14:creationId xmlns:p14="http://schemas.microsoft.com/office/powerpoint/2010/main" val="922095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4ADF5E88-ADFC-E745-7C47-81D73190DB08}"/>
              </a:ext>
            </a:extLst>
          </p:cNvPr>
          <p:cNvGrpSpPr/>
          <p:nvPr/>
        </p:nvGrpSpPr>
        <p:grpSpPr>
          <a:xfrm>
            <a:off x="548654" y="5222442"/>
            <a:ext cx="4989408" cy="1311712"/>
            <a:chOff x="548654" y="5222442"/>
            <a:chExt cx="4989408" cy="1311712"/>
          </a:xfrm>
        </p:grpSpPr>
        <p:pic>
          <p:nvPicPr>
            <p:cNvPr id="31" name="Picture 30">
              <a:extLst>
                <a:ext uri="{FF2B5EF4-FFF2-40B4-BE49-F238E27FC236}">
                  <a16:creationId xmlns:a16="http://schemas.microsoft.com/office/drawing/2014/main" id="{7701BDDD-6E50-88AF-C2A7-3821FBCCBC2B}"/>
                </a:ext>
              </a:extLst>
            </p:cNvPr>
            <p:cNvPicPr>
              <a:picLocks noChangeAspect="1"/>
            </p:cNvPicPr>
            <p:nvPr/>
          </p:nvPicPr>
          <p:blipFill>
            <a:blip r:embed="rId2"/>
            <a:stretch>
              <a:fillRect/>
            </a:stretch>
          </p:blipFill>
          <p:spPr>
            <a:xfrm>
              <a:off x="548654" y="5222442"/>
              <a:ext cx="4989408" cy="1311712"/>
            </a:xfrm>
            <a:prstGeom prst="rect">
              <a:avLst/>
            </a:prstGeom>
            <a:ln>
              <a:solidFill>
                <a:schemeClr val="tx1"/>
              </a:solidFill>
            </a:ln>
            <a:effectLst>
              <a:outerShdw blurRad="292100" dist="139700" dir="2700000" algn="tl" rotWithShape="0">
                <a:srgbClr val="333333">
                  <a:alpha val="65000"/>
                </a:srgbClr>
              </a:outerShdw>
            </a:effectLst>
          </p:spPr>
        </p:pic>
        <p:sp>
          <p:nvSpPr>
            <p:cNvPr id="32" name="TextBox 31">
              <a:extLst>
                <a:ext uri="{FF2B5EF4-FFF2-40B4-BE49-F238E27FC236}">
                  <a16:creationId xmlns:a16="http://schemas.microsoft.com/office/drawing/2014/main" id="{516B8B89-C660-D179-BC4F-239DF7BFAC09}"/>
                </a:ext>
              </a:extLst>
            </p:cNvPr>
            <p:cNvSpPr txBox="1"/>
            <p:nvPr/>
          </p:nvSpPr>
          <p:spPr>
            <a:xfrm>
              <a:off x="1994075" y="5281463"/>
              <a:ext cx="2013693" cy="307777"/>
            </a:xfrm>
            <a:prstGeom prst="rect">
              <a:avLst/>
            </a:prstGeom>
            <a:noFill/>
          </p:spPr>
          <p:txBody>
            <a:bodyPr wrap="none" rtlCol="0">
              <a:spAutoFit/>
            </a:bodyPr>
            <a:lstStyle/>
            <a:p>
              <a:r>
                <a:rPr lang="en-US" sz="1400" dirty="0"/>
                <a:t>NeurIPS’22 Dataset Track</a:t>
              </a:r>
            </a:p>
          </p:txBody>
        </p:sp>
      </p:grpSp>
      <p:pic>
        <p:nvPicPr>
          <p:cNvPr id="14" name="Picture 13">
            <a:extLst>
              <a:ext uri="{FF2B5EF4-FFF2-40B4-BE49-F238E27FC236}">
                <a16:creationId xmlns:a16="http://schemas.microsoft.com/office/drawing/2014/main" id="{591810E2-B880-3582-E6D7-D5AC3CC6AC30}"/>
              </a:ext>
            </a:extLst>
          </p:cNvPr>
          <p:cNvPicPr>
            <a:picLocks noChangeAspect="1"/>
          </p:cNvPicPr>
          <p:nvPr/>
        </p:nvPicPr>
        <p:blipFill>
          <a:blip r:embed="rId3"/>
          <a:stretch>
            <a:fillRect/>
          </a:stretch>
        </p:blipFill>
        <p:spPr>
          <a:xfrm>
            <a:off x="983432" y="4689140"/>
            <a:ext cx="1224136" cy="370762"/>
          </a:xfrm>
          <a:prstGeom prst="rect">
            <a:avLst/>
          </a:prstGeom>
        </p:spPr>
      </p:pic>
      <p:sp>
        <p:nvSpPr>
          <p:cNvPr id="2" name="Content Placeholder 1">
            <a:extLst>
              <a:ext uri="{FF2B5EF4-FFF2-40B4-BE49-F238E27FC236}">
                <a16:creationId xmlns:a16="http://schemas.microsoft.com/office/drawing/2014/main" id="{74DF539D-C9C2-D88E-E954-B751A7660605}"/>
              </a:ext>
            </a:extLst>
          </p:cNvPr>
          <p:cNvSpPr>
            <a:spLocks noGrp="1"/>
          </p:cNvSpPr>
          <p:nvPr>
            <p:ph idx="1"/>
          </p:nvPr>
        </p:nvSpPr>
        <p:spPr/>
        <p:txBody>
          <a:bodyPr/>
          <a:lstStyle/>
          <a:p>
            <a:r>
              <a:rPr lang="en-US" dirty="0"/>
              <a:t>Significant community efforts for reproducibility, e.g.,</a:t>
            </a:r>
          </a:p>
          <a:p>
            <a:pPr lvl="1"/>
            <a:r>
              <a:rPr lang="en-US" dirty="0" err="1"/>
              <a:t>NeurIPS</a:t>
            </a:r>
            <a:r>
              <a:rPr lang="en-US" dirty="0"/>
              <a:t> Reproducibility Program 2019</a:t>
            </a:r>
          </a:p>
          <a:p>
            <a:pPr lvl="2"/>
            <a:r>
              <a:rPr lang="en-US" dirty="0"/>
              <a:t>Code submission, repro challenge, repro checklist</a:t>
            </a:r>
          </a:p>
          <a:p>
            <a:pPr lvl="1"/>
            <a:r>
              <a:rPr lang="en-US" dirty="0"/>
              <a:t>paperswithcode.com</a:t>
            </a:r>
          </a:p>
          <a:p>
            <a:pPr lvl="2"/>
            <a:r>
              <a:rPr lang="en-US" dirty="0"/>
              <a:t>ML repro challenge </a:t>
            </a:r>
          </a:p>
          <a:p>
            <a:pPr lvl="1"/>
            <a:r>
              <a:rPr lang="en-US" dirty="0"/>
              <a:t>Kaggle (supports ML Repro Challenge - $500k GCP credits for awards)</a:t>
            </a:r>
          </a:p>
          <a:p>
            <a:r>
              <a:rPr lang="en-US" dirty="0"/>
              <a:t>Most ML research papers are reproducible!</a:t>
            </a:r>
          </a:p>
          <a:p>
            <a:pPr lvl="1"/>
            <a:r>
              <a:rPr lang="en-US" dirty="0"/>
              <a:t>Community even quickly replicates, e.g., </a:t>
            </a:r>
            <a:r>
              <a:rPr lang="en-US" dirty="0" err="1"/>
              <a:t>huggingface</a:t>
            </a:r>
            <a:endParaRPr lang="en-US" dirty="0"/>
          </a:p>
          <a:p>
            <a:pPr lvl="1"/>
            <a:r>
              <a:rPr lang="en-US" dirty="0"/>
              <a:t>Reproducible papers have higher impact (folklore)	</a:t>
            </a:r>
          </a:p>
          <a:p>
            <a:r>
              <a:rPr lang="en-US" dirty="0"/>
              <a:t>Datasets and Benchmarks help</a:t>
            </a:r>
          </a:p>
          <a:p>
            <a:pPr lvl="1"/>
            <a:r>
              <a:rPr lang="en-US" dirty="0"/>
              <a:t>                          performance benchmarks</a:t>
            </a:r>
            <a:endParaRPr lang="en-US" sz="600" dirty="0"/>
          </a:p>
          <a:p>
            <a:pPr lvl="1"/>
            <a:endParaRPr lang="en-US" dirty="0"/>
          </a:p>
        </p:txBody>
      </p:sp>
      <p:sp>
        <p:nvSpPr>
          <p:cNvPr id="3" name="Slide Number Placeholder 2">
            <a:extLst>
              <a:ext uri="{FF2B5EF4-FFF2-40B4-BE49-F238E27FC236}">
                <a16:creationId xmlns:a16="http://schemas.microsoft.com/office/drawing/2014/main" id="{392D9F66-743B-E3C3-D131-8B6EE338D21C}"/>
              </a:ext>
            </a:extLst>
          </p:cNvPr>
          <p:cNvSpPr>
            <a:spLocks noGrp="1"/>
          </p:cNvSpPr>
          <p:nvPr>
            <p:ph type="sldNum" sz="quarter" idx="12"/>
          </p:nvPr>
        </p:nvSpPr>
        <p:spPr/>
        <p:txBody>
          <a:bodyPr/>
          <a:lstStyle/>
          <a:p>
            <a:fld id="{6C6AE60A-B69C-4790-82F7-3882EDF23186}" type="slidenum">
              <a:rPr lang="de-DE" smtClean="0"/>
              <a:pPr/>
              <a:t>6</a:t>
            </a:fld>
            <a:endParaRPr lang="de-DE" dirty="0"/>
          </a:p>
        </p:txBody>
      </p:sp>
      <p:sp>
        <p:nvSpPr>
          <p:cNvPr id="4" name="Title 3">
            <a:extLst>
              <a:ext uri="{FF2B5EF4-FFF2-40B4-BE49-F238E27FC236}">
                <a16:creationId xmlns:a16="http://schemas.microsoft.com/office/drawing/2014/main" id="{42B1BC8B-F207-1681-2CDC-9981B1277DC5}"/>
              </a:ext>
            </a:extLst>
          </p:cNvPr>
          <p:cNvSpPr>
            <a:spLocks noGrp="1"/>
          </p:cNvSpPr>
          <p:nvPr>
            <p:ph type="title"/>
          </p:nvPr>
        </p:nvSpPr>
        <p:spPr/>
        <p:txBody>
          <a:bodyPr/>
          <a:lstStyle/>
          <a:p>
            <a:r>
              <a:rPr lang="en-US" dirty="0"/>
              <a:t>Example 1: Machine Learning</a:t>
            </a:r>
          </a:p>
        </p:txBody>
      </p:sp>
      <p:grpSp>
        <p:nvGrpSpPr>
          <p:cNvPr id="18" name="Group 17">
            <a:extLst>
              <a:ext uri="{FF2B5EF4-FFF2-40B4-BE49-F238E27FC236}">
                <a16:creationId xmlns:a16="http://schemas.microsoft.com/office/drawing/2014/main" id="{C566F057-DF9C-5663-D55A-F15666543415}"/>
              </a:ext>
            </a:extLst>
          </p:cNvPr>
          <p:cNvGrpSpPr/>
          <p:nvPr/>
        </p:nvGrpSpPr>
        <p:grpSpPr>
          <a:xfrm>
            <a:off x="8940316" y="574158"/>
            <a:ext cx="2448272" cy="1736812"/>
            <a:chOff x="8940316" y="574158"/>
            <a:chExt cx="2448272" cy="1736812"/>
          </a:xfrm>
        </p:grpSpPr>
        <p:pic>
          <p:nvPicPr>
            <p:cNvPr id="5126" name="Picture 6" descr="a pencil-drawn caricature of a python program source-code on white background">
              <a:extLst>
                <a:ext uri="{FF2B5EF4-FFF2-40B4-BE49-F238E27FC236}">
                  <a16:creationId xmlns:a16="http://schemas.microsoft.com/office/drawing/2014/main" id="{BF5A3F0D-AADC-FAF1-A26C-7DD8926BA2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0316" y="574158"/>
              <a:ext cx="1736812" cy="17368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7D44D1B-1DC7-9501-342C-1028FC01227C}"/>
                </a:ext>
              </a:extLst>
            </p:cNvPr>
            <p:cNvSpPr txBox="1"/>
            <p:nvPr/>
          </p:nvSpPr>
          <p:spPr>
            <a:xfrm>
              <a:off x="9516380" y="1941638"/>
              <a:ext cx="1872208" cy="369332"/>
            </a:xfrm>
            <a:prstGeom prst="rect">
              <a:avLst/>
            </a:prstGeom>
            <a:noFill/>
          </p:spPr>
          <p:txBody>
            <a:bodyPr wrap="square" rtlCol="0">
              <a:spAutoFit/>
            </a:bodyPr>
            <a:lstStyle/>
            <a:p>
              <a:r>
                <a:rPr lang="en-US" dirty="0"/>
                <a:t>scripts</a:t>
              </a:r>
            </a:p>
          </p:txBody>
        </p:sp>
      </p:grpSp>
      <p:grpSp>
        <p:nvGrpSpPr>
          <p:cNvPr id="19" name="Group 18">
            <a:extLst>
              <a:ext uri="{FF2B5EF4-FFF2-40B4-BE49-F238E27FC236}">
                <a16:creationId xmlns:a16="http://schemas.microsoft.com/office/drawing/2014/main" id="{360870A1-1F0E-0D92-C5B1-D0FE938A5932}"/>
              </a:ext>
            </a:extLst>
          </p:cNvPr>
          <p:cNvGrpSpPr/>
          <p:nvPr/>
        </p:nvGrpSpPr>
        <p:grpSpPr>
          <a:xfrm>
            <a:off x="7968208" y="1677322"/>
            <a:ext cx="2304256" cy="1542859"/>
            <a:chOff x="7968208" y="1677322"/>
            <a:chExt cx="2304256" cy="1542859"/>
          </a:xfrm>
        </p:grpSpPr>
        <p:pic>
          <p:nvPicPr>
            <p:cNvPr id="5128" name="Picture 8" descr="a pencil-drawn caricature of a large pile of data on white background">
              <a:extLst>
                <a:ext uri="{FF2B5EF4-FFF2-40B4-BE49-F238E27FC236}">
                  <a16:creationId xmlns:a16="http://schemas.microsoft.com/office/drawing/2014/main" id="{D8333575-BA9E-B6E8-EC11-BCC1DE2083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8208" y="1677322"/>
              <a:ext cx="1484784" cy="14847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0ED2EE-99F9-49B4-2CE1-F631BF5F73D4}"/>
                </a:ext>
              </a:extLst>
            </p:cNvPr>
            <p:cNvSpPr txBox="1"/>
            <p:nvPr/>
          </p:nvSpPr>
          <p:spPr>
            <a:xfrm>
              <a:off x="8400256" y="2850849"/>
              <a:ext cx="1872208" cy="369332"/>
            </a:xfrm>
            <a:prstGeom prst="rect">
              <a:avLst/>
            </a:prstGeom>
            <a:noFill/>
          </p:spPr>
          <p:txBody>
            <a:bodyPr wrap="square" rtlCol="0">
              <a:spAutoFit/>
            </a:bodyPr>
            <a:lstStyle/>
            <a:p>
              <a:r>
                <a:rPr lang="en-US" dirty="0"/>
                <a:t>data</a:t>
              </a:r>
            </a:p>
          </p:txBody>
        </p:sp>
      </p:grpSp>
      <p:grpSp>
        <p:nvGrpSpPr>
          <p:cNvPr id="20" name="Group 19">
            <a:extLst>
              <a:ext uri="{FF2B5EF4-FFF2-40B4-BE49-F238E27FC236}">
                <a16:creationId xmlns:a16="http://schemas.microsoft.com/office/drawing/2014/main" id="{26CCC399-1629-5227-F3E9-06E40A719323}"/>
              </a:ext>
            </a:extLst>
          </p:cNvPr>
          <p:cNvGrpSpPr/>
          <p:nvPr/>
        </p:nvGrpSpPr>
        <p:grpSpPr>
          <a:xfrm>
            <a:off x="10335852" y="1622584"/>
            <a:ext cx="2132856" cy="1597597"/>
            <a:chOff x="10335852" y="1622584"/>
            <a:chExt cx="2132856" cy="1597597"/>
          </a:xfrm>
        </p:grpSpPr>
        <p:pic>
          <p:nvPicPr>
            <p:cNvPr id="5130" name="Picture 10" descr="a pencil-drawn caricature of a feed-forward artificial neural network on white background">
              <a:extLst>
                <a:ext uri="{FF2B5EF4-FFF2-40B4-BE49-F238E27FC236}">
                  <a16:creationId xmlns:a16="http://schemas.microsoft.com/office/drawing/2014/main" id="{7E8C1B8C-1CD3-6783-EA3E-13A840ABF1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35852" y="1622584"/>
              <a:ext cx="1376772" cy="13767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3688AC2-D95D-88CE-4F39-7221D8D45238}"/>
                </a:ext>
              </a:extLst>
            </p:cNvPr>
            <p:cNvSpPr txBox="1"/>
            <p:nvPr/>
          </p:nvSpPr>
          <p:spPr>
            <a:xfrm>
              <a:off x="10596500" y="2850849"/>
              <a:ext cx="1872208" cy="369332"/>
            </a:xfrm>
            <a:prstGeom prst="rect">
              <a:avLst/>
            </a:prstGeom>
            <a:noFill/>
          </p:spPr>
          <p:txBody>
            <a:bodyPr wrap="square" rtlCol="0">
              <a:spAutoFit/>
            </a:bodyPr>
            <a:lstStyle/>
            <a:p>
              <a:r>
                <a:rPr lang="en-US" dirty="0"/>
                <a:t>network</a:t>
              </a:r>
            </a:p>
          </p:txBody>
        </p:sp>
      </p:grpSp>
      <p:grpSp>
        <p:nvGrpSpPr>
          <p:cNvPr id="13" name="Group 12">
            <a:extLst>
              <a:ext uri="{FF2B5EF4-FFF2-40B4-BE49-F238E27FC236}">
                <a16:creationId xmlns:a16="http://schemas.microsoft.com/office/drawing/2014/main" id="{11C7CB33-929D-FE04-8978-73A0E6424779}"/>
              </a:ext>
            </a:extLst>
          </p:cNvPr>
          <p:cNvGrpSpPr/>
          <p:nvPr/>
        </p:nvGrpSpPr>
        <p:grpSpPr>
          <a:xfrm>
            <a:off x="5952629" y="3243745"/>
            <a:ext cx="4787887" cy="3372712"/>
            <a:chOff x="5979694" y="3339846"/>
            <a:chExt cx="4787887" cy="3372712"/>
          </a:xfrm>
        </p:grpSpPr>
        <p:pic>
          <p:nvPicPr>
            <p:cNvPr id="11" name="Picture 10">
              <a:extLst>
                <a:ext uri="{FF2B5EF4-FFF2-40B4-BE49-F238E27FC236}">
                  <a16:creationId xmlns:a16="http://schemas.microsoft.com/office/drawing/2014/main" id="{A849F298-103C-316F-CE5A-F3E950EEB676}"/>
                </a:ext>
              </a:extLst>
            </p:cNvPr>
            <p:cNvPicPr>
              <a:picLocks noChangeAspect="1"/>
            </p:cNvPicPr>
            <p:nvPr/>
          </p:nvPicPr>
          <p:blipFill>
            <a:blip r:embed="rId7"/>
            <a:stretch>
              <a:fillRect/>
            </a:stretch>
          </p:blipFill>
          <p:spPr>
            <a:xfrm>
              <a:off x="6032931" y="3371953"/>
              <a:ext cx="4734650" cy="3340605"/>
            </a:xfrm>
            <a:prstGeom prst="rect">
              <a:avLst/>
            </a:prstGeom>
            <a:ln>
              <a:solidFill>
                <a:schemeClr val="tx1"/>
              </a:solid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425676EF-7A83-473F-340C-0579CBD98540}"/>
                </a:ext>
              </a:extLst>
            </p:cNvPr>
            <p:cNvSpPr txBox="1"/>
            <p:nvPr/>
          </p:nvSpPr>
          <p:spPr>
            <a:xfrm>
              <a:off x="5979694" y="3339846"/>
              <a:ext cx="1846980" cy="253916"/>
            </a:xfrm>
            <a:prstGeom prst="rect">
              <a:avLst/>
            </a:prstGeom>
            <a:noFill/>
          </p:spPr>
          <p:txBody>
            <a:bodyPr wrap="none" rtlCol="0">
              <a:spAutoFit/>
            </a:bodyPr>
            <a:lstStyle/>
            <a:p>
              <a:r>
                <a:rPr lang="en-US" sz="1050" dirty="0"/>
                <a:t>paperswithcode.com/datasets</a:t>
              </a:r>
            </a:p>
          </p:txBody>
        </p:sp>
      </p:grpSp>
      <p:grpSp>
        <p:nvGrpSpPr>
          <p:cNvPr id="17" name="Group 16">
            <a:extLst>
              <a:ext uri="{FF2B5EF4-FFF2-40B4-BE49-F238E27FC236}">
                <a16:creationId xmlns:a16="http://schemas.microsoft.com/office/drawing/2014/main" id="{35B5173C-135B-BB07-34DA-0394D4EABB17}"/>
              </a:ext>
            </a:extLst>
          </p:cNvPr>
          <p:cNvGrpSpPr/>
          <p:nvPr/>
        </p:nvGrpSpPr>
        <p:grpSpPr>
          <a:xfrm>
            <a:off x="7599230" y="3535124"/>
            <a:ext cx="4254565" cy="3137985"/>
            <a:chOff x="7599230" y="3535124"/>
            <a:chExt cx="4254565" cy="3137985"/>
          </a:xfrm>
        </p:grpSpPr>
        <p:pic>
          <p:nvPicPr>
            <p:cNvPr id="15" name="Picture 14">
              <a:extLst>
                <a:ext uri="{FF2B5EF4-FFF2-40B4-BE49-F238E27FC236}">
                  <a16:creationId xmlns:a16="http://schemas.microsoft.com/office/drawing/2014/main" id="{AA83E8DE-3F1B-2F93-F62E-342E8670B45E}"/>
                </a:ext>
              </a:extLst>
            </p:cNvPr>
            <p:cNvPicPr>
              <a:picLocks noChangeAspect="1"/>
            </p:cNvPicPr>
            <p:nvPr/>
          </p:nvPicPr>
          <p:blipFill>
            <a:blip r:embed="rId8"/>
            <a:stretch>
              <a:fillRect/>
            </a:stretch>
          </p:blipFill>
          <p:spPr>
            <a:xfrm>
              <a:off x="7641327" y="3539398"/>
              <a:ext cx="4212468" cy="3133711"/>
            </a:xfrm>
            <a:prstGeom prst="rect">
              <a:avLst/>
            </a:prstGeom>
            <a:ln>
              <a:solidFill>
                <a:schemeClr val="tx1"/>
              </a:solid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A8F6E99D-E283-B88E-3FCD-21643B234833}"/>
                </a:ext>
              </a:extLst>
            </p:cNvPr>
            <p:cNvSpPr txBox="1"/>
            <p:nvPr/>
          </p:nvSpPr>
          <p:spPr>
            <a:xfrm>
              <a:off x="7599230" y="3535124"/>
              <a:ext cx="1869423" cy="253916"/>
            </a:xfrm>
            <a:prstGeom prst="rect">
              <a:avLst/>
            </a:prstGeom>
            <a:noFill/>
          </p:spPr>
          <p:txBody>
            <a:bodyPr wrap="none" rtlCol="0">
              <a:spAutoFit/>
            </a:bodyPr>
            <a:lstStyle/>
            <a:p>
              <a:r>
                <a:rPr lang="en-US" sz="1050" dirty="0"/>
                <a:t>paperswithcode.com/methods</a:t>
              </a:r>
            </a:p>
          </p:txBody>
        </p:sp>
      </p:grpSp>
      <p:grpSp>
        <p:nvGrpSpPr>
          <p:cNvPr id="21" name="Group 20">
            <a:extLst>
              <a:ext uri="{FF2B5EF4-FFF2-40B4-BE49-F238E27FC236}">
                <a16:creationId xmlns:a16="http://schemas.microsoft.com/office/drawing/2014/main" id="{2B7EE05D-F000-060F-8C82-6ADFB068D7D6}"/>
              </a:ext>
            </a:extLst>
          </p:cNvPr>
          <p:cNvGrpSpPr/>
          <p:nvPr/>
        </p:nvGrpSpPr>
        <p:grpSpPr>
          <a:xfrm>
            <a:off x="0" y="476672"/>
            <a:ext cx="12192980" cy="6381328"/>
            <a:chOff x="0" y="476672"/>
            <a:chExt cx="12192980" cy="6381328"/>
          </a:xfrm>
        </p:grpSpPr>
        <p:sp>
          <p:nvSpPr>
            <p:cNvPr id="22" name="Rectangle 21">
              <a:extLst>
                <a:ext uri="{FF2B5EF4-FFF2-40B4-BE49-F238E27FC236}">
                  <a16:creationId xmlns:a16="http://schemas.microsoft.com/office/drawing/2014/main" id="{BAF5A3D1-6D45-4F58-95E4-E8F134206695}"/>
                </a:ext>
              </a:extLst>
            </p:cNvPr>
            <p:cNvSpPr/>
            <p:nvPr/>
          </p:nvSpPr>
          <p:spPr>
            <a:xfrm>
              <a:off x="0" y="476672"/>
              <a:ext cx="12192000" cy="638132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D114C72-5C30-0F74-6C58-C29FB219A523}"/>
                </a:ext>
              </a:extLst>
            </p:cNvPr>
            <p:cNvSpPr/>
            <p:nvPr/>
          </p:nvSpPr>
          <p:spPr>
            <a:xfrm>
              <a:off x="980" y="1805311"/>
              <a:ext cx="12192000" cy="9541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Reproducibility Fosters Open-Source and Rapid Scientific Progress</a:t>
              </a:r>
            </a:p>
          </p:txBody>
        </p:sp>
      </p:grpSp>
      <p:pic>
        <p:nvPicPr>
          <p:cNvPr id="28" name="Picture 27">
            <a:extLst>
              <a:ext uri="{FF2B5EF4-FFF2-40B4-BE49-F238E27FC236}">
                <a16:creationId xmlns:a16="http://schemas.microsoft.com/office/drawing/2014/main" id="{FD6EFD22-955E-462A-4B44-891B2E85D964}"/>
              </a:ext>
            </a:extLst>
          </p:cNvPr>
          <p:cNvPicPr>
            <a:picLocks noChangeAspect="1"/>
          </p:cNvPicPr>
          <p:nvPr/>
        </p:nvPicPr>
        <p:blipFill>
          <a:blip r:embed="rId9"/>
          <a:stretch>
            <a:fillRect/>
          </a:stretch>
        </p:blipFill>
        <p:spPr>
          <a:xfrm>
            <a:off x="2999656" y="2812877"/>
            <a:ext cx="4014089" cy="4014089"/>
          </a:xfrm>
          <a:prstGeom prst="rect">
            <a:avLst/>
          </a:prstGeom>
          <a:ln>
            <a:noFill/>
          </a:ln>
          <a:effectLst>
            <a:softEdge rad="112500"/>
          </a:effectLst>
        </p:spPr>
      </p:pic>
      <p:sp>
        <p:nvSpPr>
          <p:cNvPr id="29" name="TextBox 28">
            <a:extLst>
              <a:ext uri="{FF2B5EF4-FFF2-40B4-BE49-F238E27FC236}">
                <a16:creationId xmlns:a16="http://schemas.microsoft.com/office/drawing/2014/main" id="{7EAB9978-6897-E623-8620-86423FADEEC5}"/>
              </a:ext>
            </a:extLst>
          </p:cNvPr>
          <p:cNvSpPr txBox="1"/>
          <p:nvPr/>
        </p:nvSpPr>
        <p:spPr>
          <a:xfrm>
            <a:off x="7583484" y="4233490"/>
            <a:ext cx="3811428" cy="1169551"/>
          </a:xfrm>
          <a:prstGeom prst="rect">
            <a:avLst/>
          </a:prstGeom>
          <a:noFill/>
        </p:spPr>
        <p:txBody>
          <a:bodyPr wrap="none" rtlCol="0">
            <a:spAutoFit/>
          </a:bodyPr>
          <a:lstStyle/>
          <a:p>
            <a:pPr algn="ctr"/>
            <a:r>
              <a:rPr lang="en-US" sz="1400" dirty="0">
                <a:hlinkClick r:id="rId10"/>
              </a:rPr>
              <a:t>https://www.together.xyz/blog/redpajama</a:t>
            </a:r>
            <a:endParaRPr lang="en-US" sz="1400" dirty="0"/>
          </a:p>
          <a:p>
            <a:pPr algn="ctr"/>
            <a:endParaRPr lang="en-US" sz="1400" dirty="0"/>
          </a:p>
          <a:p>
            <a:pPr algn="ctr"/>
            <a:r>
              <a:rPr lang="en-US" sz="1400" dirty="0"/>
              <a:t>“</a:t>
            </a:r>
            <a:r>
              <a:rPr lang="en-US" sz="1400" b="0" i="0" dirty="0" err="1">
                <a:solidFill>
                  <a:srgbClr val="000000"/>
                </a:solidFill>
                <a:effectLst/>
                <a:latin typeface="acumin-pro"/>
              </a:rPr>
              <a:t>RedPajama</a:t>
            </a:r>
            <a:r>
              <a:rPr lang="en-US" sz="1400" b="0" i="0" dirty="0">
                <a:solidFill>
                  <a:srgbClr val="000000"/>
                </a:solidFill>
                <a:effectLst/>
                <a:latin typeface="acumin-pro"/>
              </a:rPr>
              <a:t>, a project to create leading </a:t>
            </a:r>
          </a:p>
          <a:p>
            <a:pPr algn="ctr"/>
            <a:r>
              <a:rPr lang="en-US" sz="1400" b="0" i="0" dirty="0">
                <a:solidFill>
                  <a:srgbClr val="000000"/>
                </a:solidFill>
                <a:effectLst/>
                <a:latin typeface="acumin-pro"/>
              </a:rPr>
              <a:t>open-source models, starts by reproducing </a:t>
            </a:r>
          </a:p>
          <a:p>
            <a:pPr algn="ctr"/>
            <a:r>
              <a:rPr lang="en-US" sz="1400" b="0" i="0" dirty="0" err="1">
                <a:solidFill>
                  <a:srgbClr val="000000"/>
                </a:solidFill>
                <a:effectLst/>
                <a:latin typeface="acumin-pro"/>
              </a:rPr>
              <a:t>LLaMA</a:t>
            </a:r>
            <a:r>
              <a:rPr lang="en-US" sz="1400" b="0" i="0" dirty="0">
                <a:solidFill>
                  <a:srgbClr val="000000"/>
                </a:solidFill>
                <a:effectLst/>
                <a:latin typeface="acumin-pro"/>
              </a:rPr>
              <a:t> training dataset of over 1.2 trillion tokens”</a:t>
            </a:r>
          </a:p>
        </p:txBody>
      </p:sp>
    </p:spTree>
    <p:extLst>
      <p:ext uri="{BB962C8B-B14F-4D97-AF65-F5344CB8AC3E}">
        <p14:creationId xmlns:p14="http://schemas.microsoft.com/office/powerpoint/2010/main" val="783830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500"/>
                                        <p:tgtEl>
                                          <p:spTgt spid="2">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fade">
                                      <p:cBhvr>
                                        <p:cTn id="36" dur="500"/>
                                        <p:tgtEl>
                                          <p:spTgt spid="2">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
                                            <p:txEl>
                                              <p:pRg st="5" end="5"/>
                                            </p:txEl>
                                          </p:spTgt>
                                        </p:tgtEl>
                                        <p:attrNameLst>
                                          <p:attrName>style.visibility</p:attrName>
                                        </p:attrNameLst>
                                      </p:cBhvr>
                                      <p:to>
                                        <p:strVal val="visible"/>
                                      </p:to>
                                    </p:set>
                                    <p:animEffect transition="in" filter="fade">
                                      <p:cBhvr>
                                        <p:cTn id="51" dur="500"/>
                                        <p:tgtEl>
                                          <p:spTgt spid="2">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
                                            <p:txEl>
                                              <p:pRg st="6" end="6"/>
                                            </p:txEl>
                                          </p:spTgt>
                                        </p:tgtEl>
                                        <p:attrNameLst>
                                          <p:attrName>style.visibility</p:attrName>
                                        </p:attrNameLst>
                                      </p:cBhvr>
                                      <p:to>
                                        <p:strVal val="visible"/>
                                      </p:to>
                                    </p:set>
                                    <p:animEffect transition="in" filter="fade">
                                      <p:cBhvr>
                                        <p:cTn id="56" dur="500"/>
                                        <p:tgtEl>
                                          <p:spTgt spid="2">
                                            <p:txEl>
                                              <p:pRg st="6" end="6"/>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2">
                                            <p:txEl>
                                              <p:pRg st="7" end="7"/>
                                            </p:txEl>
                                          </p:spTgt>
                                        </p:tgtEl>
                                        <p:attrNameLst>
                                          <p:attrName>style.visibility</p:attrName>
                                        </p:attrNameLst>
                                      </p:cBhvr>
                                      <p:to>
                                        <p:strVal val="visible"/>
                                      </p:to>
                                    </p:set>
                                    <p:animEffect transition="in" filter="fade">
                                      <p:cBhvr>
                                        <p:cTn id="59" dur="500"/>
                                        <p:tgtEl>
                                          <p:spTgt spid="2">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
                                            <p:txEl>
                                              <p:pRg st="8" end="8"/>
                                            </p:txEl>
                                          </p:spTgt>
                                        </p:tgtEl>
                                        <p:attrNameLst>
                                          <p:attrName>style.visibility</p:attrName>
                                        </p:attrNameLst>
                                      </p:cBhvr>
                                      <p:to>
                                        <p:strVal val="visible"/>
                                      </p:to>
                                    </p:set>
                                    <p:animEffect transition="in" filter="fade">
                                      <p:cBhvr>
                                        <p:cTn id="64" dur="500"/>
                                        <p:tgtEl>
                                          <p:spTgt spid="2">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
                                            <p:txEl>
                                              <p:pRg st="9" end="9"/>
                                            </p:txEl>
                                          </p:spTgt>
                                        </p:tgtEl>
                                        <p:attrNameLst>
                                          <p:attrName>style.visibility</p:attrName>
                                        </p:attrNameLst>
                                      </p:cBhvr>
                                      <p:to>
                                        <p:strVal val="visible"/>
                                      </p:to>
                                    </p:set>
                                    <p:animEffect transition="in" filter="fade">
                                      <p:cBhvr>
                                        <p:cTn id="69" dur="500"/>
                                        <p:tgtEl>
                                          <p:spTgt spid="2">
                                            <p:txEl>
                                              <p:pRg st="9" end="9"/>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
                                            <p:txEl>
                                              <p:pRg st="10" end="10"/>
                                            </p:txEl>
                                          </p:spTgt>
                                        </p:tgtEl>
                                        <p:attrNameLst>
                                          <p:attrName>style.visibility</p:attrName>
                                        </p:attrNameLst>
                                      </p:cBhvr>
                                      <p:to>
                                        <p:strVal val="visible"/>
                                      </p:to>
                                    </p:set>
                                    <p:animEffect transition="in" filter="fade">
                                      <p:cBhvr>
                                        <p:cTn id="74" dur="500"/>
                                        <p:tgtEl>
                                          <p:spTgt spid="2">
                                            <p:txEl>
                                              <p:pRg st="10" end="10"/>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left)">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fade">
                                      <p:cBhvr>
                                        <p:cTn id="9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D0632B-33A3-4460-A78A-A3509358F675}"/>
              </a:ext>
            </a:extLst>
          </p:cNvPr>
          <p:cNvSpPr>
            <a:spLocks noGrp="1"/>
          </p:cNvSpPr>
          <p:nvPr>
            <p:ph idx="1"/>
          </p:nvPr>
        </p:nvSpPr>
        <p:spPr/>
        <p:txBody>
          <a:bodyPr/>
          <a:lstStyle/>
          <a:p>
            <a:r>
              <a:rPr lang="en-US" dirty="0"/>
              <a:t>WCRP Coupled Model Intercomparison Project (CMIP)</a:t>
            </a:r>
          </a:p>
          <a:p>
            <a:pPr lvl="1"/>
            <a:r>
              <a:rPr lang="en-US" dirty="0"/>
              <a:t>Compare (replicated) results among different climate models!</a:t>
            </a:r>
          </a:p>
          <a:p>
            <a:r>
              <a:rPr lang="en-US" dirty="0"/>
              <a:t>Shows even improvement over time</a:t>
            </a:r>
          </a:p>
          <a:p>
            <a:pPr lvl="1"/>
            <a:r>
              <a:rPr lang="en-US" dirty="0"/>
              <a:t>Very nice driver of scientific progress!</a:t>
            </a:r>
          </a:p>
          <a:p>
            <a:pPr lvl="1"/>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3E4DB7B3-57E4-91D6-F44A-984FD3F0FFFE}"/>
              </a:ext>
            </a:extLst>
          </p:cNvPr>
          <p:cNvSpPr>
            <a:spLocks noGrp="1"/>
          </p:cNvSpPr>
          <p:nvPr>
            <p:ph type="sldNum" sz="quarter" idx="12"/>
          </p:nvPr>
        </p:nvSpPr>
        <p:spPr/>
        <p:txBody>
          <a:bodyPr/>
          <a:lstStyle/>
          <a:p>
            <a:fld id="{6C6AE60A-B69C-4790-82F7-3882EDF23186}" type="slidenum">
              <a:rPr lang="de-DE" smtClean="0"/>
              <a:pPr/>
              <a:t>7</a:t>
            </a:fld>
            <a:endParaRPr lang="de-DE" dirty="0"/>
          </a:p>
        </p:txBody>
      </p:sp>
      <p:sp>
        <p:nvSpPr>
          <p:cNvPr id="4" name="Title 3">
            <a:extLst>
              <a:ext uri="{FF2B5EF4-FFF2-40B4-BE49-F238E27FC236}">
                <a16:creationId xmlns:a16="http://schemas.microsoft.com/office/drawing/2014/main" id="{D9E08CD9-2AC9-0873-CE9E-E7F738D3DC2D}"/>
              </a:ext>
            </a:extLst>
          </p:cNvPr>
          <p:cNvSpPr>
            <a:spLocks noGrp="1"/>
          </p:cNvSpPr>
          <p:nvPr>
            <p:ph type="title"/>
          </p:nvPr>
        </p:nvSpPr>
        <p:spPr/>
        <p:txBody>
          <a:bodyPr/>
          <a:lstStyle/>
          <a:p>
            <a:r>
              <a:rPr lang="en-US" dirty="0"/>
              <a:t>Example 2: Climate Modeling</a:t>
            </a:r>
          </a:p>
        </p:txBody>
      </p:sp>
      <p:grpSp>
        <p:nvGrpSpPr>
          <p:cNvPr id="13" name="Group 12">
            <a:extLst>
              <a:ext uri="{FF2B5EF4-FFF2-40B4-BE49-F238E27FC236}">
                <a16:creationId xmlns:a16="http://schemas.microsoft.com/office/drawing/2014/main" id="{F7D38C48-28DC-A9DB-C071-E48682073F31}"/>
              </a:ext>
            </a:extLst>
          </p:cNvPr>
          <p:cNvGrpSpPr/>
          <p:nvPr/>
        </p:nvGrpSpPr>
        <p:grpSpPr>
          <a:xfrm>
            <a:off x="149566" y="2700031"/>
            <a:ext cx="6522498" cy="4210179"/>
            <a:chOff x="149566" y="2700031"/>
            <a:chExt cx="6522498" cy="4210179"/>
          </a:xfrm>
        </p:grpSpPr>
        <p:grpSp>
          <p:nvGrpSpPr>
            <p:cNvPr id="5" name="Group 4">
              <a:extLst>
                <a:ext uri="{FF2B5EF4-FFF2-40B4-BE49-F238E27FC236}">
                  <a16:creationId xmlns:a16="http://schemas.microsoft.com/office/drawing/2014/main" id="{DA4C714B-CA29-3A60-5896-1A9A9A447729}"/>
                </a:ext>
              </a:extLst>
            </p:cNvPr>
            <p:cNvGrpSpPr/>
            <p:nvPr/>
          </p:nvGrpSpPr>
          <p:grpSpPr>
            <a:xfrm>
              <a:off x="149566" y="2700031"/>
              <a:ext cx="6522498" cy="4210179"/>
              <a:chOff x="149566" y="2700031"/>
              <a:chExt cx="6522498" cy="4210179"/>
            </a:xfrm>
          </p:grpSpPr>
          <p:pic>
            <p:nvPicPr>
              <p:cNvPr id="17" name="Picture 16">
                <a:extLst>
                  <a:ext uri="{FF2B5EF4-FFF2-40B4-BE49-F238E27FC236}">
                    <a16:creationId xmlns:a16="http://schemas.microsoft.com/office/drawing/2014/main" id="{F5A21B7F-B701-70CE-9B11-A5AE912A9141}"/>
                  </a:ext>
                </a:extLst>
              </p:cNvPr>
              <p:cNvPicPr>
                <a:picLocks noChangeAspect="1"/>
              </p:cNvPicPr>
              <p:nvPr/>
            </p:nvPicPr>
            <p:blipFill>
              <a:blip r:embed="rId3"/>
              <a:stretch>
                <a:fillRect/>
              </a:stretch>
            </p:blipFill>
            <p:spPr>
              <a:xfrm>
                <a:off x="149566" y="2700031"/>
                <a:ext cx="6522498" cy="4129734"/>
              </a:xfrm>
              <a:prstGeom prst="rect">
                <a:avLst/>
              </a:prstGeom>
            </p:spPr>
          </p:pic>
          <p:sp>
            <p:nvSpPr>
              <p:cNvPr id="15" name="TextBox 14">
                <a:extLst>
                  <a:ext uri="{FF2B5EF4-FFF2-40B4-BE49-F238E27FC236}">
                    <a16:creationId xmlns:a16="http://schemas.microsoft.com/office/drawing/2014/main" id="{5BE21175-C0B6-4421-9A91-D8C393DD85DB}"/>
                  </a:ext>
                </a:extLst>
              </p:cNvPr>
              <p:cNvSpPr txBox="1"/>
              <p:nvPr/>
            </p:nvSpPr>
            <p:spPr>
              <a:xfrm>
                <a:off x="2767671" y="6540878"/>
                <a:ext cx="1834541" cy="369332"/>
              </a:xfrm>
              <a:prstGeom prst="rect">
                <a:avLst/>
              </a:prstGeom>
              <a:noFill/>
            </p:spPr>
            <p:txBody>
              <a:bodyPr wrap="none" rtlCol="0">
                <a:spAutoFit/>
              </a:bodyPr>
              <a:lstStyle/>
              <a:p>
                <a:r>
                  <a:rPr lang="en-US" dirty="0" err="1"/>
                  <a:t>Orbe</a:t>
                </a:r>
                <a:r>
                  <a:rPr lang="en-US" dirty="0"/>
                  <a:t> et al. (2020)</a:t>
                </a:r>
              </a:p>
            </p:txBody>
          </p:sp>
        </p:grpSp>
        <p:sp>
          <p:nvSpPr>
            <p:cNvPr id="12" name="TextBox 11">
              <a:extLst>
                <a:ext uri="{FF2B5EF4-FFF2-40B4-BE49-F238E27FC236}">
                  <a16:creationId xmlns:a16="http://schemas.microsoft.com/office/drawing/2014/main" id="{7E419786-388C-F8A4-AF19-B130DABDE411}"/>
                </a:ext>
              </a:extLst>
            </p:cNvPr>
            <p:cNvSpPr txBox="1"/>
            <p:nvPr/>
          </p:nvSpPr>
          <p:spPr>
            <a:xfrm>
              <a:off x="1631504" y="3032956"/>
              <a:ext cx="2728014" cy="307777"/>
            </a:xfrm>
            <a:prstGeom prst="rect">
              <a:avLst/>
            </a:prstGeom>
            <a:noFill/>
          </p:spPr>
          <p:txBody>
            <a:bodyPr wrap="square" rtlCol="0">
              <a:spAutoFit/>
            </a:bodyPr>
            <a:lstStyle/>
            <a:p>
              <a:r>
                <a:rPr lang="en-US" sz="1400" dirty="0">
                  <a:sym typeface="Wingdings" panose="05000000000000000000" pitchFamily="2" charset="2"/>
                </a:rPr>
                <a:t>perfect prediction  </a:t>
              </a:r>
              <a:endParaRPr lang="en-US" sz="1400" dirty="0"/>
            </a:p>
          </p:txBody>
        </p:sp>
      </p:grpSp>
      <p:grpSp>
        <p:nvGrpSpPr>
          <p:cNvPr id="20" name="Group 19">
            <a:extLst>
              <a:ext uri="{FF2B5EF4-FFF2-40B4-BE49-F238E27FC236}">
                <a16:creationId xmlns:a16="http://schemas.microsoft.com/office/drawing/2014/main" id="{0C1DF87F-CFC7-CCE6-C01D-02BC4AA1BF71}"/>
              </a:ext>
            </a:extLst>
          </p:cNvPr>
          <p:cNvGrpSpPr/>
          <p:nvPr/>
        </p:nvGrpSpPr>
        <p:grpSpPr>
          <a:xfrm>
            <a:off x="6668746" y="2780928"/>
            <a:ext cx="5518899" cy="4032448"/>
            <a:chOff x="6668746" y="2780928"/>
            <a:chExt cx="5518899" cy="4032448"/>
          </a:xfrm>
        </p:grpSpPr>
        <p:grpSp>
          <p:nvGrpSpPr>
            <p:cNvPr id="14" name="Group 13">
              <a:extLst>
                <a:ext uri="{FF2B5EF4-FFF2-40B4-BE49-F238E27FC236}">
                  <a16:creationId xmlns:a16="http://schemas.microsoft.com/office/drawing/2014/main" id="{DD04C21F-5F9A-65E6-1A2A-25DE890FA05E}"/>
                </a:ext>
              </a:extLst>
            </p:cNvPr>
            <p:cNvGrpSpPr/>
            <p:nvPr/>
          </p:nvGrpSpPr>
          <p:grpSpPr>
            <a:xfrm>
              <a:off x="6668746" y="2780928"/>
              <a:ext cx="5518899" cy="4032448"/>
              <a:chOff x="6668746" y="2780928"/>
              <a:chExt cx="5518899" cy="4032448"/>
            </a:xfrm>
          </p:grpSpPr>
          <p:grpSp>
            <p:nvGrpSpPr>
              <p:cNvPr id="11" name="Group 10">
                <a:extLst>
                  <a:ext uri="{FF2B5EF4-FFF2-40B4-BE49-F238E27FC236}">
                    <a16:creationId xmlns:a16="http://schemas.microsoft.com/office/drawing/2014/main" id="{B680377A-8FED-1176-5235-411024460196}"/>
                  </a:ext>
                </a:extLst>
              </p:cNvPr>
              <p:cNvGrpSpPr/>
              <p:nvPr/>
            </p:nvGrpSpPr>
            <p:grpSpPr>
              <a:xfrm>
                <a:off x="6668746" y="2780928"/>
                <a:ext cx="5518899" cy="4032448"/>
                <a:chOff x="6668746" y="2780928"/>
                <a:chExt cx="5518899" cy="4032448"/>
              </a:xfrm>
            </p:grpSpPr>
            <p:pic>
              <p:nvPicPr>
                <p:cNvPr id="6" name="Picture 5">
                  <a:extLst>
                    <a:ext uri="{FF2B5EF4-FFF2-40B4-BE49-F238E27FC236}">
                      <a16:creationId xmlns:a16="http://schemas.microsoft.com/office/drawing/2014/main" id="{9DBF5880-F12B-EF3C-AE52-0B6A1F29354E}"/>
                    </a:ext>
                  </a:extLst>
                </p:cNvPr>
                <p:cNvPicPr>
                  <a:picLocks noChangeAspect="1"/>
                </p:cNvPicPr>
                <p:nvPr/>
              </p:nvPicPr>
              <p:blipFill>
                <a:blip r:embed="rId4"/>
                <a:stretch>
                  <a:fillRect/>
                </a:stretch>
              </p:blipFill>
              <p:spPr>
                <a:xfrm>
                  <a:off x="6668746" y="2780928"/>
                  <a:ext cx="5518899" cy="4032448"/>
                </a:xfrm>
                <a:prstGeom prst="rect">
                  <a:avLst/>
                </a:prstGeom>
              </p:spPr>
            </p:pic>
            <p:sp>
              <p:nvSpPr>
                <p:cNvPr id="8" name="TextBox 7">
                  <a:extLst>
                    <a:ext uri="{FF2B5EF4-FFF2-40B4-BE49-F238E27FC236}">
                      <a16:creationId xmlns:a16="http://schemas.microsoft.com/office/drawing/2014/main" id="{BD2430D0-87D8-A35C-9680-A85E758AFFD4}"/>
                    </a:ext>
                  </a:extLst>
                </p:cNvPr>
                <p:cNvSpPr txBox="1"/>
                <p:nvPr/>
              </p:nvSpPr>
              <p:spPr>
                <a:xfrm>
                  <a:off x="6780076" y="3575649"/>
                  <a:ext cx="550151" cy="307777"/>
                </a:xfrm>
                <a:prstGeom prst="rect">
                  <a:avLst/>
                </a:prstGeom>
                <a:noFill/>
              </p:spPr>
              <p:txBody>
                <a:bodyPr wrap="none" rtlCol="0">
                  <a:spAutoFit/>
                </a:bodyPr>
                <a:lstStyle/>
                <a:p>
                  <a:r>
                    <a:rPr lang="en-US" sz="1400" dirty="0"/>
                    <a:t>2007</a:t>
                  </a:r>
                </a:p>
              </p:txBody>
            </p:sp>
            <p:sp>
              <p:nvSpPr>
                <p:cNvPr id="9" name="TextBox 8">
                  <a:extLst>
                    <a:ext uri="{FF2B5EF4-FFF2-40B4-BE49-F238E27FC236}">
                      <a16:creationId xmlns:a16="http://schemas.microsoft.com/office/drawing/2014/main" id="{B5F53C51-4FA7-F754-765C-B16BAB7A4E95}"/>
                    </a:ext>
                  </a:extLst>
                </p:cNvPr>
                <p:cNvSpPr txBox="1"/>
                <p:nvPr/>
              </p:nvSpPr>
              <p:spPr>
                <a:xfrm>
                  <a:off x="6780075" y="4850561"/>
                  <a:ext cx="550151" cy="307777"/>
                </a:xfrm>
                <a:prstGeom prst="rect">
                  <a:avLst/>
                </a:prstGeom>
                <a:noFill/>
              </p:spPr>
              <p:txBody>
                <a:bodyPr wrap="none" rtlCol="0">
                  <a:spAutoFit/>
                </a:bodyPr>
                <a:lstStyle/>
                <a:p>
                  <a:r>
                    <a:rPr lang="en-US" sz="1400" dirty="0"/>
                    <a:t>2011</a:t>
                  </a:r>
                </a:p>
              </p:txBody>
            </p:sp>
            <p:sp>
              <p:nvSpPr>
                <p:cNvPr id="10" name="TextBox 9">
                  <a:extLst>
                    <a:ext uri="{FF2B5EF4-FFF2-40B4-BE49-F238E27FC236}">
                      <a16:creationId xmlns:a16="http://schemas.microsoft.com/office/drawing/2014/main" id="{CF84D0B0-7EBF-817F-8C9E-4DC088F83FCB}"/>
                    </a:ext>
                  </a:extLst>
                </p:cNvPr>
                <p:cNvSpPr txBox="1"/>
                <p:nvPr/>
              </p:nvSpPr>
              <p:spPr>
                <a:xfrm>
                  <a:off x="6780074" y="6270211"/>
                  <a:ext cx="648073" cy="307777"/>
                </a:xfrm>
                <a:prstGeom prst="rect">
                  <a:avLst/>
                </a:prstGeom>
                <a:noFill/>
              </p:spPr>
              <p:txBody>
                <a:bodyPr wrap="square" rtlCol="0">
                  <a:spAutoFit/>
                </a:bodyPr>
                <a:lstStyle/>
                <a:p>
                  <a:r>
                    <a:rPr lang="en-US" sz="1400" dirty="0"/>
                    <a:t>2016</a:t>
                  </a:r>
                </a:p>
              </p:txBody>
            </p:sp>
          </p:grpSp>
          <p:sp>
            <p:nvSpPr>
              <p:cNvPr id="7" name="TextBox 6">
                <a:extLst>
                  <a:ext uri="{FF2B5EF4-FFF2-40B4-BE49-F238E27FC236}">
                    <a16:creationId xmlns:a16="http://schemas.microsoft.com/office/drawing/2014/main" id="{2097AC50-D480-DEDF-ED80-E4F0190C6458}"/>
                  </a:ext>
                </a:extLst>
              </p:cNvPr>
              <p:cNvSpPr txBox="1"/>
              <p:nvPr/>
            </p:nvSpPr>
            <p:spPr>
              <a:xfrm>
                <a:off x="10523279" y="6248400"/>
                <a:ext cx="1664366" cy="307777"/>
              </a:xfrm>
              <a:prstGeom prst="rect">
                <a:avLst/>
              </a:prstGeom>
              <a:noFill/>
            </p:spPr>
            <p:txBody>
              <a:bodyPr wrap="none" rtlCol="0">
                <a:spAutoFit/>
              </a:bodyPr>
              <a:lstStyle/>
              <a:p>
                <a:r>
                  <a:rPr lang="en-US" sz="1400" dirty="0"/>
                  <a:t>Lukas Brunner (ETH)</a:t>
                </a:r>
              </a:p>
            </p:txBody>
          </p:sp>
        </p:grpSp>
        <p:cxnSp>
          <p:nvCxnSpPr>
            <p:cNvPr id="18" name="Straight Arrow Connector 17">
              <a:extLst>
                <a:ext uri="{FF2B5EF4-FFF2-40B4-BE49-F238E27FC236}">
                  <a16:creationId xmlns:a16="http://schemas.microsoft.com/office/drawing/2014/main" id="{2E549E71-B383-6E6D-A39B-9782B512F1E5}"/>
                </a:ext>
              </a:extLst>
            </p:cNvPr>
            <p:cNvCxnSpPr/>
            <p:nvPr/>
          </p:nvCxnSpPr>
          <p:spPr>
            <a:xfrm>
              <a:off x="11028548" y="4257092"/>
              <a:ext cx="0" cy="1728192"/>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C584790-2E5A-E669-4C5B-CCA030BE4F75}"/>
                </a:ext>
              </a:extLst>
            </p:cNvPr>
            <p:cNvSpPr txBox="1"/>
            <p:nvPr/>
          </p:nvSpPr>
          <p:spPr>
            <a:xfrm rot="5400000">
              <a:off x="10863661" y="4867076"/>
              <a:ext cx="614271" cy="369332"/>
            </a:xfrm>
            <a:prstGeom prst="rect">
              <a:avLst/>
            </a:prstGeom>
            <a:noFill/>
          </p:spPr>
          <p:txBody>
            <a:bodyPr wrap="none" rtlCol="0">
              <a:spAutoFit/>
            </a:bodyPr>
            <a:lstStyle/>
            <a:p>
              <a:r>
                <a:rPr lang="en-US" dirty="0"/>
                <a:t>time</a:t>
              </a:r>
            </a:p>
          </p:txBody>
        </p:sp>
      </p:grpSp>
      <p:pic>
        <p:nvPicPr>
          <p:cNvPr id="6146" name="Picture 2" descr="a pencil-drawn caricature of the planet earth sweating">
            <a:extLst>
              <a:ext uri="{FF2B5EF4-FFF2-40B4-BE49-F238E27FC236}">
                <a16:creationId xmlns:a16="http://schemas.microsoft.com/office/drawing/2014/main" id="{64FE0487-2999-CEF7-B64D-D0DFEE7DCA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28348" y="399349"/>
            <a:ext cx="3101659" cy="31016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530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D0632B-33A3-4460-A78A-A3509358F675}"/>
              </a:ext>
            </a:extLst>
          </p:cNvPr>
          <p:cNvSpPr>
            <a:spLocks noGrp="1"/>
          </p:cNvSpPr>
          <p:nvPr>
            <p:ph idx="1"/>
          </p:nvPr>
        </p:nvSpPr>
        <p:spPr/>
        <p:txBody>
          <a:bodyPr/>
          <a:lstStyle/>
          <a:p>
            <a:r>
              <a:rPr lang="en-US" dirty="0"/>
              <a:t>WCRP Coupled Model Intercomparison Project (CMIP)</a:t>
            </a:r>
          </a:p>
          <a:p>
            <a:pPr lvl="1"/>
            <a:r>
              <a:rPr lang="en-US" dirty="0"/>
              <a:t>Compare (replicated) results among different climate models!</a:t>
            </a:r>
          </a:p>
          <a:p>
            <a:r>
              <a:rPr lang="en-US" dirty="0"/>
              <a:t>Yet, important metrics diverge!</a:t>
            </a:r>
          </a:p>
          <a:p>
            <a:pPr lvl="1"/>
            <a:endParaRPr lang="en-US" dirty="0"/>
          </a:p>
          <a:p>
            <a:pPr lvl="1"/>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3E4DB7B3-57E4-91D6-F44A-984FD3F0FFFE}"/>
              </a:ext>
            </a:extLst>
          </p:cNvPr>
          <p:cNvSpPr>
            <a:spLocks noGrp="1"/>
          </p:cNvSpPr>
          <p:nvPr>
            <p:ph type="sldNum" sz="quarter" idx="12"/>
          </p:nvPr>
        </p:nvSpPr>
        <p:spPr/>
        <p:txBody>
          <a:bodyPr/>
          <a:lstStyle/>
          <a:p>
            <a:fld id="{6C6AE60A-B69C-4790-82F7-3882EDF23186}" type="slidenum">
              <a:rPr lang="de-DE" smtClean="0"/>
              <a:pPr/>
              <a:t>8</a:t>
            </a:fld>
            <a:endParaRPr lang="de-DE" dirty="0"/>
          </a:p>
        </p:txBody>
      </p:sp>
      <p:sp>
        <p:nvSpPr>
          <p:cNvPr id="4" name="Title 3">
            <a:extLst>
              <a:ext uri="{FF2B5EF4-FFF2-40B4-BE49-F238E27FC236}">
                <a16:creationId xmlns:a16="http://schemas.microsoft.com/office/drawing/2014/main" id="{D9E08CD9-2AC9-0873-CE9E-E7F738D3DC2D}"/>
              </a:ext>
            </a:extLst>
          </p:cNvPr>
          <p:cNvSpPr>
            <a:spLocks noGrp="1"/>
          </p:cNvSpPr>
          <p:nvPr>
            <p:ph type="title"/>
          </p:nvPr>
        </p:nvSpPr>
        <p:spPr/>
        <p:txBody>
          <a:bodyPr/>
          <a:lstStyle/>
          <a:p>
            <a:r>
              <a:rPr lang="en-US" dirty="0"/>
              <a:t>Example 2: Climate Modeling</a:t>
            </a:r>
          </a:p>
        </p:txBody>
      </p:sp>
      <p:pic>
        <p:nvPicPr>
          <p:cNvPr id="6146" name="Picture 2" descr="a pencil-drawn caricature of the planet earth sweating">
            <a:extLst>
              <a:ext uri="{FF2B5EF4-FFF2-40B4-BE49-F238E27FC236}">
                <a16:creationId xmlns:a16="http://schemas.microsoft.com/office/drawing/2014/main" id="{64FE0487-2999-CEF7-B64D-D0DFEE7DCA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28348" y="399349"/>
            <a:ext cx="3101659" cy="31016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AD9C158-AE02-C925-C337-C00E0F2E408F}"/>
              </a:ext>
            </a:extLst>
          </p:cNvPr>
          <p:cNvPicPr>
            <a:picLocks noChangeAspect="1"/>
          </p:cNvPicPr>
          <p:nvPr/>
        </p:nvPicPr>
        <p:blipFill rotWithShape="1">
          <a:blip r:embed="rId4"/>
          <a:srcRect t="6620"/>
          <a:stretch/>
        </p:blipFill>
        <p:spPr>
          <a:xfrm>
            <a:off x="2257670" y="2672916"/>
            <a:ext cx="1905389" cy="4062809"/>
          </a:xfrm>
          <a:prstGeom prst="rect">
            <a:avLst/>
          </a:prstGeom>
        </p:spPr>
      </p:pic>
      <p:sp>
        <p:nvSpPr>
          <p:cNvPr id="13" name="TextBox 12">
            <a:extLst>
              <a:ext uri="{FF2B5EF4-FFF2-40B4-BE49-F238E27FC236}">
                <a16:creationId xmlns:a16="http://schemas.microsoft.com/office/drawing/2014/main" id="{D889B5D2-A9CC-B174-2358-61062B90F9EB}"/>
              </a:ext>
            </a:extLst>
          </p:cNvPr>
          <p:cNvSpPr txBox="1"/>
          <p:nvPr/>
        </p:nvSpPr>
        <p:spPr>
          <a:xfrm>
            <a:off x="90381" y="4005064"/>
            <a:ext cx="2268252" cy="923330"/>
          </a:xfrm>
          <a:prstGeom prst="rect">
            <a:avLst/>
          </a:prstGeom>
          <a:noFill/>
        </p:spPr>
        <p:txBody>
          <a:bodyPr wrap="square" rtlCol="0">
            <a:spAutoFit/>
          </a:bodyPr>
          <a:lstStyle/>
          <a:p>
            <a:pPr algn="ctr"/>
            <a:r>
              <a:rPr lang="en-US" b="1" dirty="0"/>
              <a:t>How warm does it get if we double CO</a:t>
            </a:r>
            <a:r>
              <a:rPr lang="en-US" b="1" baseline="-25000" dirty="0"/>
              <a:t>2</a:t>
            </a:r>
            <a:r>
              <a:rPr lang="en-US" b="1" dirty="0"/>
              <a:t> in the atmosphere?</a:t>
            </a:r>
          </a:p>
        </p:txBody>
      </p:sp>
      <p:sp>
        <p:nvSpPr>
          <p:cNvPr id="16" name="Speech Bubble: Rectangle with Corners Rounded 15">
            <a:extLst>
              <a:ext uri="{FF2B5EF4-FFF2-40B4-BE49-F238E27FC236}">
                <a16:creationId xmlns:a16="http://schemas.microsoft.com/office/drawing/2014/main" id="{87ACA94C-8184-443C-9C90-DDC5D8455D16}"/>
              </a:ext>
            </a:extLst>
          </p:cNvPr>
          <p:cNvSpPr/>
          <p:nvPr/>
        </p:nvSpPr>
        <p:spPr>
          <a:xfrm>
            <a:off x="983432" y="2582906"/>
            <a:ext cx="1476164" cy="756084"/>
          </a:xfrm>
          <a:prstGeom prst="wedgeRoundRectCallout">
            <a:avLst>
              <a:gd name="adj1" fmla="val 103396"/>
              <a:gd name="adj2" fmla="val 86423"/>
              <a:gd name="adj3" fmla="val 16667"/>
            </a:avLst>
          </a:prstGeom>
          <a:solidFill>
            <a:srgbClr val="1F77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CMIP5</a:t>
            </a:r>
          </a:p>
          <a:p>
            <a:pPr algn="ctr"/>
            <a:r>
              <a:rPr lang="en-US" sz="1200" b="1" dirty="0"/>
              <a:t>(2011)</a:t>
            </a:r>
            <a:endParaRPr lang="en-US" sz="1100" b="1" dirty="0"/>
          </a:p>
        </p:txBody>
      </p:sp>
      <p:sp>
        <p:nvSpPr>
          <p:cNvPr id="18" name="Speech Bubble: Rectangle with Corners Rounded 17">
            <a:extLst>
              <a:ext uri="{FF2B5EF4-FFF2-40B4-BE49-F238E27FC236}">
                <a16:creationId xmlns:a16="http://schemas.microsoft.com/office/drawing/2014/main" id="{A6D6B22D-B9A2-B0B5-D378-121E6C3EEBEB}"/>
              </a:ext>
            </a:extLst>
          </p:cNvPr>
          <p:cNvSpPr/>
          <p:nvPr/>
        </p:nvSpPr>
        <p:spPr>
          <a:xfrm>
            <a:off x="4246404" y="2492896"/>
            <a:ext cx="1476164" cy="756084"/>
          </a:xfrm>
          <a:prstGeom prst="wedgeRoundRectCallout">
            <a:avLst>
              <a:gd name="adj1" fmla="val -82777"/>
              <a:gd name="adj2" fmla="val 45889"/>
              <a:gd name="adj3" fmla="val 16667"/>
            </a:avLst>
          </a:prstGeom>
          <a:solidFill>
            <a:srgbClr val="FF7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CMIP6</a:t>
            </a:r>
          </a:p>
          <a:p>
            <a:pPr algn="ctr"/>
            <a:r>
              <a:rPr lang="en-US" sz="1200" b="1" dirty="0"/>
              <a:t>(2016)</a:t>
            </a:r>
            <a:endParaRPr lang="en-US" sz="1100" b="1" dirty="0"/>
          </a:p>
        </p:txBody>
      </p:sp>
      <p:sp>
        <p:nvSpPr>
          <p:cNvPr id="19" name="TextBox 18">
            <a:extLst>
              <a:ext uri="{FF2B5EF4-FFF2-40B4-BE49-F238E27FC236}">
                <a16:creationId xmlns:a16="http://schemas.microsoft.com/office/drawing/2014/main" id="{D239DFD6-FA91-EBED-7C70-2142DB0F3FBF}"/>
              </a:ext>
            </a:extLst>
          </p:cNvPr>
          <p:cNvSpPr txBox="1"/>
          <p:nvPr/>
        </p:nvSpPr>
        <p:spPr>
          <a:xfrm>
            <a:off x="-24680" y="6577607"/>
            <a:ext cx="2412268" cy="307777"/>
          </a:xfrm>
          <a:prstGeom prst="rect">
            <a:avLst/>
          </a:prstGeom>
          <a:noFill/>
        </p:spPr>
        <p:txBody>
          <a:bodyPr wrap="square" rtlCol="0">
            <a:spAutoFit/>
          </a:bodyPr>
          <a:lstStyle/>
          <a:p>
            <a:r>
              <a:rPr lang="en-US" sz="1400" dirty="0" err="1"/>
              <a:t>Zelinka</a:t>
            </a:r>
            <a:r>
              <a:rPr lang="en-US" sz="1400" dirty="0"/>
              <a:t> et al. GRL’20</a:t>
            </a:r>
          </a:p>
        </p:txBody>
      </p:sp>
      <p:pic>
        <p:nvPicPr>
          <p:cNvPr id="7170" name="Picture 2" descr="a pencil-drawn caricature of smiling clouds">
            <a:extLst>
              <a:ext uri="{FF2B5EF4-FFF2-40B4-BE49-F238E27FC236}">
                <a16:creationId xmlns:a16="http://schemas.microsoft.com/office/drawing/2014/main" id="{F4218B27-0370-69BC-7F10-01D8FB9B44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771" y="3333734"/>
            <a:ext cx="3396006" cy="33960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C850A9FB-9621-878B-8D81-41D3E64F1EB5}"/>
              </a:ext>
            </a:extLst>
          </p:cNvPr>
          <p:cNvPicPr>
            <a:picLocks noChangeAspect="1"/>
          </p:cNvPicPr>
          <p:nvPr/>
        </p:nvPicPr>
        <p:blipFill>
          <a:blip r:embed="rId6"/>
          <a:stretch>
            <a:fillRect/>
          </a:stretch>
        </p:blipFill>
        <p:spPr>
          <a:xfrm>
            <a:off x="8602401" y="3429000"/>
            <a:ext cx="3365719" cy="3257602"/>
          </a:xfrm>
          <a:prstGeom prst="rect">
            <a:avLst/>
          </a:prstGeom>
          <a:ln>
            <a:solidFill>
              <a:schemeClr val="tx1"/>
            </a:solidFill>
          </a:ln>
          <a:effectLst>
            <a:outerShdw blurRad="292100" dist="139700" dir="2700000" algn="tl" rotWithShape="0">
              <a:srgbClr val="333333">
                <a:alpha val="65000"/>
              </a:srgbClr>
            </a:outerShdw>
          </a:effectLst>
        </p:spPr>
      </p:pic>
      <p:sp>
        <p:nvSpPr>
          <p:cNvPr id="23" name="Arrow: Right 22">
            <a:extLst>
              <a:ext uri="{FF2B5EF4-FFF2-40B4-BE49-F238E27FC236}">
                <a16:creationId xmlns:a16="http://schemas.microsoft.com/office/drawing/2014/main" id="{53904906-3F4B-1D4C-A9B0-D9500D8FBA64}"/>
              </a:ext>
            </a:extLst>
          </p:cNvPr>
          <p:cNvSpPr/>
          <p:nvPr/>
        </p:nvSpPr>
        <p:spPr>
          <a:xfrm>
            <a:off x="8004212" y="4629992"/>
            <a:ext cx="450705" cy="94789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CD60ACC3-DDB2-31A9-2D48-C735281804BF}"/>
              </a:ext>
            </a:extLst>
          </p:cNvPr>
          <p:cNvSpPr/>
          <p:nvPr/>
        </p:nvSpPr>
        <p:spPr>
          <a:xfrm>
            <a:off x="4295800" y="4627355"/>
            <a:ext cx="450705" cy="94789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44AAF6DA-2C75-2F0E-69D8-BA55ED52C6E6}"/>
              </a:ext>
            </a:extLst>
          </p:cNvPr>
          <p:cNvGrpSpPr/>
          <p:nvPr/>
        </p:nvGrpSpPr>
        <p:grpSpPr>
          <a:xfrm>
            <a:off x="0" y="476672"/>
            <a:ext cx="12192000" cy="6381328"/>
            <a:chOff x="0" y="476672"/>
            <a:chExt cx="12192000" cy="6381328"/>
          </a:xfrm>
        </p:grpSpPr>
        <p:sp>
          <p:nvSpPr>
            <p:cNvPr id="25" name="Rectangle 24">
              <a:extLst>
                <a:ext uri="{FF2B5EF4-FFF2-40B4-BE49-F238E27FC236}">
                  <a16:creationId xmlns:a16="http://schemas.microsoft.com/office/drawing/2014/main" id="{88CEBCE3-6BA0-69AC-7E06-B483578AE359}"/>
                </a:ext>
              </a:extLst>
            </p:cNvPr>
            <p:cNvSpPr/>
            <p:nvPr/>
          </p:nvSpPr>
          <p:spPr>
            <a:xfrm>
              <a:off x="0" y="476672"/>
              <a:ext cx="12192000" cy="638132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A7EFE5E-A324-A846-CD34-256B2AC8C9D1}"/>
                </a:ext>
              </a:extLst>
            </p:cNvPr>
            <p:cNvSpPr/>
            <p:nvPr/>
          </p:nvSpPr>
          <p:spPr>
            <a:xfrm>
              <a:off x="0" y="2618910"/>
              <a:ext cx="12192000" cy="9541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Replicability Drives Major Scientific Directions!</a:t>
              </a:r>
            </a:p>
          </p:txBody>
        </p:sp>
      </p:grpSp>
      <p:sp>
        <p:nvSpPr>
          <p:cNvPr id="28" name="AutoShape 4" descr="eve4climate">
            <a:extLst>
              <a:ext uri="{FF2B5EF4-FFF2-40B4-BE49-F238E27FC236}">
                <a16:creationId xmlns:a16="http://schemas.microsoft.com/office/drawing/2014/main" id="{BE6D3B49-21EF-C46C-3EF0-EF05A0259B3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4" name="Group 33">
            <a:extLst>
              <a:ext uri="{FF2B5EF4-FFF2-40B4-BE49-F238E27FC236}">
                <a16:creationId xmlns:a16="http://schemas.microsoft.com/office/drawing/2014/main" id="{C3C5D045-5261-16E4-CED0-11E15972BD21}"/>
              </a:ext>
            </a:extLst>
          </p:cNvPr>
          <p:cNvGrpSpPr/>
          <p:nvPr/>
        </p:nvGrpSpPr>
        <p:grpSpPr>
          <a:xfrm>
            <a:off x="3326923" y="3678400"/>
            <a:ext cx="4667967" cy="2678744"/>
            <a:chOff x="1185216" y="3807452"/>
            <a:chExt cx="4667967" cy="2678744"/>
          </a:xfrm>
        </p:grpSpPr>
        <p:pic>
          <p:nvPicPr>
            <p:cNvPr id="32" name="Picture 31">
              <a:extLst>
                <a:ext uri="{FF2B5EF4-FFF2-40B4-BE49-F238E27FC236}">
                  <a16:creationId xmlns:a16="http://schemas.microsoft.com/office/drawing/2014/main" id="{60809696-C6D3-FED2-33FE-A8FADC0382DE}"/>
                </a:ext>
              </a:extLst>
            </p:cNvPr>
            <p:cNvPicPr>
              <a:picLocks noChangeAspect="1"/>
            </p:cNvPicPr>
            <p:nvPr/>
          </p:nvPicPr>
          <p:blipFill>
            <a:blip r:embed="rId7"/>
            <a:stretch>
              <a:fillRect/>
            </a:stretch>
          </p:blipFill>
          <p:spPr>
            <a:xfrm>
              <a:off x="1185216" y="3807452"/>
              <a:ext cx="4667967" cy="2500697"/>
            </a:xfrm>
            <a:prstGeom prst="rect">
              <a:avLst/>
            </a:prstGeom>
          </p:spPr>
        </p:pic>
        <p:sp>
          <p:nvSpPr>
            <p:cNvPr id="33" name="TextBox 32">
              <a:extLst>
                <a:ext uri="{FF2B5EF4-FFF2-40B4-BE49-F238E27FC236}">
                  <a16:creationId xmlns:a16="http://schemas.microsoft.com/office/drawing/2014/main" id="{8A632951-39C4-9166-6959-C56B7A6B83B0}"/>
                </a:ext>
              </a:extLst>
            </p:cNvPr>
            <p:cNvSpPr txBox="1"/>
            <p:nvPr/>
          </p:nvSpPr>
          <p:spPr>
            <a:xfrm>
              <a:off x="2063552" y="6086086"/>
              <a:ext cx="3157579" cy="400110"/>
            </a:xfrm>
            <a:prstGeom prst="rect">
              <a:avLst/>
            </a:prstGeom>
            <a:noFill/>
          </p:spPr>
          <p:txBody>
            <a:bodyPr wrap="square">
              <a:spAutoFit/>
            </a:bodyPr>
            <a:lstStyle/>
            <a:p>
              <a:r>
                <a:rPr lang="en-US" sz="2000" b="1" dirty="0"/>
                <a:t>https://eve4climate.org/</a:t>
              </a:r>
            </a:p>
          </p:txBody>
        </p:sp>
      </p:grpSp>
    </p:spTree>
    <p:extLst>
      <p:ext uri="{BB962C8B-B14F-4D97-AF65-F5344CB8AC3E}">
        <p14:creationId xmlns:p14="http://schemas.microsoft.com/office/powerpoint/2010/main" val="992804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nodeType="withEffect">
                                  <p:stCondLst>
                                    <p:cond delay="0"/>
                                  </p:stCondLst>
                                  <p:childTnLst>
                                    <p:set>
                                      <p:cBhvr>
                                        <p:cTn id="25" dur="1" fill="hold">
                                          <p:stCondLst>
                                            <p:cond delay="0"/>
                                          </p:stCondLst>
                                        </p:cTn>
                                        <p:tgtEl>
                                          <p:spTgt spid="7170"/>
                                        </p:tgtEl>
                                        <p:attrNameLst>
                                          <p:attrName>style.visibility</p:attrName>
                                        </p:attrNameLst>
                                      </p:cBhvr>
                                      <p:to>
                                        <p:strVal val="visible"/>
                                      </p:to>
                                    </p:set>
                                    <p:animEffect transition="in" filter="fade">
                                      <p:cBhvr>
                                        <p:cTn id="26" dur="500"/>
                                        <p:tgtEl>
                                          <p:spTgt spid="717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18"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EE4BA1-0858-09A2-FA8A-7147DC6EA494}"/>
              </a:ext>
            </a:extLst>
          </p:cNvPr>
          <p:cNvSpPr>
            <a:spLocks noGrp="1"/>
          </p:cNvSpPr>
          <p:nvPr>
            <p:ph type="sldNum" sz="quarter" idx="12"/>
          </p:nvPr>
        </p:nvSpPr>
        <p:spPr/>
        <p:txBody>
          <a:bodyPr/>
          <a:lstStyle/>
          <a:p>
            <a:fld id="{6C6AE60A-B69C-4790-82F7-3882EDF23186}" type="slidenum">
              <a:rPr lang="de-DE" smtClean="0"/>
              <a:pPr/>
              <a:t>9</a:t>
            </a:fld>
            <a:endParaRPr lang="de-DE" dirty="0"/>
          </a:p>
        </p:txBody>
      </p:sp>
      <p:sp>
        <p:nvSpPr>
          <p:cNvPr id="4" name="Title 3">
            <a:extLst>
              <a:ext uri="{FF2B5EF4-FFF2-40B4-BE49-F238E27FC236}">
                <a16:creationId xmlns:a16="http://schemas.microsoft.com/office/drawing/2014/main" id="{F83B3B8B-45AA-2BD0-CE4C-8AAD61B20B73}"/>
              </a:ext>
            </a:extLst>
          </p:cNvPr>
          <p:cNvSpPr>
            <a:spLocks noGrp="1"/>
          </p:cNvSpPr>
          <p:nvPr>
            <p:ph type="title"/>
          </p:nvPr>
        </p:nvSpPr>
        <p:spPr>
          <a:xfrm>
            <a:off x="191344" y="548680"/>
            <a:ext cx="11773308" cy="533400"/>
          </a:xfrm>
        </p:spPr>
        <p:txBody>
          <a:bodyPr/>
          <a:lstStyle/>
          <a:p>
            <a:r>
              <a:rPr lang="en-US" dirty="0"/>
              <a:t>The Bad</a:t>
            </a:r>
          </a:p>
        </p:txBody>
      </p:sp>
      <p:pic>
        <p:nvPicPr>
          <p:cNvPr id="5" name="Picture 2" descr="From &quot;The Good, the Bad and the Ugly&quot;, draw a caricature of the bad in the form of a computer.&#10;">
            <a:extLst>
              <a:ext uri="{FF2B5EF4-FFF2-40B4-BE49-F238E27FC236}">
                <a16:creationId xmlns:a16="http://schemas.microsoft.com/office/drawing/2014/main" id="{6DFBD6D8-BFF7-5810-DBB4-48167F3D45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992" y="876648"/>
            <a:ext cx="5589240" cy="55892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6BA8A88-A55C-536A-AA11-4445B63D2CA1}"/>
              </a:ext>
            </a:extLst>
          </p:cNvPr>
          <p:cNvSpPr txBox="1"/>
          <p:nvPr/>
        </p:nvSpPr>
        <p:spPr>
          <a:xfrm>
            <a:off x="-96688" y="2078009"/>
            <a:ext cx="6516724" cy="3385542"/>
          </a:xfrm>
          <a:prstGeom prst="rect">
            <a:avLst/>
          </a:prstGeom>
          <a:noFill/>
        </p:spPr>
        <p:txBody>
          <a:bodyPr wrap="square" rtlCol="0">
            <a:spAutoFit/>
          </a:bodyPr>
          <a:lstStyle/>
          <a:p>
            <a:pPr algn="ctr"/>
            <a:r>
              <a:rPr lang="en-US" sz="4000" b="1" dirty="0"/>
              <a:t>Was the talk title not</a:t>
            </a:r>
          </a:p>
          <a:p>
            <a:pPr algn="ctr"/>
            <a:r>
              <a:rPr lang="en-US" sz="4000" b="1" dirty="0"/>
              <a:t>“</a:t>
            </a:r>
            <a:r>
              <a:rPr lang="en-US" sz="4000" b="1" dirty="0">
                <a:solidFill>
                  <a:srgbClr val="C00000"/>
                </a:solidFill>
              </a:rPr>
              <a:t>Reproducing Performance</a:t>
            </a:r>
            <a:r>
              <a:rPr lang="en-US" sz="4000" b="1" dirty="0"/>
              <a:t>”?</a:t>
            </a:r>
          </a:p>
          <a:p>
            <a:pPr algn="ctr"/>
            <a:endParaRPr lang="en-US" sz="4000" b="1" dirty="0"/>
          </a:p>
          <a:p>
            <a:pPr algn="ctr"/>
            <a:r>
              <a:rPr lang="en-US" sz="4000" b="1" dirty="0"/>
              <a:t>That is unfortunately </a:t>
            </a:r>
          </a:p>
          <a:p>
            <a:pPr algn="ctr"/>
            <a:r>
              <a:rPr lang="en-US" sz="5400" b="1" dirty="0">
                <a:solidFill>
                  <a:srgbClr val="C00000"/>
                </a:solidFill>
              </a:rPr>
              <a:t>not that easy!</a:t>
            </a:r>
          </a:p>
        </p:txBody>
      </p:sp>
    </p:spTree>
    <p:extLst>
      <p:ext uri="{BB962C8B-B14F-4D97-AF65-F5344CB8AC3E}">
        <p14:creationId xmlns:p14="http://schemas.microsoft.com/office/powerpoint/2010/main" val="188422225"/>
      </p:ext>
    </p:extLst>
  </p:cSld>
  <p:clrMapOvr>
    <a:masterClrMapping/>
  </p:clrMapOvr>
  <p:transition>
    <p:fade/>
  </p:transition>
</p:sld>
</file>

<file path=ppt/theme/theme1.xml><?xml version="1.0" encoding="utf-8"?>
<a:theme xmlns:a="http://schemas.openxmlformats.org/drawingml/2006/main" name="eth_praesentation_4zu3_ETH2">
  <a:themeElements>
    <a:clrScheme name="ETH Zuerich - ETH 2">
      <a:dk1>
        <a:sysClr val="windowText" lastClr="000000"/>
      </a:dk1>
      <a:lt1>
        <a:sysClr val="window" lastClr="FFFFFF"/>
      </a:lt1>
      <a:dk2>
        <a:srgbClr val="1269B0"/>
      </a:dk2>
      <a:lt2>
        <a:srgbClr val="485A2C"/>
      </a:lt2>
      <a:accent1>
        <a:srgbClr val="72791C"/>
      </a:accent1>
      <a:accent2>
        <a:srgbClr val="91056A"/>
      </a:accent2>
      <a:accent3>
        <a:srgbClr val="6F6F64"/>
      </a:accent3>
      <a:accent4>
        <a:srgbClr val="A8322D"/>
      </a:accent4>
      <a:accent5>
        <a:srgbClr val="007A96"/>
      </a:accent5>
      <a:accent6>
        <a:srgbClr val="956013"/>
      </a:accent6>
      <a:hlink>
        <a:srgbClr val="1269B0"/>
      </a:hlink>
      <a:folHlink>
        <a:srgbClr val="8CB63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headEnd type="none" w="med" len="med"/>
          <a:tailEnd type="triangle" w="med"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9598</TotalTime>
  <Words>5365</Words>
  <Application>Microsoft Office PowerPoint</Application>
  <PresentationFormat>Widescreen</PresentationFormat>
  <Paragraphs>723</Paragraphs>
  <Slides>56</Slides>
  <Notes>18</Notes>
  <HiddenSlides>12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acumin-pro</vt:lpstr>
      <vt:lpstr>Arial</vt:lpstr>
      <vt:lpstr>Calibri</vt:lpstr>
      <vt:lpstr>Cambria Math</vt:lpstr>
      <vt:lpstr>monospace</vt:lpstr>
      <vt:lpstr>sohne</vt:lpstr>
      <vt:lpstr>Wingdings</vt:lpstr>
      <vt:lpstr>eth_praesentation_4zu3_ETH2</vt:lpstr>
      <vt:lpstr>Reproducing Performance - The Good, the Bad, and the Ugly with contributions by the whole SPCL team and collaborators Keynote at Practical Reproducibility in HPC meeting in conjunction with SC24, Atlanta, GA, November 2024</vt:lpstr>
      <vt:lpstr>Terminology</vt:lpstr>
      <vt:lpstr>Reproducibility and replicability?</vt:lpstr>
      <vt:lpstr>The Good</vt:lpstr>
      <vt:lpstr>Functional reproducibility is relatively simple – release the code!</vt:lpstr>
      <vt:lpstr>Example 1: Machine Learning</vt:lpstr>
      <vt:lpstr>Example 2: Climate Modeling</vt:lpstr>
      <vt:lpstr>Example 2: Climate Modeling</vt:lpstr>
      <vt:lpstr>The Bad</vt:lpstr>
      <vt:lpstr>What if performance is your science result?</vt:lpstr>
      <vt:lpstr>My own replication result</vt:lpstr>
      <vt:lpstr>HPC Performance reproducibility – don’t even try?</vt:lpstr>
      <vt:lpstr>How does Garth measure and report performance?</vt:lpstr>
      <vt:lpstr>State of the Practice in HPC</vt:lpstr>
      <vt:lpstr>Well, we all know this - but do we really know how to fix it?</vt:lpstr>
      <vt:lpstr>This is not new – meet Eddie!</vt:lpstr>
      <vt:lpstr>The most common issue: speedup plots</vt:lpstr>
      <vt:lpstr>The most common issue: speedup plots</vt:lpstr>
      <vt:lpstr>The mean parts of means – or how to summarize data</vt:lpstr>
      <vt:lpstr>The simplest networking question: ping pong latency!</vt:lpstr>
      <vt:lpstr>Thou shalt not trust your average textbook!</vt:lpstr>
      <vt:lpstr>Dealing with non-normal data – nonparametric statistics</vt:lpstr>
      <vt:lpstr>Thou shalt not trust your system!</vt:lpstr>
      <vt:lpstr>Quantile Regression</vt:lpstr>
      <vt:lpstr>How many measurements are needed?</vt:lpstr>
      <vt:lpstr>Experimental design</vt:lpstr>
      <vt:lpstr>Plot as much information as possible!</vt:lpstr>
      <vt:lpstr>Wrapping up the 12 rules …</vt:lpstr>
      <vt:lpstr>The Ugly</vt:lpstr>
      <vt:lpstr>HPC was yesterday – The Brave new ML / AI World</vt:lpstr>
      <vt:lpstr>“Statistical performance” vs. “hardware performance”</vt:lpstr>
      <vt:lpstr>#1 Scale computations at all cost; #2 Trade convergence for performance</vt:lpstr>
      <vt:lpstr>#3 Do not consider generalization accuracy</vt:lpstr>
      <vt:lpstr>#4 Do not report hyperparameter tuning cost</vt:lpstr>
      <vt:lpstr>#8 Compare outdated/general purpose HW to specialized HW</vt:lpstr>
      <vt:lpstr>#9 Don’t worry about inference costs</vt:lpstr>
      <vt:lpstr>#10 Do not consider reading the data</vt:lpstr>
      <vt:lpstr>#11 Train on unreasonably large examples</vt:lpstr>
      <vt:lpstr>#12 Choose your comparison points well</vt:lpstr>
      <vt:lpstr>Cover feature “Research Reproducibility” in IEEE Computer - All 12 Rules</vt:lpstr>
      <vt:lpstr>Key Points and Conclusions </vt:lpstr>
      <vt:lpstr>PowerPoint Presentation</vt:lpstr>
      <vt:lpstr>Conclusions and call for action</vt:lpstr>
      <vt:lpstr>Garth’s new compiler optimization</vt:lpstr>
      <vt:lpstr>Time in parallel systems</vt:lpstr>
      <vt:lpstr>Summarizing times in parallel systems!</vt:lpstr>
      <vt:lpstr>Give times a meaning!</vt:lpstr>
      <vt:lpstr>How to not benchmark machine/deep learning workloads</vt:lpstr>
      <vt:lpstr>5) Show only kernels/subsets when scaling!</vt:lpstr>
      <vt:lpstr>Comparing nondeterministic measurements</vt:lpstr>
      <vt:lpstr>6) Do not consider I/O!</vt:lpstr>
      <vt:lpstr>7) Report highest ops numbers (whatever that means)!</vt:lpstr>
      <vt:lpstr>8) Show performance when enabling option set A and show accuracy when enabling option set B!</vt:lpstr>
      <vt:lpstr>10) Run training just for the right time!</vt:lpstr>
      <vt:lpstr>11) Minibatch sizing for fun and profit – weak vs. strong scaling.</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SPCL Members</dc:creator>
  <cp:lastModifiedBy>Torsten Hoefler</cp:lastModifiedBy>
  <cp:revision>2315</cp:revision>
  <dcterms:created xsi:type="dcterms:W3CDTF">2013-07-08T20:33:37Z</dcterms:created>
  <dcterms:modified xsi:type="dcterms:W3CDTF">2024-11-15T11:08:01Z</dcterms:modified>
</cp:coreProperties>
</file>