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ink/ink1.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0" r:id="rId2"/>
  </p:sldMasterIdLst>
  <p:notesMasterIdLst>
    <p:notesMasterId r:id="rId32"/>
  </p:notesMasterIdLst>
  <p:sldIdLst>
    <p:sldId id="256" r:id="rId3"/>
    <p:sldId id="304" r:id="rId4"/>
    <p:sldId id="399" r:id="rId5"/>
    <p:sldId id="266" r:id="rId6"/>
    <p:sldId id="401" r:id="rId7"/>
    <p:sldId id="437" r:id="rId8"/>
    <p:sldId id="259" r:id="rId9"/>
    <p:sldId id="265" r:id="rId10"/>
    <p:sldId id="398" r:id="rId11"/>
    <p:sldId id="444" r:id="rId12"/>
    <p:sldId id="380" r:id="rId13"/>
    <p:sldId id="442" r:id="rId14"/>
    <p:sldId id="405" r:id="rId15"/>
    <p:sldId id="354" r:id="rId16"/>
    <p:sldId id="433" r:id="rId17"/>
    <p:sldId id="422" r:id="rId18"/>
    <p:sldId id="423" r:id="rId19"/>
    <p:sldId id="424" r:id="rId20"/>
    <p:sldId id="434" r:id="rId21"/>
    <p:sldId id="435" r:id="rId22"/>
    <p:sldId id="377" r:id="rId23"/>
    <p:sldId id="369" r:id="rId24"/>
    <p:sldId id="389" r:id="rId25"/>
    <p:sldId id="371" r:id="rId26"/>
    <p:sldId id="373" r:id="rId27"/>
    <p:sldId id="445" r:id="rId28"/>
    <p:sldId id="372" r:id="rId29"/>
    <p:sldId id="436" r:id="rId30"/>
    <p:sldId id="323" r:id="rId31"/>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clrMru>
    <a:srgbClr val="004DA9"/>
    <a:srgbClr val="BAD6FF"/>
    <a:srgbClr val="255075"/>
    <a:srgbClr val="00199A"/>
    <a:srgbClr val="A7D54C"/>
    <a:srgbClr val="2090EB"/>
    <a:srgbClr val="16B3F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916"/>
    <p:restoredTop sz="83285" autoAdjust="0"/>
  </p:normalViewPr>
  <p:slideViewPr>
    <p:cSldViewPr snapToGrid="0" snapToObjects="1">
      <p:cViewPr varScale="1">
        <p:scale>
          <a:sx n="118" d="100"/>
          <a:sy n="118" d="100"/>
        </p:scale>
        <p:origin x="200" y="424"/>
      </p:cViewPr>
      <p:guideLst>
        <p:guide orient="horz" pos="162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varScale="1">
        <p:scale>
          <a:sx n="87" d="100"/>
          <a:sy n="87" d="100"/>
        </p:scale>
        <p:origin x="2696" y="20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theme" Target="theme/theme1.xml"/><Relationship Id="rId8" Type="http://schemas.openxmlformats.org/officeDocument/2006/relationships/slide" Target="slides/slide6.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08-22T22:38:50.061"/>
    </inkml:context>
    <inkml:brush xml:id="br0">
      <inkml:brushProperty name="width" value="0.1" units="cm"/>
      <inkml:brushProperty name="height" value="0.6" units="cm"/>
      <inkml:brushProperty name="color" value="#849398"/>
      <inkml:brushProperty name="inkEffects" value="pencil"/>
    </inkml:brush>
  </inkml:definitions>
  <inkml:trace contextRef="#ctx0" brushRef="#br0">1 0 16383,'0'0'0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28D67C7-C2B6-F446-8F3D-8CF7C318F415}" type="datetimeFigureOut">
              <a:rPr lang="en-US" smtClean="0"/>
              <a:t>11/10/24</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CF0652F-8690-654A-A3BB-1E6DBE168A30}" type="slidenum">
              <a:rPr lang="en-US" smtClean="0"/>
              <a:t>‹#›</a:t>
            </a:fld>
            <a:endParaRPr lang="en-US"/>
          </a:p>
        </p:txBody>
      </p:sp>
    </p:spTree>
    <p:extLst>
      <p:ext uri="{BB962C8B-B14F-4D97-AF65-F5344CB8AC3E}">
        <p14:creationId xmlns:p14="http://schemas.microsoft.com/office/powerpoint/2010/main" val="338734643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1</a:t>
            </a:fld>
            <a:endParaRPr lang="en-US"/>
          </a:p>
        </p:txBody>
      </p:sp>
    </p:spTree>
    <p:extLst>
      <p:ext uri="{BB962C8B-B14F-4D97-AF65-F5344CB8AC3E}">
        <p14:creationId xmlns:p14="http://schemas.microsoft.com/office/powerpoint/2010/main" val="2060882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CF0652F-8690-654A-A3BB-1E6DBE168A30}" type="slidenum">
              <a:rPr lang="en-US" smtClean="0"/>
              <a:t>13</a:t>
            </a:fld>
            <a:endParaRPr lang="en-US"/>
          </a:p>
        </p:txBody>
      </p:sp>
    </p:spTree>
    <p:extLst>
      <p:ext uri="{BB962C8B-B14F-4D97-AF65-F5344CB8AC3E}">
        <p14:creationId xmlns:p14="http://schemas.microsoft.com/office/powerpoint/2010/main" val="40059827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Non-</a:t>
            </a:r>
            <a:r>
              <a:rPr lang="en-US" b="1" dirty="0" err="1"/>
              <a:t>prescripttive</a:t>
            </a:r>
            <a:r>
              <a:rPr lang="en-US" b="1" dirty="0"/>
              <a:t>!</a:t>
            </a:r>
          </a:p>
          <a:p>
            <a:endParaRPr lang="en-US" b="1"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b="1" dirty="0"/>
              <a:t>Coming soon: </a:t>
            </a:r>
            <a:r>
              <a:rPr lang="en-US" dirty="0"/>
              <a:t>Networking, ease of use for development, and IoT peripherals – from proposal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Earlier this year in production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pPr lvl="1"/>
            <a:r>
              <a:rPr lang="en-US" dirty="0"/>
              <a:t>Now ~15% of new research projects on Chameleon use </a:t>
            </a:r>
            <a:r>
              <a:rPr lang="en-US" dirty="0" err="1"/>
              <a:t>CHI@Edge</a:t>
            </a:r>
            <a:r>
              <a:rPr lang="en-US" dirty="0"/>
              <a:t> </a:t>
            </a:r>
          </a:p>
          <a:p>
            <a:pPr lvl="1"/>
            <a:r>
              <a:rPr lang="en-US" dirty="0"/>
              <a:t>Pi 5 support, peripheral guide, and others</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a:p>
          <a:p>
            <a:endParaRPr lang="en-US" b="1" dirty="0"/>
          </a:p>
        </p:txBody>
      </p:sp>
      <p:sp>
        <p:nvSpPr>
          <p:cNvPr id="4" name="Slide Number Placeholder 3"/>
          <p:cNvSpPr>
            <a:spLocks noGrp="1"/>
          </p:cNvSpPr>
          <p:nvPr>
            <p:ph type="sldNum" sz="quarter" idx="5"/>
          </p:nvPr>
        </p:nvSpPr>
        <p:spPr/>
        <p:txBody>
          <a:bodyPr/>
          <a:lstStyle/>
          <a:p>
            <a:fld id="{1CF0652F-8690-654A-A3BB-1E6DBE168A30}" type="slidenum">
              <a:rPr lang="en-US" smtClean="0"/>
              <a:t>14</a:t>
            </a:fld>
            <a:endParaRPr lang="en-US"/>
          </a:p>
        </p:txBody>
      </p:sp>
    </p:spTree>
    <p:extLst>
      <p:ext uri="{BB962C8B-B14F-4D97-AF65-F5344CB8AC3E}">
        <p14:creationId xmlns:p14="http://schemas.microsoft.com/office/powerpoint/2010/main" val="16600868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across different technologies</a:t>
            </a:r>
          </a:p>
          <a:p>
            <a:pPr lvl="1"/>
            <a:r>
              <a:rPr lang="en-US" dirty="0"/>
              <a:t>fiber, cable, satellite, and fixed wireless.</a:t>
            </a:r>
          </a:p>
          <a:p>
            <a:pPr lvl="1"/>
            <a:endParaRPr lang="en-US" dirty="0"/>
          </a:p>
          <a:p>
            <a:pPr lvl="1"/>
            <a:r>
              <a:rPr lang="en-US" dirty="0"/>
              <a:t>Some of the FLOTO deployments (San Rafael, Beaver Island, and Marion County) have also been used in assessment activities related to the</a:t>
            </a:r>
          </a:p>
          <a:p>
            <a:pPr lvl="1"/>
            <a:r>
              <a:rPr lang="en-US" dirty="0"/>
              <a:t>federal Broadband, Equity, Access, and Deployment (BEAD) program that seeks to expand broadband connectivity and promote digital inclusion nationwide [22]. For instance, in Marion County, IL, we deployed 19 devices over a 3-week period, collecting about 586,636 measurements per device. This study revealed that 32% of sampled households were below the 25/3 Mbps federal threshold, directly informing a grant application for new fiber infrastructure. Similar results were obtained through the deployment in Beaver Island, MI where study results were used to generate an area challenge to the FCC leading to reassessment for broadband coverage.</a:t>
            </a:r>
          </a:p>
          <a:p>
            <a:pPr lvl="1"/>
            <a:endParaRPr lang="en-US" dirty="0"/>
          </a:p>
          <a:p>
            <a:pPr lvl="1"/>
            <a:endParaRPr lang="en-US" dirty="0"/>
          </a:p>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15</a:t>
            </a:fld>
            <a:endParaRPr lang="en-US"/>
          </a:p>
        </p:txBody>
      </p:sp>
    </p:spTree>
    <p:extLst>
      <p:ext uri="{BB962C8B-B14F-4D97-AF65-F5344CB8AC3E}">
        <p14:creationId xmlns:p14="http://schemas.microsoft.com/office/powerpoint/2010/main" val="361421448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LOng-RAnge</a:t>
            </a:r>
            <a:r>
              <a:rPr lang="en-US" dirty="0"/>
              <a:t> (LoRa) radio frequency</a:t>
            </a:r>
          </a:p>
        </p:txBody>
      </p:sp>
      <p:sp>
        <p:nvSpPr>
          <p:cNvPr id="4" name="Slide Number Placeholder 3"/>
          <p:cNvSpPr>
            <a:spLocks noGrp="1"/>
          </p:cNvSpPr>
          <p:nvPr>
            <p:ph type="sldNum" sz="quarter" idx="5"/>
          </p:nvPr>
        </p:nvSpPr>
        <p:spPr/>
        <p:txBody>
          <a:bodyPr/>
          <a:lstStyle/>
          <a:p>
            <a:fld id="{1CF0652F-8690-654A-A3BB-1E6DBE168A30}" type="slidenum">
              <a:rPr lang="en-US" smtClean="0"/>
              <a:t>17</a:t>
            </a:fld>
            <a:endParaRPr lang="en-US"/>
          </a:p>
        </p:txBody>
      </p:sp>
    </p:spTree>
    <p:extLst>
      <p:ext uri="{BB962C8B-B14F-4D97-AF65-F5344CB8AC3E}">
        <p14:creationId xmlns:p14="http://schemas.microsoft.com/office/powerpoint/2010/main" val="16419736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the number of active research projects is increasing year on year by 13% on average;</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 the number of active education projects almost doubled in the last three years; </a:t>
            </a:r>
          </a:p>
          <a:p>
            <a:pPr marL="171450" marR="0" lvl="0" indent="-171450" algn="l" defTabSz="457200" rtl="0" eaLnBrk="1" fontAlgn="auto" latinLnBrk="0" hangingPunct="1">
              <a:lnSpc>
                <a:spcPct val="100000"/>
              </a:lnSpc>
              <a:spcBef>
                <a:spcPts val="0"/>
              </a:spcBef>
              <a:spcAft>
                <a:spcPts val="0"/>
              </a:spcAft>
              <a:buClrTx/>
              <a:buSzTx/>
              <a:buFontTx/>
              <a:buChar char="-"/>
              <a:tabLst/>
              <a:defRPr/>
            </a:pPr>
            <a:r>
              <a:rPr lang="en-US" sz="1800" dirty="0">
                <a:effectLst/>
                <a:latin typeface="TimesNewRomanPSMT"/>
              </a:rPr>
              <a:t>and the average number of new users rose from 86 per month in 2020 to 199 this year. </a:t>
            </a:r>
            <a:endParaRPr lang="en-US" dirty="0"/>
          </a:p>
          <a:p>
            <a:pPr marL="171450" indent="-171450">
              <a:buFontTx/>
              <a:buChar char="-"/>
            </a:pPr>
            <a:endParaRPr lang="en-US" dirty="0"/>
          </a:p>
        </p:txBody>
      </p:sp>
    </p:spTree>
    <p:extLst>
      <p:ext uri="{BB962C8B-B14F-4D97-AF65-F5344CB8AC3E}">
        <p14:creationId xmlns:p14="http://schemas.microsoft.com/office/powerpoint/2010/main" val="3369502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3</a:t>
            </a:fld>
            <a:endParaRPr lang="en-US"/>
          </a:p>
        </p:txBody>
      </p:sp>
    </p:spTree>
    <p:extLst>
      <p:ext uri="{BB962C8B-B14F-4D97-AF65-F5344CB8AC3E}">
        <p14:creationId xmlns:p14="http://schemas.microsoft.com/office/powerpoint/2010/main" val="37008706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Highlight:</a:t>
            </a:r>
          </a:p>
          <a:p>
            <a:endParaRPr lang="en-US" dirty="0"/>
          </a:p>
          <a:p>
            <a:pPr marL="171450" indent="-171450">
              <a:buFontTx/>
              <a:buChar char="-"/>
            </a:pPr>
            <a:r>
              <a:rPr lang="en-US" dirty="0"/>
              <a:t>Interfaces – everything goes via OpenStack-based API (even if it is just a veneer as for </a:t>
            </a:r>
            <a:r>
              <a:rPr lang="en-US" dirty="0" err="1"/>
              <a:t>CHI@Edge</a:t>
            </a:r>
            <a:r>
              <a:rPr lang="en-US" dirty="0"/>
              <a:t>)</a:t>
            </a:r>
          </a:p>
          <a:p>
            <a:pPr marL="171450" indent="-171450">
              <a:buFontTx/>
              <a:buChar char="-"/>
            </a:pPr>
            <a:r>
              <a:rPr lang="en-US" dirty="0"/>
              <a:t>Emphasis on *programmatic interfaces* with python-chi and </a:t>
            </a:r>
            <a:r>
              <a:rPr lang="en-US" dirty="0" err="1"/>
              <a:t>Jupyter</a:t>
            </a:r>
            <a:r>
              <a:rPr lang="en-US" dirty="0"/>
              <a:t> – they can be easily scripted/repeated (unlike GUI), preferred by most users</a:t>
            </a:r>
          </a:p>
        </p:txBody>
      </p:sp>
      <p:sp>
        <p:nvSpPr>
          <p:cNvPr id="4" name="Slide Number Placeholder 3"/>
          <p:cNvSpPr>
            <a:spLocks noGrp="1"/>
          </p:cNvSpPr>
          <p:nvPr>
            <p:ph type="sldNum" sz="quarter" idx="5"/>
          </p:nvPr>
        </p:nvSpPr>
        <p:spPr/>
        <p:txBody>
          <a:bodyPr/>
          <a:lstStyle/>
          <a:p>
            <a:fld id="{1CF0652F-8690-654A-A3BB-1E6DBE168A30}" type="slidenum">
              <a:rPr lang="en-US" smtClean="0"/>
              <a:t>4</a:t>
            </a:fld>
            <a:endParaRPr lang="en-US"/>
          </a:p>
        </p:txBody>
      </p:sp>
    </p:spTree>
    <p:extLst>
      <p:ext uri="{BB962C8B-B14F-4D97-AF65-F5344CB8AC3E}">
        <p14:creationId xmlns:p14="http://schemas.microsoft.com/office/powerpoint/2010/main" val="115025094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Anybody wants to find out more it is under the user experiments tab on our blog</a:t>
            </a:r>
          </a:p>
        </p:txBody>
      </p:sp>
      <p:sp>
        <p:nvSpPr>
          <p:cNvPr id="4" name="Slide Number Placeholder 3"/>
          <p:cNvSpPr>
            <a:spLocks noGrp="1"/>
          </p:cNvSpPr>
          <p:nvPr>
            <p:ph type="sldNum" sz="quarter" idx="5"/>
          </p:nvPr>
        </p:nvSpPr>
        <p:spPr/>
        <p:txBody>
          <a:bodyPr/>
          <a:lstStyle/>
          <a:p>
            <a:fld id="{1CF0652F-8690-654A-A3BB-1E6DBE168A30}" type="slidenum">
              <a:rPr lang="en-US" smtClean="0"/>
              <a:t>5</a:t>
            </a:fld>
            <a:endParaRPr lang="en-US"/>
          </a:p>
        </p:txBody>
      </p:sp>
    </p:spTree>
    <p:extLst>
      <p:ext uri="{BB962C8B-B14F-4D97-AF65-F5344CB8AC3E}">
        <p14:creationId xmlns:p14="http://schemas.microsoft.com/office/powerpoint/2010/main" val="27453367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err="1">
                <a:solidFill>
                  <a:schemeClr val="tx1"/>
                </a:solidFill>
                <a:latin typeface="+mn-lt"/>
                <a:ea typeface="+mn-ea"/>
                <a:cs typeface="+mn-cs"/>
              </a:rPr>
              <a:t>SCUs</a:t>
            </a:r>
            <a:r>
              <a:rPr lang="en-US" sz="1200" kern="1200" dirty="0">
                <a:solidFill>
                  <a:schemeClr val="tx1"/>
                </a:solidFill>
                <a:latin typeface="+mn-lt"/>
                <a:ea typeface="+mn-ea"/>
                <a:cs typeface="+mn-cs"/>
              </a:rPr>
              <a:t>: Intel </a:t>
            </a:r>
            <a:r>
              <a:rPr lang="en-US" sz="1200" kern="1200" dirty="0" err="1">
                <a:solidFill>
                  <a:schemeClr val="tx1"/>
                </a:solidFill>
                <a:latin typeface="+mn-lt"/>
                <a:ea typeface="+mn-ea"/>
                <a:cs typeface="+mn-cs"/>
              </a:rPr>
              <a:t>Haswell</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OpenFlow</a:t>
            </a:r>
            <a:r>
              <a:rPr lang="en-US" sz="1200" kern="1200" dirty="0">
                <a:solidFill>
                  <a:schemeClr val="tx1"/>
                </a:solidFill>
                <a:latin typeface="+mn-lt"/>
                <a:ea typeface="+mn-ea"/>
                <a:cs typeface="+mn-cs"/>
              </a:rPr>
              <a:t> compliant Force 10 switches</a:t>
            </a:r>
          </a:p>
          <a:p>
            <a:r>
              <a:rPr lang="en-US" sz="1200" kern="1200" dirty="0">
                <a:solidFill>
                  <a:schemeClr val="tx1"/>
                </a:solidFill>
                <a:latin typeface="+mn-lt"/>
                <a:ea typeface="+mn-ea"/>
                <a:cs typeface="+mn-cs"/>
              </a:rPr>
              <a:t> </a:t>
            </a:r>
          </a:p>
          <a:p>
            <a:r>
              <a:rPr lang="en-US" sz="1200" kern="1200" dirty="0" err="1">
                <a:solidFill>
                  <a:schemeClr val="tx1"/>
                </a:solidFill>
                <a:latin typeface="+mn-lt"/>
                <a:ea typeface="+mn-ea"/>
                <a:cs typeface="+mn-cs"/>
              </a:rPr>
              <a:t>HCUs</a:t>
            </a:r>
            <a:r>
              <a:rPr lang="en-US" sz="1200" kern="1200" dirty="0">
                <a:solidFill>
                  <a:schemeClr val="tx1"/>
                </a:solidFill>
                <a:latin typeface="+mn-lt"/>
                <a:ea typeface="+mn-ea"/>
                <a:cs typeface="+mn-cs"/>
              </a:rPr>
              <a:t>: ARM-based </a:t>
            </a:r>
            <a:r>
              <a:rPr lang="en-US" sz="1200" kern="1200" dirty="0" err="1">
                <a:solidFill>
                  <a:schemeClr val="tx1"/>
                </a:solidFill>
                <a:latin typeface="+mn-lt"/>
                <a:ea typeface="+mn-ea"/>
                <a:cs typeface="+mn-cs"/>
              </a:rPr>
              <a:t>microservers</a:t>
            </a:r>
            <a:r>
              <a:rPr lang="en-US" sz="1200" kern="1200" dirty="0">
                <a:solidFill>
                  <a:schemeClr val="tx1"/>
                </a:solidFill>
                <a:latin typeface="+mn-lt"/>
                <a:ea typeface="+mn-ea"/>
                <a:cs typeface="+mn-cs"/>
              </a:rPr>
              <a:t>, 48 Intel Atom-based </a:t>
            </a:r>
            <a:r>
              <a:rPr lang="en-US" sz="1200" kern="1200" dirty="0" err="1">
                <a:solidFill>
                  <a:schemeClr val="tx1"/>
                </a:solidFill>
                <a:latin typeface="+mn-lt"/>
                <a:ea typeface="+mn-ea"/>
                <a:cs typeface="+mn-cs"/>
              </a:rPr>
              <a:t>microservers</a:t>
            </a:r>
            <a:r>
              <a:rPr lang="en-US" sz="1200" kern="1200" dirty="0">
                <a:solidFill>
                  <a:schemeClr val="tx1"/>
                </a:solidFill>
                <a:latin typeface="+mn-lt"/>
                <a:ea typeface="+mn-ea"/>
                <a:cs typeface="+mn-cs"/>
              </a:rPr>
              <a:t>, and 24 nodes containing a variety of accelerators, including </a:t>
            </a:r>
            <a:r>
              <a:rPr lang="en-US" sz="1200" kern="1200" dirty="0" err="1">
                <a:solidFill>
                  <a:schemeClr val="tx1"/>
                </a:solidFill>
                <a:latin typeface="+mn-lt"/>
                <a:ea typeface="+mn-ea"/>
                <a:cs typeface="+mn-cs"/>
              </a:rPr>
              <a:t>nVidia</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GPUs</a:t>
            </a:r>
            <a:r>
              <a:rPr lang="en-US" sz="1200" kern="1200" dirty="0">
                <a:solidFill>
                  <a:schemeClr val="tx1"/>
                </a:solidFill>
                <a:latin typeface="+mn-lt"/>
                <a:ea typeface="+mn-ea"/>
                <a:cs typeface="+mn-cs"/>
              </a:rPr>
              <a:t>, Convey Field Programmable Gate Arrays (FPGA) accelerator cards, and Intel Xeon Phi.</a:t>
            </a:r>
          </a:p>
          <a:p>
            <a:r>
              <a:rPr lang="en-US" sz="1200" kern="1200" dirty="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5C3FFA12-D21F-BD49-942F-E101359AB748}" type="slidenum">
              <a:rPr lang="en-US" smtClean="0"/>
              <a:pPr/>
              <a:t>7</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8</a:t>
            </a:fld>
            <a:endParaRPr lang="en-US"/>
          </a:p>
        </p:txBody>
      </p:sp>
    </p:spTree>
    <p:extLst>
      <p:ext uri="{BB962C8B-B14F-4D97-AF65-F5344CB8AC3E}">
        <p14:creationId xmlns:p14="http://schemas.microsoft.com/office/powerpoint/2010/main" val="31756251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a:t>
            </a:r>
          </a:p>
          <a:p>
            <a:r>
              <a:rPr lang="en-US" dirty="0"/>
              <a:t>42x </a:t>
            </a:r>
            <a:r>
              <a:rPr lang="en-US" b="1" dirty="0"/>
              <a:t>Intel</a:t>
            </a:r>
            <a:r>
              <a:rPr lang="en-US" dirty="0"/>
              <a:t> nodes with 48 cores and 192GB of RAM, 10x </a:t>
            </a:r>
            <a:r>
              <a:rPr lang="en-US" b="1" dirty="0"/>
              <a:t>AMD</a:t>
            </a:r>
            <a:r>
              <a:rPr lang="en-US" dirty="0"/>
              <a:t> </a:t>
            </a:r>
            <a:r>
              <a:rPr lang="en-US" dirty="0" err="1"/>
              <a:t>Epyc</a:t>
            </a:r>
            <a:r>
              <a:rPr lang="en-US" dirty="0"/>
              <a:t> with 48 cores, 256GB of RAM, and a 960GB </a:t>
            </a:r>
            <a:r>
              <a:rPr lang="en-US" dirty="0" err="1"/>
              <a:t>NVMe</a:t>
            </a:r>
            <a:r>
              <a:rPr lang="en-US" dirty="0"/>
              <a:t> root disk. Additionally, a subset:</a:t>
            </a:r>
          </a:p>
          <a:p>
            <a:pPr lvl="1"/>
            <a:r>
              <a:rPr lang="en-US" dirty="0"/>
              <a:t>2 nodes, each with 2x Intel D7-P5510 7.68TB datacenter SSDs</a:t>
            </a:r>
          </a:p>
          <a:p>
            <a:pPr lvl="1"/>
            <a:r>
              <a:rPr lang="en-US" dirty="0"/>
              <a:t>2 nodes, each with 2x Samsung PM1733 7.68TB datacenter SSDs</a:t>
            </a:r>
          </a:p>
          <a:p>
            <a:pPr lvl="1"/>
            <a:r>
              <a:rPr lang="en-US" dirty="0"/>
              <a:t>2 nodes, each with 4x Samsung PM1733 1.92TB datacenter SSDs</a:t>
            </a:r>
          </a:p>
          <a:p>
            <a:pPr lvl="1"/>
            <a:r>
              <a:rPr lang="en-US" dirty="0"/>
              <a:t>2 nodes, each with 2x Corsair Force MP600 2TB consumer SSDs</a:t>
            </a:r>
          </a:p>
          <a:p>
            <a:r>
              <a:rPr lang="en-US" dirty="0"/>
              <a:t>2x: Intel Optane nodes with 112 Cores, 768GB of RAM, and 3TB of NVDIMMs</a:t>
            </a:r>
          </a:p>
          <a:p>
            <a:r>
              <a:rPr lang="en-US" dirty="0"/>
              <a:t>3x: Intel nodes with 4x Nvidia V100 GPUs connected by </a:t>
            </a:r>
            <a:r>
              <a:rPr lang="en-US" dirty="0" err="1"/>
              <a:t>NVLink</a:t>
            </a:r>
            <a:endParaRPr lang="en-US" dirty="0"/>
          </a:p>
          <a:p>
            <a:r>
              <a:rPr lang="en-US" dirty="0"/>
              <a:t>1x: Intel node with 4x Nvidia V100 GPUs connected by PCIe</a:t>
            </a:r>
          </a:p>
          <a:p>
            <a:r>
              <a:rPr lang="en-US" dirty="0"/>
              <a:t>16x of the regular compute nodes have HDR100 (100gb/s)  InfiniBand, as do all of the Optane and GPU nodes. All the SSD nodes have HDR (200gb/s) InfiniBand.</a:t>
            </a:r>
          </a:p>
          <a:p>
            <a:endParaRPr lang="en-US" dirty="0"/>
          </a:p>
          <a:p>
            <a:r>
              <a:rPr lang="en-US" dirty="0"/>
              <a:t>At TACC</a:t>
            </a:r>
          </a:p>
          <a:p>
            <a:r>
              <a:rPr lang="en-US" dirty="0"/>
              <a:t>32x compute_zen3: AMD nodes, each with 2x two AMD EPYC 7763 (128c / 256t), 256GB RAM, 480GB </a:t>
            </a:r>
            <a:r>
              <a:rPr lang="en-US" dirty="0" err="1"/>
              <a:t>ssd</a:t>
            </a:r>
            <a:r>
              <a:rPr lang="en-US" dirty="0"/>
              <a:t> storage.</a:t>
            </a:r>
          </a:p>
          <a:p>
            <a:r>
              <a:rPr lang="en-US" dirty="0"/>
              <a:t>8x gpu_mi100: same specs as compute_zen3, with addition of 2x AMD MI100 GPUs each</a:t>
            </a:r>
          </a:p>
          <a:p>
            <a:r>
              <a:rPr lang="en-US" dirty="0"/>
              <a:t>All 40 are connected via HDR100 </a:t>
            </a:r>
            <a:r>
              <a:rPr lang="en-US" dirty="0" err="1"/>
              <a:t>Infiniband</a:t>
            </a:r>
            <a:r>
              <a:rPr lang="en-US" dirty="0"/>
              <a:t>.</a:t>
            </a:r>
          </a:p>
          <a:p>
            <a:endParaRPr lang="en-US" dirty="0"/>
          </a:p>
          <a:p>
            <a:r>
              <a:rPr lang="en-US" dirty="0"/>
              <a:t>Volunteer sites:</a:t>
            </a:r>
          </a:p>
          <a:p>
            <a:r>
              <a:rPr lang="en-US" dirty="0"/>
              <a:t>NCAR: ARM Thunder Nodes</a:t>
            </a:r>
          </a:p>
          <a:p>
            <a:r>
              <a:rPr lang="en-US" dirty="0"/>
              <a:t>IIT, Northwestern, &amp; UIC: Chameleon Legacy program</a:t>
            </a:r>
          </a:p>
          <a:p>
            <a:r>
              <a:rPr lang="en-US" dirty="0"/>
              <a:t>Purdue: ~400 of their own </a:t>
            </a:r>
            <a:r>
              <a:rPr lang="en-US" dirty="0" err="1"/>
              <a:t>Haswells</a:t>
            </a:r>
            <a:r>
              <a:rPr lang="en-US" dirty="0"/>
              <a:t> added on an ephemeral basis to support </a:t>
            </a:r>
            <a:r>
              <a:rPr lang="en-US" dirty="0" err="1"/>
              <a:t>IndySCC</a:t>
            </a:r>
            <a:r>
              <a:rPr lang="en-US" dirty="0"/>
              <a:t> specifically </a:t>
            </a:r>
          </a:p>
          <a:p>
            <a:endParaRPr lang="en-US" dirty="0"/>
          </a:p>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9</a:t>
            </a:fld>
            <a:endParaRPr lang="en-US"/>
          </a:p>
        </p:txBody>
      </p:sp>
    </p:spTree>
    <p:extLst>
      <p:ext uri="{BB962C8B-B14F-4D97-AF65-F5344CB8AC3E}">
        <p14:creationId xmlns:p14="http://schemas.microsoft.com/office/powerpoint/2010/main" val="16031952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UC</a:t>
            </a:r>
          </a:p>
          <a:p>
            <a:r>
              <a:rPr lang="en-US" dirty="0"/>
              <a:t>42x </a:t>
            </a:r>
            <a:r>
              <a:rPr lang="en-US" b="1" dirty="0"/>
              <a:t>Intel</a:t>
            </a:r>
            <a:r>
              <a:rPr lang="en-US" dirty="0"/>
              <a:t> nodes with 48 cores and 192GB of RAM, 10x </a:t>
            </a:r>
            <a:r>
              <a:rPr lang="en-US" b="1" dirty="0"/>
              <a:t>AMD</a:t>
            </a:r>
            <a:r>
              <a:rPr lang="en-US" dirty="0"/>
              <a:t> </a:t>
            </a:r>
            <a:r>
              <a:rPr lang="en-US" dirty="0" err="1"/>
              <a:t>Epyc</a:t>
            </a:r>
            <a:r>
              <a:rPr lang="en-US" dirty="0"/>
              <a:t> with 48 cores, 256GB of RAM, and a 960GB </a:t>
            </a:r>
            <a:r>
              <a:rPr lang="en-US" dirty="0" err="1"/>
              <a:t>NVMe</a:t>
            </a:r>
            <a:r>
              <a:rPr lang="en-US" dirty="0"/>
              <a:t> root disk. Additionally, a subset:</a:t>
            </a:r>
          </a:p>
          <a:p>
            <a:pPr lvl="1"/>
            <a:r>
              <a:rPr lang="en-US" dirty="0"/>
              <a:t>2 nodes, each with 2x Intel D7-P5510 7.68TB datacenter SSDs</a:t>
            </a:r>
          </a:p>
          <a:p>
            <a:pPr lvl="1"/>
            <a:r>
              <a:rPr lang="en-US" dirty="0"/>
              <a:t>2 nodes, each with 2x Samsung PM1733 7.68TB datacenter SSDs</a:t>
            </a:r>
          </a:p>
          <a:p>
            <a:pPr lvl="1"/>
            <a:r>
              <a:rPr lang="en-US" dirty="0"/>
              <a:t>2 nodes, each with 4x Samsung PM1733 1.92TB datacenter SSDs</a:t>
            </a:r>
          </a:p>
          <a:p>
            <a:pPr lvl="1"/>
            <a:r>
              <a:rPr lang="en-US" dirty="0"/>
              <a:t>2 nodes, each with 2x Corsair Force MP600 2TB consumer SSDs</a:t>
            </a:r>
          </a:p>
          <a:p>
            <a:r>
              <a:rPr lang="en-US" dirty="0"/>
              <a:t>2x: Intel Optane nodes with 112 Cores, 768GB of RAM, and 3TB of NVDIMMs</a:t>
            </a:r>
          </a:p>
          <a:p>
            <a:r>
              <a:rPr lang="en-US" dirty="0"/>
              <a:t>3x: Intel nodes with 4x Nvidia V100 GPUs connected by </a:t>
            </a:r>
            <a:r>
              <a:rPr lang="en-US" dirty="0" err="1"/>
              <a:t>NVLink</a:t>
            </a:r>
            <a:endParaRPr lang="en-US" dirty="0"/>
          </a:p>
          <a:p>
            <a:r>
              <a:rPr lang="en-US" dirty="0"/>
              <a:t>1x: Intel node with 4x Nvidia V100 GPUs connected by PCIe</a:t>
            </a:r>
          </a:p>
          <a:p>
            <a:r>
              <a:rPr lang="en-US" dirty="0"/>
              <a:t>16x of the regular compute nodes have HDR100 (100gb/s)  InfiniBand, as do all of the Optane and GPU nodes. All the SSD nodes have HDR (200gb/s) InfiniBand.</a:t>
            </a:r>
          </a:p>
          <a:p>
            <a:endParaRPr lang="en-US" dirty="0"/>
          </a:p>
          <a:p>
            <a:r>
              <a:rPr lang="en-US" dirty="0"/>
              <a:t>At TACC</a:t>
            </a:r>
          </a:p>
          <a:p>
            <a:r>
              <a:rPr lang="en-US" dirty="0"/>
              <a:t>32x compute_zen3: AMD nodes, each with 2x two AMD EPYC 7763 (128c / 256t), 256GB RAM, 480GB </a:t>
            </a:r>
            <a:r>
              <a:rPr lang="en-US" dirty="0" err="1"/>
              <a:t>ssd</a:t>
            </a:r>
            <a:r>
              <a:rPr lang="en-US" dirty="0"/>
              <a:t> storage.</a:t>
            </a:r>
          </a:p>
          <a:p>
            <a:r>
              <a:rPr lang="en-US" dirty="0"/>
              <a:t>8x gpu_mi100: same specs as compute_zen3, with addition of 2x AMD MI100 GPUs each</a:t>
            </a:r>
          </a:p>
          <a:p>
            <a:r>
              <a:rPr lang="en-US" dirty="0"/>
              <a:t>All 40 are connected via HDR100 </a:t>
            </a:r>
            <a:r>
              <a:rPr lang="en-US" dirty="0" err="1"/>
              <a:t>Infiniband</a:t>
            </a:r>
            <a:r>
              <a:rPr lang="en-US" dirty="0"/>
              <a:t>.</a:t>
            </a:r>
          </a:p>
          <a:p>
            <a:endParaRPr lang="en-US" dirty="0"/>
          </a:p>
          <a:p>
            <a:r>
              <a:rPr lang="en-US" dirty="0"/>
              <a:t>Volunteer sites:</a:t>
            </a:r>
          </a:p>
          <a:p>
            <a:r>
              <a:rPr lang="en-US" dirty="0"/>
              <a:t>NCAR: ARM Thunder Nodes</a:t>
            </a:r>
          </a:p>
          <a:p>
            <a:r>
              <a:rPr lang="en-US" dirty="0"/>
              <a:t>IIT, Northwestern, &amp; UIC: Chameleon Legacy program</a:t>
            </a:r>
          </a:p>
          <a:p>
            <a:r>
              <a:rPr lang="en-US" dirty="0"/>
              <a:t>Purdue: ~400 of their own </a:t>
            </a:r>
            <a:r>
              <a:rPr lang="en-US" dirty="0" err="1"/>
              <a:t>Haswells</a:t>
            </a:r>
            <a:r>
              <a:rPr lang="en-US" dirty="0"/>
              <a:t> added on an ephemeral basis to support </a:t>
            </a:r>
            <a:r>
              <a:rPr lang="en-US" dirty="0" err="1"/>
              <a:t>IndySCC</a:t>
            </a:r>
            <a:r>
              <a:rPr lang="en-US" dirty="0"/>
              <a:t> specifically </a:t>
            </a:r>
          </a:p>
          <a:p>
            <a:endParaRPr lang="en-US" dirty="0"/>
          </a:p>
          <a:p>
            <a:endParaRPr lang="en-US" dirty="0"/>
          </a:p>
        </p:txBody>
      </p:sp>
      <p:sp>
        <p:nvSpPr>
          <p:cNvPr id="4" name="Slide Number Placeholder 3"/>
          <p:cNvSpPr>
            <a:spLocks noGrp="1"/>
          </p:cNvSpPr>
          <p:nvPr>
            <p:ph type="sldNum" sz="quarter" idx="5"/>
          </p:nvPr>
        </p:nvSpPr>
        <p:spPr/>
        <p:txBody>
          <a:bodyPr/>
          <a:lstStyle/>
          <a:p>
            <a:fld id="{1CF0652F-8690-654A-A3BB-1E6DBE168A30}" type="slidenum">
              <a:rPr lang="en-US" smtClean="0"/>
              <a:t>10</a:t>
            </a:fld>
            <a:endParaRPr lang="en-US"/>
          </a:p>
        </p:txBody>
      </p:sp>
    </p:spTree>
    <p:extLst>
      <p:ext uri="{BB962C8B-B14F-4D97-AF65-F5344CB8AC3E}">
        <p14:creationId xmlns:p14="http://schemas.microsoft.com/office/powerpoint/2010/main" val="3791780039"/>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jpg"/><Relationship Id="rId7"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12" name="Picture 11"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62890" y="4163785"/>
            <a:ext cx="17251076" cy="997857"/>
          </a:xfrm>
          <a:prstGeom prst="rect">
            <a:avLst/>
          </a:prstGeom>
        </p:spPr>
      </p:pic>
      <p:sp>
        <p:nvSpPr>
          <p:cNvPr id="2" name="Title 1"/>
          <p:cNvSpPr>
            <a:spLocks noGrp="1"/>
          </p:cNvSpPr>
          <p:nvPr>
            <p:ph type="ctrTitle"/>
          </p:nvPr>
        </p:nvSpPr>
        <p:spPr>
          <a:xfrm>
            <a:off x="3872592" y="1417903"/>
            <a:ext cx="4509408" cy="1202142"/>
          </a:xfrm>
        </p:spPr>
        <p:txBody>
          <a:bodyPr anchor="b" anchorCtr="0"/>
          <a:lstStyle>
            <a:lvl1pPr algn="l">
              <a:defRPr/>
            </a:lvl1pPr>
          </a:lstStyle>
          <a:p>
            <a:r>
              <a:rPr lang="en-US" dirty="0"/>
              <a:t>Click to edit Master title style</a:t>
            </a:r>
          </a:p>
        </p:txBody>
      </p:sp>
      <p:sp>
        <p:nvSpPr>
          <p:cNvPr id="3" name="Subtitle 2"/>
          <p:cNvSpPr>
            <a:spLocks noGrp="1"/>
          </p:cNvSpPr>
          <p:nvPr>
            <p:ph type="subTitle" idx="1"/>
          </p:nvPr>
        </p:nvSpPr>
        <p:spPr>
          <a:xfrm>
            <a:off x="3872592" y="2714634"/>
            <a:ext cx="4509408" cy="607049"/>
          </a:xfrm>
        </p:spPr>
        <p:txBody>
          <a:bodyPr>
            <a:normAutofit/>
          </a:bodyPr>
          <a:lstStyle>
            <a:lvl1pPr marL="0" indent="0" algn="l">
              <a:buNone/>
              <a:defRPr sz="2000">
                <a:solidFill>
                  <a:schemeClr val="tx2">
                    <a:lumMod val="50000"/>
                  </a:schemeClr>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9EB5ECD5-515E-4817-8A06-1D2ED2C83850}" type="datetime4">
              <a:rPr lang="en-US" smtClean="0"/>
              <a:pPr/>
              <a:t>November 10, 2024</a:t>
            </a:fld>
            <a:endParaRPr lang="en-US"/>
          </a:p>
        </p:txBody>
      </p:sp>
      <p:sp>
        <p:nvSpPr>
          <p:cNvPr id="6" name="Slide Number Placeholder 5"/>
          <p:cNvSpPr>
            <a:spLocks noGrp="1"/>
          </p:cNvSpPr>
          <p:nvPr>
            <p:ph type="sldNum" sz="quarter" idx="12"/>
          </p:nvPr>
        </p:nvSpPr>
        <p:spPr/>
        <p:txBody>
          <a:bodyPr>
            <a:normAutofit/>
          </a:bodyPr>
          <a:lstStyle/>
          <a:p>
            <a:fld id="{1D72EBF8-7CF5-44B7-B2BF-E22DE4D0703D}" type="slidenum">
              <a:rPr lang="en-US" smtClean="0"/>
              <a:pPr/>
              <a:t>‹#›</a:t>
            </a:fld>
            <a:endParaRPr lang="en-US"/>
          </a:p>
        </p:txBody>
      </p:sp>
      <p:sp>
        <p:nvSpPr>
          <p:cNvPr id="15" name="Rectangle 14"/>
          <p:cNvSpPr/>
          <p:nvPr userDrawn="1"/>
        </p:nvSpPr>
        <p:spPr>
          <a:xfrm>
            <a:off x="-72571" y="4163785"/>
            <a:ext cx="9407071" cy="45719"/>
          </a:xfrm>
          <a:prstGeom prst="rect">
            <a:avLst/>
          </a:prstGeom>
          <a:solidFill>
            <a:schemeClr val="tx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7" name="Picture 16" descr="Chameleon-FullColor-fullsice.jp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94921" y="283436"/>
            <a:ext cx="3525818" cy="896565"/>
          </a:xfrm>
          <a:prstGeom prst="rect">
            <a:avLst/>
          </a:prstGeom>
        </p:spPr>
      </p:pic>
      <p:sp>
        <p:nvSpPr>
          <p:cNvPr id="16" name="Rectangle 15"/>
          <p:cNvSpPr/>
          <p:nvPr userDrawn="1"/>
        </p:nvSpPr>
        <p:spPr>
          <a:xfrm>
            <a:off x="870329" y="1144473"/>
            <a:ext cx="8694405" cy="45719"/>
          </a:xfrm>
          <a:prstGeom prst="rect">
            <a:avLst/>
          </a:prstGeom>
          <a:solidFill>
            <a:srgbClr val="2090E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1" name="Picture 20" descr="NU_Logo_black.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5305539" y="4394228"/>
            <a:ext cx="739837" cy="443902"/>
          </a:xfrm>
          <a:prstGeom prst="rect">
            <a:avLst/>
          </a:prstGeom>
        </p:spPr>
      </p:pic>
      <p:pic>
        <p:nvPicPr>
          <p:cNvPr id="22" name="Picture 21" descr="University_of_Chicago_logo.png"/>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94921" y="4443528"/>
            <a:ext cx="1239780" cy="247956"/>
          </a:xfrm>
          <a:prstGeom prst="rect">
            <a:avLst/>
          </a:prstGeom>
        </p:spPr>
      </p:pic>
      <p:pic>
        <p:nvPicPr>
          <p:cNvPr id="26" name="Picture 25" descr="TACC-Logo-01.pn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2362531" y="4443528"/>
            <a:ext cx="879165" cy="264205"/>
          </a:xfrm>
          <a:prstGeom prst="rect">
            <a:avLst/>
          </a:prstGeom>
        </p:spPr>
      </p:pic>
      <p:pic>
        <p:nvPicPr>
          <p:cNvPr id="27" name="Picture 26" descr="nsfb-[Converted].png"/>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7886760" y="4310299"/>
            <a:ext cx="502208" cy="502208"/>
          </a:xfrm>
          <a:prstGeom prst="rect">
            <a:avLst/>
          </a:prstGeom>
        </p:spPr>
      </p:pic>
      <p:sp>
        <p:nvSpPr>
          <p:cNvPr id="18" name="TextBox 17"/>
          <p:cNvSpPr txBox="1"/>
          <p:nvPr userDrawn="1"/>
        </p:nvSpPr>
        <p:spPr>
          <a:xfrm>
            <a:off x="870329" y="1190192"/>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pic>
        <p:nvPicPr>
          <p:cNvPr id="5" name="Picture 4"/>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3376194" y="3982327"/>
            <a:ext cx="1523784" cy="1177470"/>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95223E-7041-B348-A21A-4045811663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13CAC93-92F9-9E42-AC49-1E1630E7F3A9}"/>
              </a:ext>
            </a:extLst>
          </p:cNvPr>
          <p:cNvSpPr>
            <a:spLocks noGrp="1"/>
          </p:cNvSpPr>
          <p:nvPr>
            <p:ph sz="half" idx="1"/>
          </p:nvPr>
        </p:nvSpPr>
        <p:spPr>
          <a:xfrm>
            <a:off x="62865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6A1864F-0839-D846-B72F-D077A41118F1}"/>
              </a:ext>
            </a:extLst>
          </p:cNvPr>
          <p:cNvSpPr>
            <a:spLocks noGrp="1"/>
          </p:cNvSpPr>
          <p:nvPr>
            <p:ph sz="half" idx="2"/>
          </p:nvPr>
        </p:nvSpPr>
        <p:spPr>
          <a:xfrm>
            <a:off x="4648200" y="1370013"/>
            <a:ext cx="3867150"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19396C3-DC4E-A14D-814B-1D398B456113}"/>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6" name="Footer Placeholder 5">
            <a:extLst>
              <a:ext uri="{FF2B5EF4-FFF2-40B4-BE49-F238E27FC236}">
                <a16:creationId xmlns:a16="http://schemas.microsoft.com/office/drawing/2014/main" id="{566B792A-F6B9-F843-8FEF-00D23B61601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B4DA91-1913-4043-BB7B-3CF50EF0C9B3}"/>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8853927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F0D49-D96E-2640-858A-DFAE314917DF}"/>
              </a:ext>
            </a:extLst>
          </p:cNvPr>
          <p:cNvSpPr>
            <a:spLocks noGrp="1"/>
          </p:cNvSpPr>
          <p:nvPr>
            <p:ph type="title"/>
          </p:nvPr>
        </p:nvSpPr>
        <p:spPr>
          <a:xfrm>
            <a:off x="630238" y="274638"/>
            <a:ext cx="7886700"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BAB9E0-9FA9-B94A-BFC6-F59B39A76BD7}"/>
              </a:ext>
            </a:extLst>
          </p:cNvPr>
          <p:cNvSpPr>
            <a:spLocks noGrp="1"/>
          </p:cNvSpPr>
          <p:nvPr>
            <p:ph type="body" idx="1"/>
          </p:nvPr>
        </p:nvSpPr>
        <p:spPr>
          <a:xfrm>
            <a:off x="630238" y="1260475"/>
            <a:ext cx="38687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0C067AB-FF30-E541-AF7A-F7B7D80AD64F}"/>
              </a:ext>
            </a:extLst>
          </p:cNvPr>
          <p:cNvSpPr>
            <a:spLocks noGrp="1"/>
          </p:cNvSpPr>
          <p:nvPr>
            <p:ph sz="half" idx="2"/>
          </p:nvPr>
        </p:nvSpPr>
        <p:spPr>
          <a:xfrm>
            <a:off x="630238" y="1879600"/>
            <a:ext cx="38687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D6053C2-8B70-BB4E-A390-B20DB4D77AE8}"/>
              </a:ext>
            </a:extLst>
          </p:cNvPr>
          <p:cNvSpPr>
            <a:spLocks noGrp="1"/>
          </p:cNvSpPr>
          <p:nvPr>
            <p:ph type="body" sz="quarter" idx="3"/>
          </p:nvPr>
        </p:nvSpPr>
        <p:spPr>
          <a:xfrm>
            <a:off x="4629150" y="1260475"/>
            <a:ext cx="3887788"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4006AF1-EC66-BE48-BF87-E3FBEA121D5C}"/>
              </a:ext>
            </a:extLst>
          </p:cNvPr>
          <p:cNvSpPr>
            <a:spLocks noGrp="1"/>
          </p:cNvSpPr>
          <p:nvPr>
            <p:ph sz="quarter" idx="4"/>
          </p:nvPr>
        </p:nvSpPr>
        <p:spPr>
          <a:xfrm>
            <a:off x="4629150" y="1879600"/>
            <a:ext cx="3887788"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439925C-44A8-5B46-B91B-586A260E50A5}"/>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8" name="Footer Placeholder 7">
            <a:extLst>
              <a:ext uri="{FF2B5EF4-FFF2-40B4-BE49-F238E27FC236}">
                <a16:creationId xmlns:a16="http://schemas.microsoft.com/office/drawing/2014/main" id="{F656F96A-7653-7144-AD2B-7C6F804EC6B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35C3717-1127-874B-8BEB-7181A80F9FF5}"/>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2168607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A3992-7655-6349-A6CC-ED4BAEC434A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700E996-CCB6-4247-AD51-A86CAA9692DC}"/>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4" name="Footer Placeholder 3">
            <a:extLst>
              <a:ext uri="{FF2B5EF4-FFF2-40B4-BE49-F238E27FC236}">
                <a16:creationId xmlns:a16="http://schemas.microsoft.com/office/drawing/2014/main" id="{CD928FCA-B764-9F4A-985D-31070432614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4381F1B-609B-6047-9CAA-7E6FA1A6ABFA}"/>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76812049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F1DF4E5-AE9E-174E-925F-CB1D578A7FF0}"/>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3" name="Footer Placeholder 2">
            <a:extLst>
              <a:ext uri="{FF2B5EF4-FFF2-40B4-BE49-F238E27FC236}">
                <a16:creationId xmlns:a16="http://schemas.microsoft.com/office/drawing/2014/main" id="{359AAF88-6CCB-034B-9406-1CB964D5227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F5C32F6-A257-8240-819B-195350BD12E9}"/>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3741409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F3156C-AF35-BA4D-83C4-C1C81BF429C8}"/>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596C578-F952-1946-AF39-B67B0ED8E266}"/>
              </a:ext>
            </a:extLst>
          </p:cNvPr>
          <p:cNvSpPr>
            <a:spLocks noGrp="1"/>
          </p:cNvSpPr>
          <p:nvPr>
            <p:ph idx="1"/>
          </p:nvPr>
        </p:nvSpPr>
        <p:spPr>
          <a:xfrm>
            <a:off x="3887788" y="741363"/>
            <a:ext cx="4629150"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79E8DC0-A408-E94C-8339-3436DDE3BC60}"/>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9ECCBA-8FF0-594A-88AC-00B112EAD9F7}"/>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6" name="Footer Placeholder 5">
            <a:extLst>
              <a:ext uri="{FF2B5EF4-FFF2-40B4-BE49-F238E27FC236}">
                <a16:creationId xmlns:a16="http://schemas.microsoft.com/office/drawing/2014/main" id="{17BF481A-EC05-8443-B93B-6E554A9CF0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E3AC059-632F-544F-9676-85FF3C3AF36B}"/>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5849664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821DC5-E02A-7C45-B57B-29EF52759141}"/>
              </a:ext>
            </a:extLst>
          </p:cNvPr>
          <p:cNvSpPr>
            <a:spLocks noGrp="1"/>
          </p:cNvSpPr>
          <p:nvPr>
            <p:ph type="title"/>
          </p:nvPr>
        </p:nvSpPr>
        <p:spPr>
          <a:xfrm>
            <a:off x="630238" y="342900"/>
            <a:ext cx="2949575"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E30CE99-BDEF-7747-AEED-4C22E461BBBE}"/>
              </a:ext>
            </a:extLst>
          </p:cNvPr>
          <p:cNvSpPr>
            <a:spLocks noGrp="1"/>
          </p:cNvSpPr>
          <p:nvPr>
            <p:ph type="pic" idx="1"/>
          </p:nvPr>
        </p:nvSpPr>
        <p:spPr>
          <a:xfrm>
            <a:off x="3887788" y="741363"/>
            <a:ext cx="4629150"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88BAF61-A708-F646-9135-B4159B8414BF}"/>
              </a:ext>
            </a:extLst>
          </p:cNvPr>
          <p:cNvSpPr>
            <a:spLocks noGrp="1"/>
          </p:cNvSpPr>
          <p:nvPr>
            <p:ph type="body" sz="half" idx="2"/>
          </p:nvPr>
        </p:nvSpPr>
        <p:spPr>
          <a:xfrm>
            <a:off x="630238" y="1543050"/>
            <a:ext cx="2949575"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D2F8972-2995-5244-BD6B-F17686515554}"/>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6" name="Footer Placeholder 5">
            <a:extLst>
              <a:ext uri="{FF2B5EF4-FFF2-40B4-BE49-F238E27FC236}">
                <a16:creationId xmlns:a16="http://schemas.microsoft.com/office/drawing/2014/main" id="{50027E57-1225-FE42-87C0-9235BB2C8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CDCF88C-7688-B248-912B-8E4034C0239B}"/>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29689603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A1039-0BD9-A849-8027-8F4B9142103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65B1B22-B62C-FE44-9036-18B835305F6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E2A5989-64F7-0849-9703-2F24EE05C6D5}"/>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5" name="Footer Placeholder 4">
            <a:extLst>
              <a:ext uri="{FF2B5EF4-FFF2-40B4-BE49-F238E27FC236}">
                <a16:creationId xmlns:a16="http://schemas.microsoft.com/office/drawing/2014/main" id="{E6A6A385-A26B-A84E-BF14-594C09A12D2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6A1436-0BB0-FB47-A1C2-4AA4A9B0779C}"/>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10192948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5A6639-B3BD-2844-B549-7586FC450718}"/>
              </a:ext>
            </a:extLst>
          </p:cNvPr>
          <p:cNvSpPr>
            <a:spLocks noGrp="1"/>
          </p:cNvSpPr>
          <p:nvPr>
            <p:ph type="title" orient="vert"/>
          </p:nvPr>
        </p:nvSpPr>
        <p:spPr>
          <a:xfrm>
            <a:off x="6543675" y="274638"/>
            <a:ext cx="1971675"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50ED3E2-E5DE-D04D-9FFE-F41E77C57582}"/>
              </a:ext>
            </a:extLst>
          </p:cNvPr>
          <p:cNvSpPr>
            <a:spLocks noGrp="1"/>
          </p:cNvSpPr>
          <p:nvPr>
            <p:ph type="body" orient="vert" idx="1"/>
          </p:nvPr>
        </p:nvSpPr>
        <p:spPr>
          <a:xfrm>
            <a:off x="628650" y="274638"/>
            <a:ext cx="5762625"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026E8E-BCE4-C240-BE43-4E902C59E46A}"/>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5" name="Footer Placeholder 4">
            <a:extLst>
              <a:ext uri="{FF2B5EF4-FFF2-40B4-BE49-F238E27FC236}">
                <a16:creationId xmlns:a16="http://schemas.microsoft.com/office/drawing/2014/main" id="{2A8BF743-DD1A-DE4E-A308-188449A411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735C63-2602-A449-BE0B-4030F0DAFD6F}"/>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2590736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1" name="Picture 10"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12388186" cy="716572"/>
          </a:xfrm>
          <a:prstGeom prst="rect">
            <a:avLst/>
          </a:prstGeom>
        </p:spPr>
      </p:pic>
      <p:sp>
        <p:nvSpPr>
          <p:cNvPr id="14" name="TextBox 13"/>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15" name="Footer Placeholder 5"/>
          <p:cNvSpPr>
            <a:spLocks noGrp="1"/>
          </p:cNvSpPr>
          <p:nvPr>
            <p:ph type="ftr" sz="quarter" idx="11"/>
          </p:nvPr>
        </p:nvSpPr>
        <p:spPr>
          <a:xfrm>
            <a:off x="3845431" y="4812507"/>
            <a:ext cx="2671838" cy="273844"/>
          </a:xfrm>
        </p:spPr>
        <p:txBody>
          <a:bodyPr/>
          <a:lstStyle/>
          <a:p>
            <a:endParaRPr lang="en-US" dirty="0"/>
          </a:p>
        </p:txBody>
      </p:sp>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685800" y="959202"/>
            <a:ext cx="7772400" cy="3597009"/>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732D1919-1B5F-4141-B613-3E5C6008A186}" type="datetime4">
              <a:rPr lang="en-US" smtClean="0"/>
              <a:pPr/>
              <a:t>November 10, 2024</a:t>
            </a:fld>
            <a:endParaRPr lang="en-US"/>
          </a:p>
        </p:txBody>
      </p:sp>
      <p:sp>
        <p:nvSpPr>
          <p:cNvPr id="6" name="Slide Number Placeholder 5"/>
          <p:cNvSpPr>
            <a:spLocks noGrp="1"/>
          </p:cNvSpPr>
          <p:nvPr>
            <p:ph type="sldNum" sz="quarter" idx="12"/>
          </p:nvPr>
        </p:nvSpPr>
        <p:spPr/>
        <p:txBody>
          <a:bodyPr/>
          <a:lstStyle/>
          <a:p>
            <a:fld id="{1D72EBF8-7CF5-44B7-B2BF-E22DE4D0703D}" type="slidenum">
              <a:rPr lang="en-US" smtClean="0"/>
              <a:pPr/>
              <a:t>‹#›</a:t>
            </a:fld>
            <a:endParaRPr lang="en-US"/>
          </a:p>
        </p:txBody>
      </p:sp>
      <p:pic>
        <p:nvPicPr>
          <p:cNvPr id="16" name="Picture 15" descr="Chamele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pic>
        <p:nvPicPr>
          <p:cNvPr id="14" name="Picture 13"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12388186" cy="716572"/>
          </a:xfrm>
          <a:prstGeom prst="rect">
            <a:avLst/>
          </a:prstGeom>
        </p:spPr>
      </p:pic>
      <p:sp>
        <p:nvSpPr>
          <p:cNvPr id="16" name="TextBox 15"/>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19" name="Footer Placeholder 5"/>
          <p:cNvSpPr>
            <a:spLocks noGrp="1"/>
          </p:cNvSpPr>
          <p:nvPr>
            <p:ph type="ftr" sz="quarter" idx="11"/>
          </p:nvPr>
        </p:nvSpPr>
        <p:spPr>
          <a:xfrm>
            <a:off x="3845431" y="4812507"/>
            <a:ext cx="2671838" cy="273844"/>
          </a:xfrm>
        </p:spPr>
        <p:txBody>
          <a:bodyPr/>
          <a:lstStyle/>
          <a:p>
            <a:endParaRPr lang="en-US" dirty="0"/>
          </a:p>
        </p:txBody>
      </p:sp>
      <p:pic>
        <p:nvPicPr>
          <p:cNvPr id="20" name="Picture 19" descr="Chamele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
        <p:nvSpPr>
          <p:cNvPr id="2" name="Title 1"/>
          <p:cNvSpPr>
            <a:spLocks noGrp="1"/>
          </p:cNvSpPr>
          <p:nvPr>
            <p:ph type="title"/>
          </p:nvPr>
        </p:nvSpPr>
        <p:spPr/>
        <p:txBody>
          <a:bodyPr/>
          <a:lstStyle/>
          <a:p>
            <a:r>
              <a:rPr lang="en-US"/>
              <a:t>Click to edit Master title style</a:t>
            </a:r>
          </a:p>
        </p:txBody>
      </p:sp>
      <p:sp>
        <p:nvSpPr>
          <p:cNvPr id="5" name="Date Placeholder 4"/>
          <p:cNvSpPr>
            <a:spLocks noGrp="1"/>
          </p:cNvSpPr>
          <p:nvPr>
            <p:ph type="dt" sz="half" idx="10"/>
          </p:nvPr>
        </p:nvSpPr>
        <p:spPr/>
        <p:txBody>
          <a:bodyPr/>
          <a:lstStyle/>
          <a:p>
            <a:fld id="{BBCCA7B5-8BC9-491C-A887-7C3E7ED947D8}" type="datetime4">
              <a:rPr lang="en-US" smtClean="0"/>
              <a:pPr/>
              <a:t>November 10, 2024</a:t>
            </a:fld>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3" name="Content Placeholder 12"/>
          <p:cNvSpPr>
            <a:spLocks noGrp="1"/>
          </p:cNvSpPr>
          <p:nvPr>
            <p:ph sz="quarter" idx="13"/>
          </p:nvPr>
        </p:nvSpPr>
        <p:spPr>
          <a:xfrm>
            <a:off x="685800" y="1152144"/>
            <a:ext cx="3657600"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Content Placeholder 14"/>
          <p:cNvSpPr>
            <a:spLocks noGrp="1"/>
          </p:cNvSpPr>
          <p:nvPr>
            <p:ph sz="quarter" idx="14"/>
          </p:nvPr>
        </p:nvSpPr>
        <p:spPr>
          <a:xfrm>
            <a:off x="4800600" y="1152144"/>
            <a:ext cx="3657600" cy="29077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85800" y="1151335"/>
            <a:ext cx="3657600" cy="479822"/>
          </a:xfrm>
        </p:spPr>
        <p:txBody>
          <a:bodyPr anchor="b">
            <a:normAutofit/>
          </a:bodyPr>
          <a:lstStyle>
            <a:lvl1pPr marL="0" indent="0">
              <a:buNone/>
              <a:defRPr sz="2000" b="0" baseline="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 name="Text Placeholder 4"/>
          <p:cNvSpPr>
            <a:spLocks noGrp="1"/>
          </p:cNvSpPr>
          <p:nvPr>
            <p:ph type="body" sz="quarter" idx="3"/>
          </p:nvPr>
        </p:nvSpPr>
        <p:spPr>
          <a:xfrm>
            <a:off x="4800600" y="1151335"/>
            <a:ext cx="3657600" cy="479822"/>
          </a:xfrm>
        </p:spPr>
        <p:txBody>
          <a:bodyPr anchor="b">
            <a:normAutofit/>
          </a:bodyPr>
          <a:lstStyle>
            <a:lvl1pPr marL="0" indent="0">
              <a:buNone/>
              <a:defRPr sz="2000" b="0">
                <a:solidFill>
                  <a:schemeClr val="tx2"/>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Freeform 11"/>
          <p:cNvSpPr/>
          <p:nvPr/>
        </p:nvSpPr>
        <p:spPr>
          <a:xfrm>
            <a:off x="-196" y="4059253"/>
            <a:ext cx="7605568" cy="695933"/>
          </a:xfrm>
          <a:custGeom>
            <a:avLst/>
            <a:gdLst>
              <a:gd name="connsiteX0" fmla="*/ 0 w 7436498"/>
              <a:gd name="connsiteY0" fmla="*/ 0 h 951723"/>
              <a:gd name="connsiteX1" fmla="*/ 0 w 7436498"/>
              <a:gd name="connsiteY1" fmla="*/ 139959 h 951723"/>
              <a:gd name="connsiteX2" fmla="*/ 7053942 w 7436498"/>
              <a:gd name="connsiteY2" fmla="*/ 951723 h 951723"/>
              <a:gd name="connsiteX3" fmla="*/ 7436498 w 7436498"/>
              <a:gd name="connsiteY3" fmla="*/ 914400 h 951723"/>
              <a:gd name="connsiteX4" fmla="*/ 0 w 7436498"/>
              <a:gd name="connsiteY4" fmla="*/ 0 h 951723"/>
              <a:gd name="connsiteX0" fmla="*/ 190500 w 7436498"/>
              <a:gd name="connsiteY0" fmla="*/ 0 h 1004110"/>
              <a:gd name="connsiteX1" fmla="*/ 0 w 7436498"/>
              <a:gd name="connsiteY1" fmla="*/ 192346 h 1004110"/>
              <a:gd name="connsiteX2" fmla="*/ 7053942 w 7436498"/>
              <a:gd name="connsiteY2" fmla="*/ 1004110 h 1004110"/>
              <a:gd name="connsiteX3" fmla="*/ 7436498 w 7436498"/>
              <a:gd name="connsiteY3" fmla="*/ 966787 h 1004110"/>
              <a:gd name="connsiteX4" fmla="*/ 190500 w 7436498"/>
              <a:gd name="connsiteY4" fmla="*/ 0 h 1004110"/>
              <a:gd name="connsiteX0" fmla="*/ 0 w 7448404"/>
              <a:gd name="connsiteY0" fmla="*/ 0 h 923148"/>
              <a:gd name="connsiteX1" fmla="*/ 11906 w 7448404"/>
              <a:gd name="connsiteY1" fmla="*/ 111384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164306 w 7448404"/>
              <a:gd name="connsiteY1" fmla="*/ 68522 h 923148"/>
              <a:gd name="connsiteX2" fmla="*/ 7065848 w 7448404"/>
              <a:gd name="connsiteY2" fmla="*/ 923148 h 923148"/>
              <a:gd name="connsiteX3" fmla="*/ 7448404 w 7448404"/>
              <a:gd name="connsiteY3" fmla="*/ 885825 h 923148"/>
              <a:gd name="connsiteX4" fmla="*/ 0 w 7448404"/>
              <a:gd name="connsiteY4" fmla="*/ 0 h 923148"/>
              <a:gd name="connsiteX0" fmla="*/ 0 w 7448404"/>
              <a:gd name="connsiteY0" fmla="*/ 0 h 923148"/>
              <a:gd name="connsiteX1" fmla="*/ 302418 w 7448404"/>
              <a:gd name="connsiteY1" fmla="*/ 297122 h 923148"/>
              <a:gd name="connsiteX2" fmla="*/ 7065848 w 7448404"/>
              <a:gd name="connsiteY2" fmla="*/ 923148 h 923148"/>
              <a:gd name="connsiteX3" fmla="*/ 7448404 w 7448404"/>
              <a:gd name="connsiteY3" fmla="*/ 885825 h 923148"/>
              <a:gd name="connsiteX4" fmla="*/ 0 w 7448404"/>
              <a:gd name="connsiteY4" fmla="*/ 0 h 923148"/>
              <a:gd name="connsiteX0" fmla="*/ 1 w 7448405"/>
              <a:gd name="connsiteY0" fmla="*/ 0 h 923148"/>
              <a:gd name="connsiteX1" fmla="*/ 0 w 7448405"/>
              <a:gd name="connsiteY1" fmla="*/ 75665 h 923148"/>
              <a:gd name="connsiteX2" fmla="*/ 7065849 w 7448405"/>
              <a:gd name="connsiteY2" fmla="*/ 923148 h 923148"/>
              <a:gd name="connsiteX3" fmla="*/ 7448405 w 7448405"/>
              <a:gd name="connsiteY3" fmla="*/ 885825 h 923148"/>
              <a:gd name="connsiteX4" fmla="*/ 1 w 7448405"/>
              <a:gd name="connsiteY4" fmla="*/ 0 h 923148"/>
              <a:gd name="connsiteX0" fmla="*/ 1 w 7400780"/>
              <a:gd name="connsiteY0" fmla="*/ 0 h 928688"/>
              <a:gd name="connsiteX1" fmla="*/ 0 w 7400780"/>
              <a:gd name="connsiteY1" fmla="*/ 75665 h 928688"/>
              <a:gd name="connsiteX2" fmla="*/ 7065849 w 7400780"/>
              <a:gd name="connsiteY2" fmla="*/ 923148 h 928688"/>
              <a:gd name="connsiteX3" fmla="*/ 7400780 w 7400780"/>
              <a:gd name="connsiteY3" fmla="*/ 928688 h 928688"/>
              <a:gd name="connsiteX4" fmla="*/ 1 w 7400780"/>
              <a:gd name="connsiteY4" fmla="*/ 0 h 928688"/>
              <a:gd name="connsiteX0" fmla="*/ 1 w 7605568"/>
              <a:gd name="connsiteY0" fmla="*/ 0 h 923148"/>
              <a:gd name="connsiteX1" fmla="*/ 0 w 7605568"/>
              <a:gd name="connsiteY1" fmla="*/ 75665 h 923148"/>
              <a:gd name="connsiteX2" fmla="*/ 7065849 w 7605568"/>
              <a:gd name="connsiteY2" fmla="*/ 923148 h 923148"/>
              <a:gd name="connsiteX3" fmla="*/ 7605568 w 7605568"/>
              <a:gd name="connsiteY3" fmla="*/ 897732 h 923148"/>
              <a:gd name="connsiteX4" fmla="*/ 1 w 7605568"/>
              <a:gd name="connsiteY4" fmla="*/ 0 h 923148"/>
              <a:gd name="connsiteX0" fmla="*/ 1 w 7605568"/>
              <a:gd name="connsiteY0" fmla="*/ 0 h 897732"/>
              <a:gd name="connsiteX1" fmla="*/ 0 w 7605568"/>
              <a:gd name="connsiteY1" fmla="*/ 75665 h 897732"/>
              <a:gd name="connsiteX2" fmla="*/ 7065849 w 7605568"/>
              <a:gd name="connsiteY2" fmla="*/ 863617 h 897732"/>
              <a:gd name="connsiteX3" fmla="*/ 7605568 w 7605568"/>
              <a:gd name="connsiteY3" fmla="*/ 897732 h 897732"/>
              <a:gd name="connsiteX4" fmla="*/ 1 w 7605568"/>
              <a:gd name="connsiteY4" fmla="*/ 0 h 897732"/>
              <a:gd name="connsiteX0" fmla="*/ 1 w 7605568"/>
              <a:gd name="connsiteY0" fmla="*/ 0 h 927910"/>
              <a:gd name="connsiteX1" fmla="*/ 0 w 7605568"/>
              <a:gd name="connsiteY1" fmla="*/ 75665 h 927910"/>
              <a:gd name="connsiteX2" fmla="*/ 7225392 w 7605568"/>
              <a:gd name="connsiteY2" fmla="*/ 927910 h 927910"/>
              <a:gd name="connsiteX3" fmla="*/ 7605568 w 7605568"/>
              <a:gd name="connsiteY3" fmla="*/ 897732 h 927910"/>
              <a:gd name="connsiteX4" fmla="*/ 1 w 7605568"/>
              <a:gd name="connsiteY4" fmla="*/ 0 h 9279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5568" h="927910">
                <a:moveTo>
                  <a:pt x="1" y="0"/>
                </a:moveTo>
                <a:cubicBezTo>
                  <a:pt x="1" y="25222"/>
                  <a:pt x="0" y="50443"/>
                  <a:pt x="0" y="75665"/>
                </a:cubicBezTo>
                <a:lnTo>
                  <a:pt x="7225392" y="927910"/>
                </a:lnTo>
                <a:lnTo>
                  <a:pt x="7605568" y="897732"/>
                </a:lnTo>
                <a:lnTo>
                  <a:pt x="1" y="0"/>
                </a:lnTo>
                <a:close/>
              </a:path>
            </a:pathLst>
          </a:cu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ate Placeholder 6"/>
          <p:cNvSpPr>
            <a:spLocks noGrp="1"/>
          </p:cNvSpPr>
          <p:nvPr>
            <p:ph type="dt" sz="half" idx="10"/>
          </p:nvPr>
        </p:nvSpPr>
        <p:spPr/>
        <p:txBody>
          <a:bodyPr/>
          <a:lstStyle/>
          <a:p>
            <a:fld id="{BDA18ED0-40F2-434C-A848-B92581875164}" type="datetime4">
              <a:rPr lang="en-US" smtClean="0"/>
              <a:pPr/>
              <a:t>November 10, 2024</a:t>
            </a:fld>
            <a:endParaRPr lang="en-US"/>
          </a:p>
        </p:txBody>
      </p:sp>
      <p:sp>
        <p:nvSpPr>
          <p:cNvPr id="9" name="Slide Number Placeholder 8"/>
          <p:cNvSpPr>
            <a:spLocks noGrp="1"/>
          </p:cNvSpPr>
          <p:nvPr>
            <p:ph type="sldNum" sz="quarter" idx="12"/>
          </p:nvPr>
        </p:nvSpPr>
        <p:spPr/>
        <p:txBody>
          <a:bodyPr/>
          <a:lstStyle/>
          <a:p>
            <a:fld id="{1D72EBF8-7CF5-44B7-B2BF-E22DE4D0703D}" type="slidenum">
              <a:rPr lang="en-US" smtClean="0"/>
              <a:pPr/>
              <a:t>‹#›</a:t>
            </a:fld>
            <a:endParaRPr lang="en-US"/>
          </a:p>
        </p:txBody>
      </p:sp>
      <p:sp>
        <p:nvSpPr>
          <p:cNvPr id="15" name="Content Placeholder 14"/>
          <p:cNvSpPr>
            <a:spLocks noGrp="1"/>
          </p:cNvSpPr>
          <p:nvPr>
            <p:ph sz="quarter" idx="13"/>
          </p:nvPr>
        </p:nvSpPr>
        <p:spPr>
          <a:xfrm>
            <a:off x="685800" y="1657350"/>
            <a:ext cx="3657600" cy="240030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16"/>
          <p:cNvSpPr>
            <a:spLocks noGrp="1"/>
          </p:cNvSpPr>
          <p:nvPr>
            <p:ph sz="quarter" idx="14"/>
          </p:nvPr>
        </p:nvSpPr>
        <p:spPr>
          <a:xfrm>
            <a:off x="4800600" y="1657350"/>
            <a:ext cx="3657600" cy="24003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TextBox 21"/>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23" name="Footer Placeholder 5"/>
          <p:cNvSpPr>
            <a:spLocks noGrp="1"/>
          </p:cNvSpPr>
          <p:nvPr>
            <p:ph type="ftr" sz="quarter" idx="11"/>
          </p:nvPr>
        </p:nvSpPr>
        <p:spPr>
          <a:xfrm>
            <a:off x="3845431" y="4812507"/>
            <a:ext cx="2671838" cy="273844"/>
          </a:xfrm>
        </p:spPr>
        <p:txBody>
          <a:bodyPr/>
          <a:lstStyle/>
          <a:p>
            <a:endParaRPr lang="en-US" dirty="0"/>
          </a:p>
        </p:txBody>
      </p:sp>
      <p:pic>
        <p:nvPicPr>
          <p:cNvPr id="24" name="Picture 23" descr="Chameleon-WHITE.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pic>
        <p:nvPicPr>
          <p:cNvPr id="19" name="Picture 18" descr="nav-banner-bg.jp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629683"/>
            <a:ext cx="12388186" cy="716572"/>
          </a:xfrm>
          <a:prstGeom prst="rect">
            <a:avLst/>
          </a:prstGeom>
        </p:spPr>
      </p:pic>
      <p:sp>
        <p:nvSpPr>
          <p:cNvPr id="20" name="TextBox 19"/>
          <p:cNvSpPr txBox="1"/>
          <p:nvPr userDrawn="1"/>
        </p:nvSpPr>
        <p:spPr>
          <a:xfrm>
            <a:off x="1953800" y="4812507"/>
            <a:ext cx="2433367" cy="276999"/>
          </a:xfrm>
          <a:prstGeom prst="rect">
            <a:avLst/>
          </a:prstGeom>
          <a:noFill/>
        </p:spPr>
        <p:txBody>
          <a:bodyPr wrap="square" rtlCol="0">
            <a:spAutoFit/>
          </a:bodyPr>
          <a:lstStyle/>
          <a:p>
            <a:r>
              <a:rPr lang="en-US" sz="1200" dirty="0">
                <a:solidFill>
                  <a:srgbClr val="2090EB"/>
                </a:solidFill>
              </a:rPr>
              <a:t>www. </a:t>
            </a:r>
            <a:r>
              <a:rPr lang="en-US" sz="1200" dirty="0" err="1">
                <a:solidFill>
                  <a:srgbClr val="2090EB"/>
                </a:solidFill>
              </a:rPr>
              <a:t>chameleoncloud.org</a:t>
            </a:r>
            <a:endParaRPr lang="en-US" sz="1200" dirty="0">
              <a:solidFill>
                <a:srgbClr val="2090EB"/>
              </a:solidFill>
            </a:endParaRPr>
          </a:p>
        </p:txBody>
      </p:sp>
      <p:sp>
        <p:nvSpPr>
          <p:cNvPr id="21" name="Footer Placeholder 5"/>
          <p:cNvSpPr>
            <a:spLocks noGrp="1"/>
          </p:cNvSpPr>
          <p:nvPr>
            <p:ph type="ftr" sz="quarter" idx="11"/>
          </p:nvPr>
        </p:nvSpPr>
        <p:spPr>
          <a:xfrm>
            <a:off x="3845431" y="4812507"/>
            <a:ext cx="2671838" cy="273844"/>
          </a:xfrm>
        </p:spPr>
        <p:txBody>
          <a:bodyPr/>
          <a:lstStyle/>
          <a:p>
            <a:endParaRPr lang="en-US" dirty="0"/>
          </a:p>
        </p:txBody>
      </p:sp>
      <p:pic>
        <p:nvPicPr>
          <p:cNvPr id="22" name="Picture 21" descr="Chameleon-WHITE.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4629683"/>
            <a:ext cx="2024846" cy="513818"/>
          </a:xfrm>
          <a:prstGeom prst="rect">
            <a:avLst/>
          </a:prstGeom>
        </p:spPr>
      </p:pic>
      <p:sp>
        <p:nvSpPr>
          <p:cNvPr id="3" name="Picture Placeholder 2"/>
          <p:cNvSpPr>
            <a:spLocks noGrp="1"/>
          </p:cNvSpPr>
          <p:nvPr>
            <p:ph type="pic" idx="1"/>
          </p:nvPr>
        </p:nvSpPr>
        <p:spPr>
          <a:xfrm>
            <a:off x="4572000" y="457201"/>
            <a:ext cx="3886200" cy="3143249"/>
          </a:xfrm>
          <a:ln w="79375">
            <a:solidFill>
              <a:schemeClr val="tx1"/>
            </a:solidFill>
            <a:miter lim="800000"/>
          </a:ln>
          <a:effectLst>
            <a:outerShdw blurRad="50800" dist="38100" dir="5400000" algn="ctr" rotWithShape="0">
              <a:srgbClr val="000000">
                <a:alpha val="42000"/>
              </a:srgbClr>
            </a:outerShdw>
          </a:effectLst>
        </p:spPr>
        <p:txBody>
          <a:bodyPr>
            <a:normAutofit/>
          </a:bodyPr>
          <a:lstStyle>
            <a:lvl1pPr marL="0" indent="0" algn="ctr">
              <a:buNone/>
              <a:defRPr sz="25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5" name="Date Placeholder 4"/>
          <p:cNvSpPr>
            <a:spLocks noGrp="1"/>
          </p:cNvSpPr>
          <p:nvPr>
            <p:ph type="dt" sz="half" idx="10"/>
          </p:nvPr>
        </p:nvSpPr>
        <p:spPr/>
        <p:txBody>
          <a:bodyPr/>
          <a:lstStyle/>
          <a:p>
            <a:fld id="{52983DA4-3B24-449B-95CA-514EB7E30A99}" type="datetime4">
              <a:rPr lang="en-US" smtClean="0"/>
              <a:pPr/>
              <a:t>November 10, 2024</a:t>
            </a:fld>
            <a:endParaRPr lang="en-US"/>
          </a:p>
        </p:txBody>
      </p:sp>
      <p:sp>
        <p:nvSpPr>
          <p:cNvPr id="7" name="Slide Number Placeholder 6"/>
          <p:cNvSpPr>
            <a:spLocks noGrp="1"/>
          </p:cNvSpPr>
          <p:nvPr>
            <p:ph type="sldNum" sz="quarter" idx="12"/>
          </p:nvPr>
        </p:nvSpPr>
        <p:spPr/>
        <p:txBody>
          <a:bodyPr/>
          <a:lstStyle/>
          <a:p>
            <a:fld id="{1D72EBF8-7CF5-44B7-B2BF-E22DE4D0703D}" type="slidenum">
              <a:rPr lang="en-US" smtClean="0"/>
              <a:pPr/>
              <a:t>‹#›</a:t>
            </a:fld>
            <a:endParaRPr lang="en-US"/>
          </a:p>
        </p:txBody>
      </p:sp>
      <p:sp>
        <p:nvSpPr>
          <p:cNvPr id="14" name="Title 1"/>
          <p:cNvSpPr>
            <a:spLocks noGrp="1"/>
          </p:cNvSpPr>
          <p:nvPr>
            <p:ph type="title"/>
          </p:nvPr>
        </p:nvSpPr>
        <p:spPr>
          <a:xfrm>
            <a:off x="676656" y="457200"/>
            <a:ext cx="3383280" cy="685800"/>
          </a:xfrm>
        </p:spPr>
        <p:txBody>
          <a:bodyPr anchor="b">
            <a:noAutofit/>
          </a:bodyPr>
          <a:lstStyle>
            <a:lvl1pPr algn="l">
              <a:defRPr sz="2200" b="0" i="0" cap="none" baseline="0">
                <a:solidFill>
                  <a:schemeClr val="tx2"/>
                </a:solidFill>
              </a:defRPr>
            </a:lvl1pPr>
          </a:lstStyle>
          <a:p>
            <a:r>
              <a:rPr lang="en-US"/>
              <a:t>Click to edit Master title style</a:t>
            </a:r>
            <a:endParaRPr lang="en-US" dirty="0"/>
          </a:p>
        </p:txBody>
      </p:sp>
      <p:sp>
        <p:nvSpPr>
          <p:cNvPr id="15" name="Text Placeholder 14"/>
          <p:cNvSpPr>
            <a:spLocks noGrp="1"/>
          </p:cNvSpPr>
          <p:nvPr>
            <p:ph type="body" sz="quarter" idx="14"/>
          </p:nvPr>
        </p:nvSpPr>
        <p:spPr>
          <a:xfrm>
            <a:off x="676657" y="1143000"/>
            <a:ext cx="3381375" cy="2471738"/>
          </a:xfrm>
        </p:spPr>
        <p:txBody>
          <a:bodyPr>
            <a:normAutofit/>
          </a:bodyPr>
          <a:lstStyle>
            <a:lvl1pPr marL="0" indent="0">
              <a:buFontTx/>
              <a:buNone/>
              <a:defRPr sz="1600"/>
            </a:lvl1pPr>
            <a:lvl2pPr>
              <a:buFontTx/>
              <a:buNone/>
              <a:defRPr/>
            </a:lvl2pPr>
            <a:lvl3pPr>
              <a:buFontTx/>
              <a:buNone/>
              <a:defRPr/>
            </a:lvl3pPr>
            <a:lvl4pPr>
              <a:buFontTx/>
              <a:buNone/>
              <a:defRPr/>
            </a:lvl4pPr>
            <a:lvl5pPr>
              <a:buFontTx/>
              <a:buNone/>
              <a:defRPr/>
            </a:lvl5pPr>
          </a:lstStyle>
          <a:p>
            <a:pPr lvl="0"/>
            <a:r>
              <a:rPr lang="en-US"/>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13510117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42A60-4F6D-7C49-8F81-F5EBD20D3E1A}"/>
              </a:ext>
            </a:extLst>
          </p:cNvPr>
          <p:cNvSpPr>
            <a:spLocks noGrp="1"/>
          </p:cNvSpPr>
          <p:nvPr>
            <p:ph type="ctrTitle"/>
          </p:nvPr>
        </p:nvSpPr>
        <p:spPr>
          <a:xfrm>
            <a:off x="1143000" y="841375"/>
            <a:ext cx="68580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99A97B7-3DC4-7342-86AF-E770C0FEC710}"/>
              </a:ext>
            </a:extLst>
          </p:cNvPr>
          <p:cNvSpPr>
            <a:spLocks noGrp="1"/>
          </p:cNvSpPr>
          <p:nvPr>
            <p:ph type="subTitle" idx="1"/>
          </p:nvPr>
        </p:nvSpPr>
        <p:spPr>
          <a:xfrm>
            <a:off x="1143000" y="2701925"/>
            <a:ext cx="68580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AFF0C96-CD8C-0C4E-9D3F-231D0F862867}"/>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5" name="Footer Placeholder 4">
            <a:extLst>
              <a:ext uri="{FF2B5EF4-FFF2-40B4-BE49-F238E27FC236}">
                <a16:creationId xmlns:a16="http://schemas.microsoft.com/office/drawing/2014/main" id="{14522B70-384F-CB41-8255-2404FA36BF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BB3B459-3E5C-0548-971B-5A689032DC61}"/>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39900879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0D0E82-D8F7-DF44-B727-915699FF111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D74C48-19A8-9542-AD75-687521A6C39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CD1FD1-D5D7-0C42-97C7-030A0021492A}"/>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5" name="Footer Placeholder 4">
            <a:extLst>
              <a:ext uri="{FF2B5EF4-FFF2-40B4-BE49-F238E27FC236}">
                <a16:creationId xmlns:a16="http://schemas.microsoft.com/office/drawing/2014/main" id="{04200F50-10FF-6E49-B019-83CA7063832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C5FE0C-F42D-D745-BF3A-67CC9F56665F}"/>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16543322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3293-91D6-CD45-AD33-5A3EB11CE41C}"/>
              </a:ext>
            </a:extLst>
          </p:cNvPr>
          <p:cNvSpPr>
            <a:spLocks noGrp="1"/>
          </p:cNvSpPr>
          <p:nvPr>
            <p:ph type="title"/>
          </p:nvPr>
        </p:nvSpPr>
        <p:spPr>
          <a:xfrm>
            <a:off x="623888" y="1282700"/>
            <a:ext cx="7886700"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4032C25-21D2-674A-A52E-32FBE4099733}"/>
              </a:ext>
            </a:extLst>
          </p:cNvPr>
          <p:cNvSpPr>
            <a:spLocks noGrp="1"/>
          </p:cNvSpPr>
          <p:nvPr>
            <p:ph type="body" idx="1"/>
          </p:nvPr>
        </p:nvSpPr>
        <p:spPr>
          <a:xfrm>
            <a:off x="623888" y="3441700"/>
            <a:ext cx="7886700"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55473EB-21FC-1A45-89A3-766A233483EB}"/>
              </a:ext>
            </a:extLst>
          </p:cNvPr>
          <p:cNvSpPr>
            <a:spLocks noGrp="1"/>
          </p:cNvSpPr>
          <p:nvPr>
            <p:ph type="dt" sz="half" idx="10"/>
          </p:nvPr>
        </p:nvSpPr>
        <p:spPr/>
        <p:txBody>
          <a:bodyPr/>
          <a:lstStyle/>
          <a:p>
            <a:fld id="{B0012380-252E-A742-A283-86605F5F665F}" type="datetimeFigureOut">
              <a:rPr lang="en-US" smtClean="0"/>
              <a:t>11/10/24</a:t>
            </a:fld>
            <a:endParaRPr lang="en-US"/>
          </a:p>
        </p:txBody>
      </p:sp>
      <p:sp>
        <p:nvSpPr>
          <p:cNvPr id="5" name="Footer Placeholder 4">
            <a:extLst>
              <a:ext uri="{FF2B5EF4-FFF2-40B4-BE49-F238E27FC236}">
                <a16:creationId xmlns:a16="http://schemas.microsoft.com/office/drawing/2014/main" id="{29B73C81-6BBF-4949-994B-D965BA7DE3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35A186-8285-C640-A9C1-54976E8F05ED}"/>
              </a:ext>
            </a:extLst>
          </p:cNvPr>
          <p:cNvSpPr>
            <a:spLocks noGrp="1"/>
          </p:cNvSpPr>
          <p:nvPr>
            <p:ph type="sldNum" sz="quarter" idx="12"/>
          </p:nvPr>
        </p:nvSpPr>
        <p:spPr/>
        <p:txBody>
          <a:bodyPr/>
          <a:lstStyle/>
          <a:p>
            <a:fld id="{2C762C97-83EE-2848-94CB-CEF6E3A7D9B5}" type="slidenum">
              <a:rPr lang="en-US" smtClean="0"/>
              <a:t>‹#›</a:t>
            </a:fld>
            <a:endParaRPr lang="en-US"/>
          </a:p>
        </p:txBody>
      </p:sp>
    </p:spTree>
    <p:extLst>
      <p:ext uri="{BB962C8B-B14F-4D97-AF65-F5344CB8AC3E}">
        <p14:creationId xmlns:p14="http://schemas.microsoft.com/office/powerpoint/2010/main" val="45842848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800" y="28339"/>
            <a:ext cx="7772400" cy="857250"/>
          </a:xfrm>
          <a:prstGeom prst="rect">
            <a:avLst/>
          </a:prstGeom>
        </p:spPr>
        <p:txBody>
          <a:bodyPr vert="horz" lIns="0" tIns="45720" rIns="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85800" y="950321"/>
            <a:ext cx="7772400" cy="3644302"/>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400800" y="4812507"/>
            <a:ext cx="1981200" cy="273844"/>
          </a:xfrm>
          <a:prstGeom prst="rect">
            <a:avLst/>
          </a:prstGeom>
        </p:spPr>
        <p:txBody>
          <a:bodyPr vert="horz" lIns="0" tIns="45720" rIns="0" bIns="0" rtlCol="0" anchor="b" anchorCtr="0"/>
          <a:lstStyle>
            <a:lvl1pPr algn="r">
              <a:defRPr lang="en-US" sz="900" kern="1200" cap="all" spc="110" baseline="0" smtClean="0">
                <a:solidFill>
                  <a:srgbClr val="4D4D4D"/>
                </a:solidFill>
                <a:latin typeface="+mn-lt"/>
                <a:ea typeface="+mn-ea"/>
                <a:cs typeface="+mn-cs"/>
              </a:defRPr>
            </a:lvl1pPr>
          </a:lstStyle>
          <a:p>
            <a:fld id="{942120D2-3948-4F8F-BE5D-E7E7D97880B2}" type="datetime4">
              <a:rPr lang="en-US" smtClean="0"/>
              <a:pPr/>
              <a:t>November 10, 2024</a:t>
            </a:fld>
            <a:endParaRPr lang="en-US" dirty="0" err="1"/>
          </a:p>
        </p:txBody>
      </p:sp>
      <p:sp>
        <p:nvSpPr>
          <p:cNvPr id="5" name="Footer Placeholder 4"/>
          <p:cNvSpPr>
            <a:spLocks noGrp="1"/>
          </p:cNvSpPr>
          <p:nvPr>
            <p:ph type="ftr" sz="quarter" idx="3"/>
          </p:nvPr>
        </p:nvSpPr>
        <p:spPr>
          <a:xfrm>
            <a:off x="228600" y="4812507"/>
            <a:ext cx="2895600" cy="273844"/>
          </a:xfrm>
          <a:prstGeom prst="rect">
            <a:avLst/>
          </a:prstGeom>
        </p:spPr>
        <p:txBody>
          <a:bodyPr vert="horz" lIns="0" tIns="45720" rIns="0" bIns="0" rtlCol="0" anchor="b" anchorCtr="0"/>
          <a:lstStyle>
            <a:lvl1pPr algn="l">
              <a:defRPr sz="900" cap="all" spc="110" baseline="0">
                <a:solidFill>
                  <a:srgbClr val="4D4D4D"/>
                </a:solidFill>
              </a:defRPr>
            </a:lvl1pPr>
          </a:lstStyle>
          <a:p>
            <a:endParaRPr lang="en-US" dirty="0"/>
          </a:p>
        </p:txBody>
      </p:sp>
      <p:sp>
        <p:nvSpPr>
          <p:cNvPr id="6" name="Slide Number Placeholder 5"/>
          <p:cNvSpPr>
            <a:spLocks noGrp="1"/>
          </p:cNvSpPr>
          <p:nvPr>
            <p:ph type="sldNum" sz="quarter" idx="4"/>
          </p:nvPr>
        </p:nvSpPr>
        <p:spPr>
          <a:xfrm>
            <a:off x="8458200" y="4812507"/>
            <a:ext cx="457200" cy="273844"/>
          </a:xfrm>
          <a:prstGeom prst="rect">
            <a:avLst/>
          </a:prstGeom>
        </p:spPr>
        <p:txBody>
          <a:bodyPr vert="horz" lIns="0" tIns="45720" rIns="0" bIns="0" rtlCol="0" anchor="b" anchorCtr="0"/>
          <a:lstStyle>
            <a:lvl1pPr algn="r">
              <a:defRPr sz="1100" b="1" baseline="0">
                <a:solidFill>
                  <a:srgbClr val="4D4D4D"/>
                </a:solidFill>
              </a:defRPr>
            </a:lvl1pPr>
          </a:lstStyle>
          <a:p>
            <a:fld id="{1D72EBF8-7CF5-44B7-B2BF-E22DE4D0703D}" type="slidenum">
              <a:rPr lang="en-US" smtClean="0"/>
              <a:pPr/>
              <a:t>‹#›</a:t>
            </a:fld>
            <a:endParaRPr lang="en-US" dirty="0"/>
          </a:p>
        </p:txBody>
      </p:sp>
    </p:spTree>
  </p:cSld>
  <p:clrMap bg1="dk1" tx1="lt1" bg2="dk2" tx2="lt2" accent1="accent1" accent2="accent2" accent3="accent3" accent4="accent4" accent5="accent5" accent6="accent6" hlink="hlink" folHlink="folHlink"/>
  <p:sldLayoutIdLst>
    <p:sldLayoutId id="2147483661" r:id="rId1"/>
    <p:sldLayoutId id="2147483662" r:id="rId2"/>
    <p:sldLayoutId id="2147483664" r:id="rId3"/>
    <p:sldLayoutId id="2147483665" r:id="rId4"/>
    <p:sldLayoutId id="2147483669" r:id="rId5"/>
    <p:sldLayoutId id="2147483682" r:id="rId6"/>
  </p:sldLayoutIdLst>
  <p:hf sldNum="0" hdr="0" ftr="0" dt="0"/>
  <p:txStyles>
    <p:titleStyle>
      <a:lvl1pPr algn="l" defTabSz="914400" rtl="0" eaLnBrk="1" latinLnBrk="0" hangingPunct="1">
        <a:spcBef>
          <a:spcPct val="0"/>
        </a:spcBef>
        <a:buNone/>
        <a:defRPr sz="3200" kern="1200" cap="all" baseline="0">
          <a:solidFill>
            <a:srgbClr val="2090EB"/>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bg1"/>
          </a:solidFill>
          <a:latin typeface="Calibri"/>
          <a:ea typeface="+mn-ea"/>
          <a:cs typeface="Calibri"/>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bg1"/>
          </a:solidFill>
          <a:latin typeface="Calibri"/>
          <a:ea typeface="+mn-ea"/>
          <a:cs typeface="Calibri"/>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F70249E-AD26-6249-B1B1-DCC8B23CB32E}"/>
              </a:ext>
            </a:extLst>
          </p:cNvPr>
          <p:cNvSpPr>
            <a:spLocks noGrp="1"/>
          </p:cNvSpPr>
          <p:nvPr>
            <p:ph type="title"/>
          </p:nvPr>
        </p:nvSpPr>
        <p:spPr>
          <a:xfrm>
            <a:off x="628650" y="274638"/>
            <a:ext cx="7886700"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20CE034-FC1F-314F-B089-49542F20D0B3}"/>
              </a:ext>
            </a:extLst>
          </p:cNvPr>
          <p:cNvSpPr>
            <a:spLocks noGrp="1"/>
          </p:cNvSpPr>
          <p:nvPr>
            <p:ph type="body" idx="1"/>
          </p:nvPr>
        </p:nvSpPr>
        <p:spPr>
          <a:xfrm>
            <a:off x="628650" y="1370013"/>
            <a:ext cx="7886700"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7961A4-E722-FB4D-B530-B3C7C138FE65}"/>
              </a:ext>
            </a:extLst>
          </p:cNvPr>
          <p:cNvSpPr>
            <a:spLocks noGrp="1"/>
          </p:cNvSpPr>
          <p:nvPr>
            <p:ph type="dt" sz="half" idx="2"/>
          </p:nvPr>
        </p:nvSpPr>
        <p:spPr>
          <a:xfrm>
            <a:off x="628650" y="4767263"/>
            <a:ext cx="20574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B0012380-252E-A742-A283-86605F5F665F}" type="datetimeFigureOut">
              <a:rPr lang="en-US" smtClean="0"/>
              <a:t>11/10/24</a:t>
            </a:fld>
            <a:endParaRPr lang="en-US"/>
          </a:p>
        </p:txBody>
      </p:sp>
      <p:sp>
        <p:nvSpPr>
          <p:cNvPr id="5" name="Footer Placeholder 4">
            <a:extLst>
              <a:ext uri="{FF2B5EF4-FFF2-40B4-BE49-F238E27FC236}">
                <a16:creationId xmlns:a16="http://schemas.microsoft.com/office/drawing/2014/main" id="{7836A003-A338-2640-BFE8-B0E5D5C8BF38}"/>
              </a:ext>
            </a:extLst>
          </p:cNvPr>
          <p:cNvSpPr>
            <a:spLocks noGrp="1"/>
          </p:cNvSpPr>
          <p:nvPr>
            <p:ph type="ftr" sz="quarter" idx="3"/>
          </p:nvPr>
        </p:nvSpPr>
        <p:spPr>
          <a:xfrm>
            <a:off x="3028950" y="4767263"/>
            <a:ext cx="30861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EA91F7-1D05-C04B-9EB4-95C2DC2C8BFB}"/>
              </a:ext>
            </a:extLst>
          </p:cNvPr>
          <p:cNvSpPr>
            <a:spLocks noGrp="1"/>
          </p:cNvSpPr>
          <p:nvPr>
            <p:ph type="sldNum" sz="quarter" idx="4"/>
          </p:nvPr>
        </p:nvSpPr>
        <p:spPr>
          <a:xfrm>
            <a:off x="6457950" y="4767263"/>
            <a:ext cx="205740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2C762C97-83EE-2848-94CB-CEF6E3A7D9B5}" type="slidenum">
              <a:rPr lang="en-US" smtClean="0"/>
              <a:t>‹#›</a:t>
            </a:fld>
            <a:endParaRPr lang="en-US"/>
          </a:p>
        </p:txBody>
      </p:sp>
    </p:spTree>
    <p:extLst>
      <p:ext uri="{BB962C8B-B14F-4D97-AF65-F5344CB8AC3E}">
        <p14:creationId xmlns:p14="http://schemas.microsoft.com/office/powerpoint/2010/main" val="3663551625"/>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29.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36.jpg"/><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2.xml"/><Relationship Id="rId1" Type="http://schemas.openxmlformats.org/officeDocument/2006/relationships/slideLayout" Target="../slideLayouts/slideLayout6.xml"/><Relationship Id="rId5" Type="http://schemas.openxmlformats.org/officeDocument/2006/relationships/image" Target="../media/image40.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image" Target="../media/image56.jpg"/><Relationship Id="rId1" Type="http://schemas.openxmlformats.org/officeDocument/2006/relationships/slideLayout" Target="../slideLayouts/slideLayout3.xml"/><Relationship Id="rId4" Type="http://schemas.openxmlformats.org/officeDocument/2006/relationships/image" Target="../media/image5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0.tiff"/><Relationship Id="rId13" Type="http://schemas.openxmlformats.org/officeDocument/2006/relationships/image" Target="../media/image25.jpeg"/><Relationship Id="rId3" Type="http://schemas.openxmlformats.org/officeDocument/2006/relationships/image" Target="../media/image15.png"/><Relationship Id="rId7" Type="http://schemas.openxmlformats.org/officeDocument/2006/relationships/image" Target="../media/image19.jpg"/><Relationship Id="rId12" Type="http://schemas.openxmlformats.org/officeDocument/2006/relationships/image" Target="../media/image24.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png"/><Relationship Id="rId5" Type="http://schemas.openxmlformats.org/officeDocument/2006/relationships/image" Target="../media/image17.jpg"/><Relationship Id="rId15" Type="http://schemas.openxmlformats.org/officeDocument/2006/relationships/image" Target="../media/image27.png"/><Relationship Id="rId10" Type="http://schemas.openxmlformats.org/officeDocument/2006/relationships/image" Target="../media/image22.JPG"/><Relationship Id="rId4" Type="http://schemas.openxmlformats.org/officeDocument/2006/relationships/image" Target="../media/image16.jpeg"/><Relationship Id="rId9" Type="http://schemas.openxmlformats.org/officeDocument/2006/relationships/image" Target="../media/image21.tiff"/><Relationship Id="rId1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 </a:t>
            </a:r>
          </a:p>
        </p:txBody>
      </p:sp>
      <p:sp>
        <p:nvSpPr>
          <p:cNvPr id="4" name="Title 1"/>
          <p:cNvSpPr txBox="1">
            <a:spLocks/>
          </p:cNvSpPr>
          <p:nvPr/>
        </p:nvSpPr>
        <p:spPr>
          <a:xfrm>
            <a:off x="907951" y="1762881"/>
            <a:ext cx="7883582" cy="512186"/>
          </a:xfrm>
          <a:prstGeom prst="rect">
            <a:avLst/>
          </a:prstGeom>
        </p:spPr>
        <p:txBody>
          <a:bodyPr vert="horz" lIns="0" tIns="45720" rIns="0" bIns="45720" rtlCol="0" anchor="b" anchorCtr="0">
            <a:noAutofit/>
          </a:bodyPr>
          <a:lstStyle>
            <a:lvl1pPr algn="l" defTabSz="914400" rtl="0" eaLnBrk="1" latinLnBrk="0" hangingPunct="1">
              <a:spcBef>
                <a:spcPct val="0"/>
              </a:spcBef>
              <a:buNone/>
              <a:defRPr sz="3600" kern="1200" cap="all" baseline="0">
                <a:solidFill>
                  <a:srgbClr val="2090EB"/>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2400" dirty="0" err="1"/>
              <a:t>CHameleon</a:t>
            </a:r>
            <a:r>
              <a:rPr lang="en-US" sz="2400" dirty="0"/>
              <a:t>:  Adaptable infrastructure for reproducible science</a:t>
            </a:r>
          </a:p>
        </p:txBody>
      </p:sp>
      <p:sp>
        <p:nvSpPr>
          <p:cNvPr id="5" name="Subtitle 2"/>
          <p:cNvSpPr txBox="1">
            <a:spLocks/>
          </p:cNvSpPr>
          <p:nvPr/>
        </p:nvSpPr>
        <p:spPr>
          <a:xfrm>
            <a:off x="907951" y="2330255"/>
            <a:ext cx="7582793" cy="1588544"/>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lumMod val="50000"/>
                  </a:schemeClr>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r>
              <a:rPr lang="en-US" sz="1600" b="1" dirty="0">
                <a:solidFill>
                  <a:schemeClr val="bg1">
                    <a:lumMod val="50000"/>
                    <a:lumOff val="50000"/>
                  </a:schemeClr>
                </a:solidFill>
              </a:rPr>
              <a:t>Kate </a:t>
            </a:r>
            <a:r>
              <a:rPr lang="en-US" sz="1600" b="1" dirty="0" err="1">
                <a:solidFill>
                  <a:schemeClr val="bg1">
                    <a:lumMod val="50000"/>
                    <a:lumOff val="50000"/>
                  </a:schemeClr>
                </a:solidFill>
              </a:rPr>
              <a:t>Keahey</a:t>
            </a:r>
            <a:r>
              <a:rPr lang="en-US" sz="1600" b="1" dirty="0">
                <a:solidFill>
                  <a:schemeClr val="bg1">
                    <a:lumMod val="50000"/>
                    <a:lumOff val="50000"/>
                  </a:schemeClr>
                </a:solidFill>
              </a:rPr>
              <a:t> </a:t>
            </a:r>
          </a:p>
          <a:p>
            <a:r>
              <a:rPr lang="en-US" sz="1600" dirty="0">
                <a:solidFill>
                  <a:schemeClr val="bg1">
                    <a:lumMod val="50000"/>
                    <a:lumOff val="50000"/>
                  </a:schemeClr>
                </a:solidFill>
              </a:rPr>
              <a:t>Mathematics and CS Division,  Argonne National Laboratory </a:t>
            </a:r>
          </a:p>
          <a:p>
            <a:r>
              <a:rPr lang="en-US" sz="1600" dirty="0">
                <a:solidFill>
                  <a:schemeClr val="bg1">
                    <a:lumMod val="50000"/>
                    <a:lumOff val="50000"/>
                  </a:schemeClr>
                </a:solidFill>
              </a:rPr>
              <a:t>CS Department, University of Chicago</a:t>
            </a:r>
          </a:p>
          <a:p>
            <a:r>
              <a:rPr lang="en-US" sz="1600" i="1" dirty="0" err="1">
                <a:solidFill>
                  <a:schemeClr val="bg1">
                    <a:lumMod val="50000"/>
                    <a:lumOff val="50000"/>
                  </a:schemeClr>
                </a:solidFill>
              </a:rPr>
              <a:t>keahey@uchicago.edu</a:t>
            </a:r>
            <a:endParaRPr lang="en-US" sz="1600" i="1" dirty="0">
              <a:solidFill>
                <a:schemeClr val="bg1">
                  <a:lumMod val="50000"/>
                  <a:lumOff val="50000"/>
                </a:schemeClr>
              </a:solidFill>
            </a:endParaRPr>
          </a:p>
        </p:txBody>
      </p:sp>
      <p:sp>
        <p:nvSpPr>
          <p:cNvPr id="6" name="Subtitle 2">
            <a:extLst>
              <a:ext uri="{FF2B5EF4-FFF2-40B4-BE49-F238E27FC236}">
                <a16:creationId xmlns:a16="http://schemas.microsoft.com/office/drawing/2014/main" id="{B1C3F534-C3D9-0A44-9F53-14568BFDFA96}"/>
              </a:ext>
            </a:extLst>
          </p:cNvPr>
          <p:cNvSpPr txBox="1">
            <a:spLocks/>
          </p:cNvSpPr>
          <p:nvPr/>
        </p:nvSpPr>
        <p:spPr>
          <a:xfrm>
            <a:off x="907951" y="3737769"/>
            <a:ext cx="7175698" cy="538953"/>
          </a:xfrm>
          <a:prstGeom prst="rect">
            <a:avLst/>
          </a:prstGeom>
        </p:spPr>
        <p:txBody>
          <a:bodyPr vert="horz" lIns="0" tIns="45720" rIns="0" bIns="45720" rtlCol="0">
            <a:normAutofit/>
          </a:bodyPr>
          <a:lstStyle>
            <a:lvl1pPr marL="0" indent="0" algn="l" defTabSz="914400" rtl="0" eaLnBrk="1" latinLnBrk="0" hangingPunct="1">
              <a:lnSpc>
                <a:spcPct val="100000"/>
              </a:lnSpc>
              <a:spcBef>
                <a:spcPts val="700"/>
              </a:spcBef>
              <a:buClr>
                <a:schemeClr val="accent1"/>
              </a:buClr>
              <a:buSzPct val="85000"/>
              <a:buFont typeface="Wingdings 3" pitchFamily="18" charset="2"/>
              <a:buNone/>
              <a:defRPr sz="2000" kern="1200" baseline="0">
                <a:solidFill>
                  <a:schemeClr val="tx2">
                    <a:lumMod val="50000"/>
                  </a:schemeClr>
                </a:solidFill>
                <a:latin typeface="+mj-lt"/>
                <a:ea typeface="+mn-ea"/>
                <a:cs typeface="+mn-cs"/>
              </a:defRPr>
            </a:lvl1pPr>
            <a:lvl2pPr marL="457200" indent="0" algn="ctr" defTabSz="914400" rtl="0" eaLnBrk="1" latinLnBrk="0" hangingPunct="1">
              <a:lnSpc>
                <a:spcPct val="100000"/>
              </a:lnSpc>
              <a:spcBef>
                <a:spcPts val="700"/>
              </a:spcBef>
              <a:buClr>
                <a:schemeClr val="accent1"/>
              </a:buClr>
              <a:buSzPct val="85000"/>
              <a:buFont typeface="Wingdings 3" pitchFamily="18" charset="2"/>
              <a:buNone/>
              <a:defRPr sz="1600" kern="1200" baseline="0">
                <a:solidFill>
                  <a:schemeClr val="tx1">
                    <a:tint val="75000"/>
                  </a:schemeClr>
                </a:solidFill>
                <a:latin typeface="+mn-lt"/>
                <a:ea typeface="+mn-ea"/>
                <a:cs typeface="+mn-cs"/>
              </a:defRPr>
            </a:lvl2pPr>
            <a:lvl3pPr marL="9144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3pPr>
            <a:lvl4pPr marL="13716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4pPr>
            <a:lvl5pPr marL="1828800" indent="0" algn="ctr" defTabSz="914400" rtl="0" eaLnBrk="1" latinLnBrk="0" hangingPunct="1">
              <a:lnSpc>
                <a:spcPct val="100000"/>
              </a:lnSpc>
              <a:spcBef>
                <a:spcPts val="700"/>
              </a:spcBef>
              <a:buClr>
                <a:schemeClr val="accent1"/>
              </a:buClr>
              <a:buSzPct val="85000"/>
              <a:buFont typeface="Wingdings 3" pitchFamily="18" charset="2"/>
              <a:buNone/>
              <a:defRPr sz="1400" kern="1200" baseline="0">
                <a:solidFill>
                  <a:schemeClr val="tx1">
                    <a:tint val="75000"/>
                  </a:schemeClr>
                </a:solidFill>
                <a:latin typeface="+mn-lt"/>
                <a:ea typeface="+mn-ea"/>
                <a:cs typeface="+mn-cs"/>
              </a:defRPr>
            </a:lvl5pPr>
            <a:lvl6pPr marL="22860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6pPr>
            <a:lvl7pPr marL="27432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7pPr>
            <a:lvl8pPr marL="32004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8pPr>
            <a:lvl9pPr marL="3657600" indent="0" algn="ctr" defTabSz="914400" rtl="0" eaLnBrk="1" latinLnBrk="0" hangingPunct="1">
              <a:lnSpc>
                <a:spcPct val="100000"/>
              </a:lnSpc>
              <a:spcBef>
                <a:spcPts val="700"/>
              </a:spcBef>
              <a:buClr>
                <a:schemeClr val="accent1"/>
              </a:buClr>
              <a:buSzPct val="85000"/>
              <a:buFont typeface="Wingdings 3" pitchFamily="18" charset="2"/>
              <a:buNone/>
              <a:defRPr sz="1400" kern="1200">
                <a:solidFill>
                  <a:schemeClr val="tx1">
                    <a:tint val="75000"/>
                  </a:schemeClr>
                </a:solidFill>
                <a:latin typeface="+mn-lt"/>
                <a:ea typeface="+mn-ea"/>
                <a:cs typeface="+mn-cs"/>
              </a:defRPr>
            </a:lvl9pPr>
          </a:lstStyle>
          <a:p>
            <a:r>
              <a:rPr lang="en-US" sz="1600" b="1" dirty="0">
                <a:solidFill>
                  <a:schemeClr val="bg1">
                    <a:lumMod val="50000"/>
                    <a:lumOff val="50000"/>
                  </a:schemeClr>
                </a:solidFill>
              </a:rPr>
              <a:t>5</a:t>
            </a:r>
            <a:r>
              <a:rPr lang="en-US" sz="1600" b="1" baseline="30000" dirty="0">
                <a:solidFill>
                  <a:schemeClr val="bg1">
                    <a:lumMod val="50000"/>
                    <a:lumOff val="50000"/>
                  </a:schemeClr>
                </a:solidFill>
              </a:rPr>
              <a:t>th</a:t>
            </a:r>
            <a:r>
              <a:rPr lang="en-US" sz="1600" b="1" dirty="0">
                <a:solidFill>
                  <a:schemeClr val="bg1">
                    <a:lumMod val="50000"/>
                    <a:lumOff val="50000"/>
                  </a:schemeClr>
                </a:solidFill>
              </a:rPr>
              <a:t> Chameleon User Meeting , November 2024</a:t>
            </a:r>
          </a:p>
        </p:txBody>
      </p:sp>
    </p:spTree>
    <p:extLst>
      <p:ext uri="{BB962C8B-B14F-4D97-AF65-F5344CB8AC3E}">
        <p14:creationId xmlns:p14="http://schemas.microsoft.com/office/powerpoint/2010/main" val="39515614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4">
            <a:extLst>
              <a:ext uri="{FF2B5EF4-FFF2-40B4-BE49-F238E27FC236}">
                <a16:creationId xmlns:a16="http://schemas.microsoft.com/office/drawing/2014/main" id="{1105A061-39C6-A64C-BB42-D7010274B79A}"/>
              </a:ext>
            </a:extLst>
          </p:cNvPr>
          <p:cNvSpPr>
            <a:spLocks/>
          </p:cNvSpPr>
          <p:nvPr/>
        </p:nvSpPr>
        <p:spPr bwMode="auto">
          <a:xfrm>
            <a:off x="7461970" y="2057124"/>
            <a:ext cx="1510663" cy="1032405"/>
          </a:xfrm>
          <a:prstGeom prst="roundRect">
            <a:avLst>
              <a:gd name="adj" fmla="val 14713"/>
            </a:avLst>
          </a:prstGeom>
          <a:solidFill>
            <a:schemeClr val="bg2">
              <a:lumMod val="10000"/>
              <a:lumOff val="9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chemeClr val="bg1"/>
                </a:solidFill>
                <a:latin typeface="Calibri"/>
                <a:cs typeface="Calibri"/>
              </a:rPr>
              <a:t>Chameleon Volunteer Sites </a:t>
            </a:r>
          </a:p>
        </p:txBody>
      </p:sp>
      <p:sp>
        <p:nvSpPr>
          <p:cNvPr id="23" name="Line 3"/>
          <p:cNvSpPr>
            <a:spLocks noChangeShapeType="1"/>
          </p:cNvSpPr>
          <p:nvPr/>
        </p:nvSpPr>
        <p:spPr bwMode="auto">
          <a:xfrm flipV="1">
            <a:off x="438139" y="3018829"/>
            <a:ext cx="6595009" cy="19901"/>
          </a:xfrm>
          <a:prstGeom prst="line">
            <a:avLst/>
          </a:prstGeom>
          <a:noFill/>
          <a:ln w="25400" cap="flat">
            <a:solidFill>
              <a:srgbClr val="4C4C4C"/>
            </a:solidFill>
            <a:prstDash val="sysDot"/>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a:p>
        </p:txBody>
      </p:sp>
      <p:sp>
        <p:nvSpPr>
          <p:cNvPr id="2" name="Title 1"/>
          <p:cNvSpPr>
            <a:spLocks noGrp="1"/>
          </p:cNvSpPr>
          <p:nvPr>
            <p:ph type="title"/>
          </p:nvPr>
        </p:nvSpPr>
        <p:spPr>
          <a:xfrm>
            <a:off x="501720" y="67159"/>
            <a:ext cx="7772400" cy="857250"/>
          </a:xfrm>
        </p:spPr>
        <p:txBody>
          <a:bodyPr/>
          <a:lstStyle/>
          <a:p>
            <a:r>
              <a:rPr lang="en-US" dirty="0"/>
              <a:t>Chameleon hardware</a:t>
            </a:r>
          </a:p>
        </p:txBody>
      </p:sp>
      <p:sp>
        <p:nvSpPr>
          <p:cNvPr id="6" name="AutoShape 38"/>
          <p:cNvSpPr>
            <a:spLocks/>
          </p:cNvSpPr>
          <p:nvPr/>
        </p:nvSpPr>
        <p:spPr bwMode="auto">
          <a:xfrm>
            <a:off x="5801374" y="2575988"/>
            <a:ext cx="1309886" cy="896938"/>
          </a:xfrm>
          <a:prstGeom prst="roundRect">
            <a:avLst>
              <a:gd name="adj" fmla="val 16667"/>
            </a:avLst>
          </a:prstGeom>
          <a:solidFill>
            <a:schemeClr val="accent3">
              <a:lumMod val="40000"/>
              <a:lumOff val="60000"/>
            </a:schemeClr>
          </a:solidFill>
          <a:ln w="3175" cap="flat">
            <a:no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2000" dirty="0">
                <a:solidFill>
                  <a:srgbClr val="333333"/>
                </a:solidFill>
                <a:latin typeface="Calibri" charset="0"/>
                <a:ea typeface="Calibri" charset="0"/>
                <a:cs typeface="Calibri" charset="0"/>
                <a:sym typeface="Calibri" charset="0"/>
              </a:rPr>
              <a:t>Network</a:t>
            </a:r>
          </a:p>
          <a:p>
            <a:pPr algn="ctr"/>
            <a:r>
              <a:rPr lang="en-US" sz="1400" dirty="0">
                <a:solidFill>
                  <a:srgbClr val="333333"/>
                </a:solidFill>
                <a:latin typeface="Calibri" charset="0"/>
                <a:ea typeface="Calibri" charset="0"/>
                <a:cs typeface="Calibri" charset="0"/>
                <a:sym typeface="Calibri" charset="0"/>
              </a:rPr>
              <a:t>100Gbps public network</a:t>
            </a:r>
            <a:endParaRPr lang="en-US" sz="1600" dirty="0">
              <a:solidFill>
                <a:srgbClr val="333333"/>
              </a:solidFill>
              <a:latin typeface="Calibri" charset="0"/>
              <a:ea typeface="Calibri" charset="0"/>
              <a:cs typeface="Calibri" charset="0"/>
              <a:sym typeface="Calibri" charset="0"/>
            </a:endParaRPr>
          </a:p>
        </p:txBody>
      </p:sp>
      <p:sp>
        <p:nvSpPr>
          <p:cNvPr id="7" name="Rectangle 42"/>
          <p:cNvSpPr>
            <a:spLocks/>
          </p:cNvSpPr>
          <p:nvPr/>
        </p:nvSpPr>
        <p:spPr bwMode="auto">
          <a:xfrm>
            <a:off x="5818539" y="3625124"/>
            <a:ext cx="1275556" cy="887119"/>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65100" tIns="165100" rIns="165100" bIns="165100">
            <a:prstTxWarp prst="textNoShape">
              <a:avLst/>
            </a:prstTxWarp>
          </a:bodyPr>
          <a:lstStyle/>
          <a:p>
            <a:pPr algn="ctr"/>
            <a:r>
              <a:rPr lang="en-US" sz="2000" dirty="0">
                <a:solidFill>
                  <a:schemeClr val="bg1">
                    <a:lumMod val="65000"/>
                    <a:lumOff val="35000"/>
                  </a:schemeClr>
                </a:solidFill>
                <a:latin typeface="Calibri" charset="0"/>
                <a:ea typeface="Calibri" charset="0"/>
                <a:cs typeface="Calibri" charset="0"/>
                <a:sym typeface="Calibri" charset="0"/>
              </a:rPr>
              <a:t>Storage</a:t>
            </a:r>
          </a:p>
          <a:p>
            <a:pPr algn="ctr"/>
            <a:r>
              <a:rPr lang="en-US" sz="1400" dirty="0">
                <a:solidFill>
                  <a:schemeClr val="bg1">
                    <a:lumMod val="65000"/>
                    <a:lumOff val="35000"/>
                  </a:schemeClr>
                </a:solidFill>
                <a:latin typeface="Calibri" charset="0"/>
                <a:ea typeface="Calibri" charset="0"/>
                <a:cs typeface="Calibri" charset="0"/>
                <a:sym typeface="Calibri" charset="0"/>
              </a:rPr>
              <a:t>~3.5PB</a:t>
            </a:r>
          </a:p>
        </p:txBody>
      </p:sp>
      <p:sp>
        <p:nvSpPr>
          <p:cNvPr id="8" name="Rectangle 43"/>
          <p:cNvSpPr>
            <a:spLocks/>
          </p:cNvSpPr>
          <p:nvPr/>
        </p:nvSpPr>
        <p:spPr bwMode="auto">
          <a:xfrm>
            <a:off x="5818539" y="1565780"/>
            <a:ext cx="1275556" cy="857250"/>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65100" tIns="165100" rIns="165100" bIns="165100">
            <a:prstTxWarp prst="textNoShape">
              <a:avLst/>
            </a:prstTxWarp>
          </a:bodyPr>
          <a:lstStyle/>
          <a:p>
            <a:pPr algn="ctr"/>
            <a:r>
              <a:rPr lang="en-US" sz="1800" dirty="0">
                <a:solidFill>
                  <a:srgbClr val="595959"/>
                </a:solidFill>
                <a:latin typeface="Calibri" charset="0"/>
                <a:ea typeface="Calibri" charset="0"/>
                <a:cs typeface="Calibri" charset="0"/>
                <a:sym typeface="Calibri" charset="0"/>
              </a:rPr>
              <a:t>Storage</a:t>
            </a:r>
            <a:endParaRPr lang="en-US" sz="2200" dirty="0">
              <a:solidFill>
                <a:srgbClr val="595959"/>
              </a:solidFill>
              <a:latin typeface="Calibri" charset="0"/>
              <a:ea typeface="Calibri" charset="0"/>
              <a:cs typeface="Calibri" charset="0"/>
              <a:sym typeface="Calibri" charset="0"/>
            </a:endParaRPr>
          </a:p>
          <a:p>
            <a:pPr algn="ctr"/>
            <a:r>
              <a:rPr lang="en-US" sz="1400" dirty="0">
                <a:solidFill>
                  <a:schemeClr val="bg1">
                    <a:lumMod val="65000"/>
                    <a:lumOff val="35000"/>
                  </a:schemeClr>
                </a:solidFill>
                <a:latin typeface="Calibri" charset="0"/>
                <a:ea typeface="Calibri" charset="0"/>
                <a:cs typeface="Calibri" charset="0"/>
                <a:sym typeface="Calibri" charset="0"/>
              </a:rPr>
              <a:t>~0.5 PB</a:t>
            </a:r>
            <a:endParaRPr lang="en-US" sz="1400" dirty="0">
              <a:solidFill>
                <a:srgbClr val="595959"/>
              </a:solidFill>
              <a:latin typeface="Calibri" charset="0"/>
              <a:ea typeface="Calibri" charset="0"/>
              <a:cs typeface="Calibri" charset="0"/>
              <a:sym typeface="Calibri" charset="0"/>
            </a:endParaRPr>
          </a:p>
        </p:txBody>
      </p:sp>
      <p:sp>
        <p:nvSpPr>
          <p:cNvPr id="19" name="AutoShape 13"/>
          <p:cNvSpPr>
            <a:spLocks/>
          </p:cNvSpPr>
          <p:nvPr/>
        </p:nvSpPr>
        <p:spPr bwMode="auto">
          <a:xfrm>
            <a:off x="824089" y="867127"/>
            <a:ext cx="4589103" cy="1200158"/>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dirty="0"/>
          </a:p>
        </p:txBody>
      </p:sp>
      <p:sp>
        <p:nvSpPr>
          <p:cNvPr id="20" name="Rectangle 14"/>
          <p:cNvSpPr>
            <a:spLocks/>
          </p:cNvSpPr>
          <p:nvPr/>
        </p:nvSpPr>
        <p:spPr bwMode="auto">
          <a:xfrm>
            <a:off x="824089" y="856967"/>
            <a:ext cx="4589103" cy="1200158"/>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sz="1400" b="1" dirty="0">
                <a:solidFill>
                  <a:schemeClr val="bg1"/>
                </a:solidFill>
              </a:rPr>
              <a:t>CHI@UC</a:t>
            </a:r>
          </a:p>
          <a:p>
            <a:pPr algn="ctr"/>
            <a:r>
              <a:rPr lang="en-US" sz="1400" dirty="0">
                <a:solidFill>
                  <a:schemeClr val="bg1"/>
                </a:solidFill>
              </a:rPr>
              <a:t>Skylake, </a:t>
            </a:r>
            <a:r>
              <a:rPr lang="en-US" sz="1400" dirty="0" err="1">
                <a:solidFill>
                  <a:schemeClr val="bg1"/>
                </a:solidFill>
              </a:rPr>
              <a:t>CascadeLake</a:t>
            </a:r>
            <a:r>
              <a:rPr lang="en-US" sz="1400" dirty="0">
                <a:solidFill>
                  <a:schemeClr val="bg1"/>
                </a:solidFill>
              </a:rPr>
              <a:t>, </a:t>
            </a:r>
            <a:r>
              <a:rPr lang="en-US" sz="1400" dirty="0" err="1">
                <a:solidFill>
                  <a:schemeClr val="bg1"/>
                </a:solidFill>
              </a:rPr>
              <a:t>IceLake</a:t>
            </a:r>
            <a:r>
              <a:rPr lang="en-US" sz="1400" dirty="0">
                <a:solidFill>
                  <a:schemeClr val="bg1"/>
                </a:solidFill>
              </a:rPr>
              <a:t>, AMD nodes, and </a:t>
            </a:r>
            <a:r>
              <a:rPr lang="en-US" sz="1400" dirty="0" err="1">
                <a:solidFill>
                  <a:schemeClr val="bg1"/>
                </a:solidFill>
              </a:rPr>
              <a:t>GigaIO</a:t>
            </a:r>
            <a:r>
              <a:rPr lang="en-US" sz="1400" dirty="0">
                <a:solidFill>
                  <a:schemeClr val="bg1"/>
                </a:solidFill>
              </a:rPr>
              <a:t>  </a:t>
            </a:r>
            <a:br>
              <a:rPr lang="en-US" sz="1400" dirty="0">
                <a:solidFill>
                  <a:schemeClr val="bg1"/>
                </a:solidFill>
              </a:rPr>
            </a:br>
            <a:r>
              <a:rPr lang="en-US" sz="1400" dirty="0">
                <a:solidFill>
                  <a:schemeClr val="bg1"/>
                </a:solidFill>
              </a:rPr>
              <a:t>GPUs (A100, V100, RTX6000), FPGAs (Xilinx </a:t>
            </a:r>
            <a:r>
              <a:rPr lang="en-US" sz="1400" dirty="0" err="1">
                <a:solidFill>
                  <a:schemeClr val="bg1"/>
                </a:solidFill>
              </a:rPr>
              <a:t>Alveo</a:t>
            </a:r>
            <a:r>
              <a:rPr lang="en-US" sz="1400" dirty="0">
                <a:solidFill>
                  <a:schemeClr val="bg1"/>
                </a:solidFill>
              </a:rPr>
              <a:t> U280)</a:t>
            </a:r>
          </a:p>
          <a:p>
            <a:pPr algn="ctr"/>
            <a:r>
              <a:rPr lang="en-US" sz="1400" dirty="0">
                <a:solidFill>
                  <a:schemeClr val="bg1"/>
                </a:solidFill>
              </a:rPr>
              <a:t>Storage (</a:t>
            </a:r>
            <a:r>
              <a:rPr lang="en-US" sz="1400" dirty="0" err="1">
                <a:solidFill>
                  <a:schemeClr val="bg1"/>
                </a:solidFill>
              </a:rPr>
              <a:t>NVMe</a:t>
            </a:r>
            <a:r>
              <a:rPr lang="en-US" sz="1400" dirty="0">
                <a:solidFill>
                  <a:schemeClr val="bg1"/>
                </a:solidFill>
              </a:rPr>
              <a:t> SSD, NVDIMM)</a:t>
            </a:r>
          </a:p>
          <a:p>
            <a:pPr algn="ctr"/>
            <a:r>
              <a:rPr lang="en-US" sz="1400" dirty="0">
                <a:solidFill>
                  <a:schemeClr val="bg1"/>
                </a:solidFill>
              </a:rPr>
              <a:t>Network (Corsa SDN, 25G Ethernet, 200G InfiniBand)</a:t>
            </a:r>
            <a:endParaRPr lang="en-US" sz="1400" dirty="0">
              <a:solidFill>
                <a:schemeClr val="bg1"/>
              </a:solidFill>
              <a:latin typeface="Calibri" charset="0"/>
              <a:ea typeface="Calibri" charset="0"/>
              <a:cs typeface="Calibri" charset="0"/>
              <a:sym typeface="Calibri" charset="0"/>
            </a:endParaRPr>
          </a:p>
        </p:txBody>
      </p:sp>
      <p:sp>
        <p:nvSpPr>
          <p:cNvPr id="21" name="AutoShape 13"/>
          <p:cNvSpPr>
            <a:spLocks/>
          </p:cNvSpPr>
          <p:nvPr/>
        </p:nvSpPr>
        <p:spPr bwMode="auto">
          <a:xfrm>
            <a:off x="788850" y="3174218"/>
            <a:ext cx="4624354" cy="1378665"/>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chemeClr val="bg1"/>
                </a:solidFill>
              </a:rPr>
              <a:t>CHI@TACC</a:t>
            </a:r>
          </a:p>
          <a:p>
            <a:pPr algn="ctr"/>
            <a:r>
              <a:rPr lang="en-US" sz="1400" dirty="0">
                <a:solidFill>
                  <a:schemeClr val="bg1"/>
                </a:solidFill>
              </a:rPr>
              <a:t>Haswell, </a:t>
            </a:r>
            <a:r>
              <a:rPr lang="en-US" sz="1400" dirty="0" err="1">
                <a:solidFill>
                  <a:schemeClr val="bg1"/>
                </a:solidFill>
              </a:rPr>
              <a:t>SkyLake</a:t>
            </a:r>
            <a:r>
              <a:rPr lang="en-US" sz="1400" dirty="0">
                <a:solidFill>
                  <a:schemeClr val="bg1"/>
                </a:solidFill>
              </a:rPr>
              <a:t>, </a:t>
            </a:r>
            <a:r>
              <a:rPr lang="en-US" sz="1400" dirty="0" err="1">
                <a:solidFill>
                  <a:schemeClr val="bg1"/>
                </a:solidFill>
              </a:rPr>
              <a:t>CascadeLake</a:t>
            </a:r>
            <a:r>
              <a:rPr lang="en-US" sz="1400" dirty="0">
                <a:solidFill>
                  <a:schemeClr val="bg1"/>
                </a:solidFill>
              </a:rPr>
              <a:t>, </a:t>
            </a:r>
            <a:r>
              <a:rPr lang="en-US" sz="1400" dirty="0" err="1">
                <a:solidFill>
                  <a:schemeClr val="bg1"/>
                </a:solidFill>
              </a:rPr>
              <a:t>Fugaku</a:t>
            </a:r>
            <a:r>
              <a:rPr lang="en-US" sz="1400" dirty="0">
                <a:solidFill>
                  <a:schemeClr val="bg1"/>
                </a:solidFill>
              </a:rPr>
              <a:t> (ARM64 + HBM),  AMD nodes, and LIQID/</a:t>
            </a:r>
            <a:r>
              <a:rPr lang="en-US" sz="1400" dirty="0" err="1">
                <a:solidFill>
                  <a:schemeClr val="bg1"/>
                </a:solidFill>
              </a:rPr>
              <a:t>GigaIO</a:t>
            </a:r>
            <a:r>
              <a:rPr lang="en-US" sz="1400" dirty="0">
                <a:solidFill>
                  <a:schemeClr val="bg1"/>
                </a:solidFill>
              </a:rPr>
              <a:t> disaggregated hardware</a:t>
            </a:r>
          </a:p>
          <a:p>
            <a:pPr algn="ctr"/>
            <a:r>
              <a:rPr lang="en-US" sz="1400" dirty="0">
                <a:solidFill>
                  <a:schemeClr val="bg1"/>
                </a:solidFill>
              </a:rPr>
              <a:t>GPU (K80, M40, P100, MI100), FPGAs (Altera)</a:t>
            </a:r>
          </a:p>
          <a:p>
            <a:pPr algn="ctr"/>
            <a:r>
              <a:rPr lang="en-US" sz="1400" dirty="0">
                <a:solidFill>
                  <a:schemeClr val="bg1"/>
                </a:solidFill>
              </a:rPr>
              <a:t>Storage (</a:t>
            </a:r>
            <a:r>
              <a:rPr lang="en-US" sz="1400" dirty="0" err="1">
                <a:solidFill>
                  <a:schemeClr val="bg1"/>
                </a:solidFill>
              </a:rPr>
              <a:t>NVMe</a:t>
            </a:r>
            <a:r>
              <a:rPr lang="en-US" sz="1400" dirty="0">
                <a:solidFill>
                  <a:schemeClr val="bg1"/>
                </a:solidFill>
              </a:rPr>
              <a:t>, SSD, NVDIMM)</a:t>
            </a:r>
          </a:p>
          <a:p>
            <a:pPr algn="ctr"/>
            <a:r>
              <a:rPr lang="en-US" sz="1400" dirty="0">
                <a:solidFill>
                  <a:schemeClr val="bg1"/>
                </a:solidFill>
              </a:rPr>
              <a:t>Network (Corsa SDN, 25G Ethernet, 200G InfiniBand)</a:t>
            </a:r>
          </a:p>
        </p:txBody>
      </p:sp>
      <p:sp>
        <p:nvSpPr>
          <p:cNvPr id="56" name="Rectangle 20"/>
          <p:cNvSpPr>
            <a:spLocks/>
          </p:cNvSpPr>
          <p:nvPr/>
        </p:nvSpPr>
        <p:spPr bwMode="auto">
          <a:xfrm>
            <a:off x="213491" y="2801979"/>
            <a:ext cx="565155" cy="26161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1200" dirty="0">
                <a:solidFill>
                  <a:srgbClr val="4C4C4C"/>
                </a:solidFill>
                <a:latin typeface="Calibri" charset="0"/>
                <a:ea typeface="Calibri" charset="0"/>
                <a:cs typeface="Calibri" charset="0"/>
                <a:sym typeface="Calibri" charset="0"/>
              </a:rPr>
              <a:t>Chicago</a:t>
            </a:r>
          </a:p>
        </p:txBody>
      </p:sp>
      <p:sp>
        <p:nvSpPr>
          <p:cNvPr id="57" name="Rectangle 56"/>
          <p:cNvSpPr>
            <a:spLocks/>
          </p:cNvSpPr>
          <p:nvPr/>
        </p:nvSpPr>
        <p:spPr bwMode="auto">
          <a:xfrm>
            <a:off x="288360" y="3055253"/>
            <a:ext cx="395814" cy="184666"/>
          </a:xfrm>
          <a:prstGeom prst="rect">
            <a:avLst/>
          </a:prstGeom>
          <a:noFill/>
          <a:ln w="12700" cap="rnd">
            <a:noFill/>
            <a:round/>
            <a:headEnd type="none" w="med" len="med"/>
            <a:tailEnd type="none" w="med" len="med"/>
          </a:ln>
        </p:spPr>
        <p:txBody>
          <a:bodyPr wrap="none" lIns="0" tIns="0" rIns="0" bIns="0">
            <a:prstTxWarp prst="textNoShape">
              <a:avLst/>
            </a:prstTxWarp>
            <a:spAutoFit/>
          </a:bodyPr>
          <a:lstStyle/>
          <a:p>
            <a:pPr algn="l"/>
            <a:r>
              <a:rPr lang="en-US" sz="1200" dirty="0">
                <a:solidFill>
                  <a:srgbClr val="4C4C4C"/>
                </a:solidFill>
                <a:latin typeface="Calibri" charset="0"/>
                <a:ea typeface="Calibri" charset="0"/>
                <a:cs typeface="Calibri" charset="0"/>
                <a:sym typeface="Calibri" charset="0"/>
              </a:rPr>
              <a:t>Austin</a:t>
            </a:r>
          </a:p>
        </p:txBody>
      </p:sp>
      <p:cxnSp>
        <p:nvCxnSpPr>
          <p:cNvPr id="27" name="Elbow Connector 26">
            <a:extLst>
              <a:ext uri="{FF2B5EF4-FFF2-40B4-BE49-F238E27FC236}">
                <a16:creationId xmlns:a16="http://schemas.microsoft.com/office/drawing/2014/main" id="{37B60EDE-5E66-104B-BBCB-78BB19F15EC1}"/>
              </a:ext>
            </a:extLst>
          </p:cNvPr>
          <p:cNvCxnSpPr>
            <a:cxnSpLocks/>
            <a:stCxn id="6" idx="3"/>
            <a:endCxn id="52" idx="1"/>
          </p:cNvCxnSpPr>
          <p:nvPr/>
        </p:nvCxnSpPr>
        <p:spPr>
          <a:xfrm flipV="1">
            <a:off x="7111260" y="2573327"/>
            <a:ext cx="350710" cy="451130"/>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E0B21078-33B5-3240-8353-9C5EBE43C702}"/>
              </a:ext>
            </a:extLst>
          </p:cNvPr>
          <p:cNvCxnSpPr>
            <a:cxnSpLocks/>
            <a:stCxn id="37" idx="1"/>
            <a:endCxn id="6" idx="3"/>
          </p:cNvCxnSpPr>
          <p:nvPr/>
        </p:nvCxnSpPr>
        <p:spPr>
          <a:xfrm rot="10800000">
            <a:off x="7111261" y="3024457"/>
            <a:ext cx="343221" cy="874832"/>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B5616A-7120-9C47-A243-6BD60ACBA8FB}"/>
              </a:ext>
            </a:extLst>
          </p:cNvPr>
          <p:cNvCxnSpPr>
            <a:cxnSpLocks/>
            <a:stCxn id="8" idx="2"/>
            <a:endCxn id="6" idx="0"/>
          </p:cNvCxnSpPr>
          <p:nvPr/>
        </p:nvCxnSpPr>
        <p:spPr>
          <a:xfrm>
            <a:off x="6456317" y="2423030"/>
            <a:ext cx="0" cy="15295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4893B2-11E5-4244-A3A5-73D0896A1200}"/>
              </a:ext>
            </a:extLst>
          </p:cNvPr>
          <p:cNvCxnSpPr>
            <a:stCxn id="6" idx="2"/>
            <a:endCxn id="7" idx="0"/>
          </p:cNvCxnSpPr>
          <p:nvPr/>
        </p:nvCxnSpPr>
        <p:spPr>
          <a:xfrm>
            <a:off x="6456317" y="3472926"/>
            <a:ext cx="0" cy="1521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0" name="AutoShape 13">
            <a:extLst>
              <a:ext uri="{FF2B5EF4-FFF2-40B4-BE49-F238E27FC236}">
                <a16:creationId xmlns:a16="http://schemas.microsoft.com/office/drawing/2014/main" id="{BB7CE8DE-7045-9E44-8553-0D6C53C1EC55}"/>
              </a:ext>
            </a:extLst>
          </p:cNvPr>
          <p:cNvSpPr>
            <a:spLocks/>
          </p:cNvSpPr>
          <p:nvPr/>
        </p:nvSpPr>
        <p:spPr bwMode="auto">
          <a:xfrm>
            <a:off x="788850" y="2166247"/>
            <a:ext cx="4624354" cy="722845"/>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err="1">
                <a:solidFill>
                  <a:schemeClr val="bg1"/>
                </a:solidFill>
              </a:rPr>
              <a:t>CHI@Edge</a:t>
            </a:r>
            <a:endParaRPr lang="en-US" sz="1400" b="1" dirty="0">
              <a:solidFill>
                <a:schemeClr val="bg1"/>
              </a:solidFill>
            </a:endParaRPr>
          </a:p>
          <a:p>
            <a:pPr algn="ctr"/>
            <a:r>
              <a:rPr lang="en-US" sz="1400" dirty="0">
                <a:solidFill>
                  <a:schemeClr val="bg1"/>
                </a:solidFill>
              </a:rPr>
              <a:t>Raspberry Pi, Jetson Nano, Jetson Xavier NX, AGX Orin</a:t>
            </a:r>
          </a:p>
          <a:p>
            <a:pPr algn="ctr"/>
            <a:r>
              <a:rPr lang="en-US" sz="1400" b="1" i="1" dirty="0">
                <a:solidFill>
                  <a:schemeClr val="bg1"/>
                </a:solidFill>
              </a:rPr>
              <a:t>+ User-added devices </a:t>
            </a:r>
          </a:p>
          <a:p>
            <a:br>
              <a:rPr lang="en-US" sz="1400" dirty="0"/>
            </a:br>
            <a:br>
              <a:rPr lang="en-US" sz="1400" dirty="0"/>
            </a:br>
            <a:endParaRPr lang="en-US" sz="1400" b="1" dirty="0">
              <a:solidFill>
                <a:schemeClr val="bg1"/>
              </a:solidFill>
            </a:endParaRPr>
          </a:p>
        </p:txBody>
      </p:sp>
      <p:cxnSp>
        <p:nvCxnSpPr>
          <p:cNvPr id="63" name="Elbow Connector 62">
            <a:extLst>
              <a:ext uri="{FF2B5EF4-FFF2-40B4-BE49-F238E27FC236}">
                <a16:creationId xmlns:a16="http://schemas.microsoft.com/office/drawing/2014/main" id="{3EA942B5-2989-8E42-8458-4D9A71FF4341}"/>
              </a:ext>
            </a:extLst>
          </p:cNvPr>
          <p:cNvCxnSpPr>
            <a:cxnSpLocks/>
            <a:stCxn id="20" idx="3"/>
            <a:endCxn id="6" idx="1"/>
          </p:cNvCxnSpPr>
          <p:nvPr/>
        </p:nvCxnSpPr>
        <p:spPr>
          <a:xfrm>
            <a:off x="5413192" y="1457046"/>
            <a:ext cx="388182" cy="1567411"/>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1FE18E6F-7982-CA4D-AA67-274BB3EF9A60}"/>
              </a:ext>
            </a:extLst>
          </p:cNvPr>
          <p:cNvCxnSpPr>
            <a:cxnSpLocks/>
            <a:stCxn id="60" idx="3"/>
            <a:endCxn id="6" idx="1"/>
          </p:cNvCxnSpPr>
          <p:nvPr/>
        </p:nvCxnSpPr>
        <p:spPr>
          <a:xfrm>
            <a:off x="5413204" y="2527670"/>
            <a:ext cx="388170" cy="496787"/>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82E0591F-AC1F-9B40-9B30-3A00BA60BF13}"/>
              </a:ext>
            </a:extLst>
          </p:cNvPr>
          <p:cNvCxnSpPr>
            <a:cxnSpLocks/>
            <a:stCxn id="21" idx="3"/>
            <a:endCxn id="6" idx="1"/>
          </p:cNvCxnSpPr>
          <p:nvPr/>
        </p:nvCxnSpPr>
        <p:spPr>
          <a:xfrm flipV="1">
            <a:off x="5413204" y="3024457"/>
            <a:ext cx="388170" cy="839094"/>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E7E1C316-3D82-6A4C-B9C1-4CFCDCE91E5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455947" y="2545959"/>
            <a:ext cx="456138" cy="456138"/>
          </a:xfrm>
          <a:prstGeom prst="rect">
            <a:avLst/>
          </a:prstGeom>
        </p:spPr>
      </p:pic>
      <p:pic>
        <p:nvPicPr>
          <p:cNvPr id="34" name="Picture 33">
            <a:extLst>
              <a:ext uri="{FF2B5EF4-FFF2-40B4-BE49-F238E27FC236}">
                <a16:creationId xmlns:a16="http://schemas.microsoft.com/office/drawing/2014/main" id="{4ABDE2A9-EA9E-7040-A1B6-FB941727F812}"/>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522944" y="2577309"/>
            <a:ext cx="402032" cy="402032"/>
          </a:xfrm>
          <a:prstGeom prst="rect">
            <a:avLst/>
          </a:prstGeom>
        </p:spPr>
      </p:pic>
      <p:sp>
        <p:nvSpPr>
          <p:cNvPr id="30" name="AutoShape 4">
            <a:extLst>
              <a:ext uri="{FF2B5EF4-FFF2-40B4-BE49-F238E27FC236}">
                <a16:creationId xmlns:a16="http://schemas.microsoft.com/office/drawing/2014/main" id="{973ECD7E-4138-1845-9A88-03F770F78340}"/>
              </a:ext>
            </a:extLst>
          </p:cNvPr>
          <p:cNvSpPr>
            <a:spLocks/>
          </p:cNvSpPr>
          <p:nvPr/>
        </p:nvSpPr>
        <p:spPr bwMode="auto">
          <a:xfrm>
            <a:off x="7461970" y="1401328"/>
            <a:ext cx="1510663" cy="519998"/>
          </a:xfrm>
          <a:prstGeom prst="roundRect">
            <a:avLst>
              <a:gd name="adj" fmla="val 14713"/>
            </a:avLst>
          </a:prstGeom>
          <a:solidFill>
            <a:schemeClr val="bg2">
              <a:lumMod val="10000"/>
              <a:lumOff val="9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rgbClr val="000000"/>
                </a:solidFill>
                <a:latin typeface="Calibri"/>
                <a:cs typeface="Calibri"/>
              </a:rPr>
              <a:t>FABRIC, FAB</a:t>
            </a:r>
          </a:p>
          <a:p>
            <a:pPr algn="ctr"/>
            <a:r>
              <a:rPr lang="en-US" sz="1400" dirty="0">
                <a:solidFill>
                  <a:srgbClr val="000000"/>
                </a:solidFill>
                <a:latin typeface="Calibri"/>
                <a:cs typeface="Calibri"/>
              </a:rPr>
              <a:t>and other partners</a:t>
            </a:r>
          </a:p>
        </p:txBody>
      </p:sp>
      <p:sp>
        <p:nvSpPr>
          <p:cNvPr id="36" name="AutoShape 4">
            <a:extLst>
              <a:ext uri="{FF2B5EF4-FFF2-40B4-BE49-F238E27FC236}">
                <a16:creationId xmlns:a16="http://schemas.microsoft.com/office/drawing/2014/main" id="{FCD72A7D-00D2-7447-A1E8-C50E046FB143}"/>
              </a:ext>
            </a:extLst>
          </p:cNvPr>
          <p:cNvSpPr>
            <a:spLocks/>
          </p:cNvSpPr>
          <p:nvPr/>
        </p:nvSpPr>
        <p:spPr bwMode="auto">
          <a:xfrm>
            <a:off x="7461970" y="763336"/>
            <a:ext cx="1510663" cy="519998"/>
          </a:xfrm>
          <a:prstGeom prst="roundRect">
            <a:avLst>
              <a:gd name="adj" fmla="val 14713"/>
            </a:avLst>
          </a:prstGeom>
          <a:solidFill>
            <a:schemeClr val="bg2">
              <a:lumMod val="10000"/>
              <a:lumOff val="9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dirty="0">
                <a:solidFill>
                  <a:schemeClr val="bg1"/>
                </a:solidFill>
                <a:latin typeface="Calibri"/>
                <a:cs typeface="Calibri"/>
              </a:rPr>
              <a:t>Commercial Clouds via </a:t>
            </a:r>
            <a:r>
              <a:rPr lang="en-US" sz="1400" b="1" dirty="0" err="1">
                <a:solidFill>
                  <a:schemeClr val="bg1"/>
                </a:solidFill>
                <a:latin typeface="Calibri"/>
                <a:cs typeface="Calibri"/>
              </a:rPr>
              <a:t>CloudBank</a:t>
            </a:r>
            <a:endParaRPr lang="en-US" sz="1400" b="1" dirty="0">
              <a:solidFill>
                <a:schemeClr val="bg1"/>
              </a:solidFill>
              <a:latin typeface="Calibri"/>
              <a:cs typeface="Calibri"/>
            </a:endParaRPr>
          </a:p>
        </p:txBody>
      </p:sp>
      <p:sp>
        <p:nvSpPr>
          <p:cNvPr id="37" name="AutoShape 13">
            <a:extLst>
              <a:ext uri="{FF2B5EF4-FFF2-40B4-BE49-F238E27FC236}">
                <a16:creationId xmlns:a16="http://schemas.microsoft.com/office/drawing/2014/main" id="{673C33F4-B0F2-5948-8E74-CD67F261B081}"/>
              </a:ext>
            </a:extLst>
          </p:cNvPr>
          <p:cNvSpPr>
            <a:spLocks/>
          </p:cNvSpPr>
          <p:nvPr/>
        </p:nvSpPr>
        <p:spPr bwMode="auto">
          <a:xfrm>
            <a:off x="7454481" y="3209956"/>
            <a:ext cx="1510655" cy="1378665"/>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chemeClr val="bg1"/>
                </a:solidFill>
              </a:rPr>
              <a:t>CHI@NCAR</a:t>
            </a:r>
          </a:p>
        </p:txBody>
      </p:sp>
      <p:pic>
        <p:nvPicPr>
          <p:cNvPr id="41" name="Picture 40">
            <a:extLst>
              <a:ext uri="{FF2B5EF4-FFF2-40B4-BE49-F238E27FC236}">
                <a16:creationId xmlns:a16="http://schemas.microsoft.com/office/drawing/2014/main" id="{E3BAAA5A-2AA9-394B-AC7C-DFA62C888198}"/>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55763" y="3777963"/>
            <a:ext cx="1192317" cy="318684"/>
          </a:xfrm>
          <a:prstGeom prst="rect">
            <a:avLst/>
          </a:prstGeom>
        </p:spPr>
      </p:pic>
      <p:pic>
        <p:nvPicPr>
          <p:cNvPr id="16" name="Picture 15">
            <a:extLst>
              <a:ext uri="{FF2B5EF4-FFF2-40B4-BE49-F238E27FC236}">
                <a16:creationId xmlns:a16="http://schemas.microsoft.com/office/drawing/2014/main" id="{DEE0B6D6-3EFC-D149-8BF8-DD78E21DB88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14996" y="2593070"/>
            <a:ext cx="365985" cy="365985"/>
          </a:xfrm>
          <a:prstGeom prst="rect">
            <a:avLst/>
          </a:prstGeom>
        </p:spPr>
      </p:pic>
      <p:sp>
        <p:nvSpPr>
          <p:cNvPr id="44" name="Line 3">
            <a:extLst>
              <a:ext uri="{FF2B5EF4-FFF2-40B4-BE49-F238E27FC236}">
                <a16:creationId xmlns:a16="http://schemas.microsoft.com/office/drawing/2014/main" id="{0FE251E2-4CC5-804B-B4E9-731768067CDF}"/>
              </a:ext>
            </a:extLst>
          </p:cNvPr>
          <p:cNvSpPr>
            <a:spLocks noChangeShapeType="1"/>
          </p:cNvSpPr>
          <p:nvPr/>
        </p:nvSpPr>
        <p:spPr bwMode="auto">
          <a:xfrm rot="16200000" flipV="1">
            <a:off x="6380315" y="3809125"/>
            <a:ext cx="1659569" cy="0"/>
          </a:xfrm>
          <a:prstGeom prst="line">
            <a:avLst/>
          </a:prstGeom>
          <a:noFill/>
          <a:ln w="25400" cap="flat">
            <a:solidFill>
              <a:srgbClr val="4C4C4C"/>
            </a:solidFill>
            <a:prstDash val="sysDot"/>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a:p>
        </p:txBody>
      </p:sp>
      <p:sp>
        <p:nvSpPr>
          <p:cNvPr id="22" name="TextBox 21">
            <a:extLst>
              <a:ext uri="{FF2B5EF4-FFF2-40B4-BE49-F238E27FC236}">
                <a16:creationId xmlns:a16="http://schemas.microsoft.com/office/drawing/2014/main" id="{D2846773-D614-FD49-AC77-C77448812437}"/>
              </a:ext>
            </a:extLst>
          </p:cNvPr>
          <p:cNvSpPr txBox="1"/>
          <p:nvPr/>
        </p:nvSpPr>
        <p:spPr>
          <a:xfrm>
            <a:off x="5874595" y="131691"/>
            <a:ext cx="2709396" cy="523220"/>
          </a:xfrm>
          <a:prstGeom prst="rect">
            <a:avLst/>
          </a:prstGeom>
          <a:noFill/>
        </p:spPr>
        <p:txBody>
          <a:bodyPr wrap="none" rtlCol="0">
            <a:spAutoFit/>
          </a:bodyPr>
          <a:lstStyle/>
          <a:p>
            <a:r>
              <a:rPr lang="en-US" sz="1400" i="1" dirty="0">
                <a:solidFill>
                  <a:schemeClr val="bg1">
                    <a:lumMod val="50000"/>
                    <a:lumOff val="50000"/>
                  </a:schemeClr>
                </a:solidFill>
              </a:rPr>
              <a:t>Coming soon:  Dell XE9640, </a:t>
            </a:r>
          </a:p>
          <a:p>
            <a:r>
              <a:rPr lang="en-US" sz="1400" i="1" dirty="0">
                <a:solidFill>
                  <a:schemeClr val="bg1">
                    <a:lumMod val="50000"/>
                    <a:lumOff val="50000"/>
                  </a:schemeClr>
                </a:solidFill>
              </a:rPr>
              <a:t>2x Intel 9468 CPU / 4x Nvidia H100</a:t>
            </a:r>
          </a:p>
        </p:txBody>
      </p:sp>
    </p:spTree>
    <p:extLst>
      <p:ext uri="{BB962C8B-B14F-4D97-AF65-F5344CB8AC3E}">
        <p14:creationId xmlns:p14="http://schemas.microsoft.com/office/powerpoint/2010/main" val="186732538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6CD035-67E9-2D49-B063-333E4575F827}"/>
              </a:ext>
            </a:extLst>
          </p:cNvPr>
          <p:cNvSpPr>
            <a:spLocks noGrp="1"/>
          </p:cNvSpPr>
          <p:nvPr>
            <p:ph type="title"/>
          </p:nvPr>
        </p:nvSpPr>
        <p:spPr/>
        <p:txBody>
          <a:bodyPr>
            <a:normAutofit/>
          </a:bodyPr>
          <a:lstStyle/>
          <a:p>
            <a:pPr algn="ctr"/>
            <a:r>
              <a:rPr lang="en-US" dirty="0"/>
              <a:t>Hardware: disaggregated hardware</a:t>
            </a:r>
          </a:p>
        </p:txBody>
      </p:sp>
      <p:sp>
        <p:nvSpPr>
          <p:cNvPr id="3" name="Content Placeholder 2">
            <a:extLst>
              <a:ext uri="{FF2B5EF4-FFF2-40B4-BE49-F238E27FC236}">
                <a16:creationId xmlns:a16="http://schemas.microsoft.com/office/drawing/2014/main" id="{BA22973A-BBE3-BA4C-98FB-AE80F3B1A161}"/>
              </a:ext>
            </a:extLst>
          </p:cNvPr>
          <p:cNvSpPr>
            <a:spLocks noGrp="1"/>
          </p:cNvSpPr>
          <p:nvPr>
            <p:ph idx="1"/>
          </p:nvPr>
        </p:nvSpPr>
        <p:spPr>
          <a:xfrm>
            <a:off x="685800" y="959202"/>
            <a:ext cx="3445933" cy="3597009"/>
          </a:xfrm>
        </p:spPr>
        <p:txBody>
          <a:bodyPr>
            <a:normAutofit fontScale="92500" lnSpcReduction="10000"/>
          </a:bodyPr>
          <a:lstStyle/>
          <a:p>
            <a:r>
              <a:rPr lang="en-US" dirty="0"/>
              <a:t>Composable hardware: </a:t>
            </a:r>
            <a:r>
              <a:rPr lang="en-US" dirty="0" err="1"/>
              <a:t>Liqid</a:t>
            </a:r>
            <a:endParaRPr lang="en-US" dirty="0"/>
          </a:p>
          <a:p>
            <a:pPr lvl="1"/>
            <a:r>
              <a:rPr lang="en-US" dirty="0"/>
              <a:t>Disaggregated pools of components that can be flexibly combined</a:t>
            </a:r>
          </a:p>
          <a:p>
            <a:pPr lvl="2"/>
            <a:r>
              <a:rPr lang="en-US" dirty="0"/>
              <a:t>10x NVIDIA A100 GPUs</a:t>
            </a:r>
          </a:p>
          <a:p>
            <a:pPr lvl="2"/>
            <a:r>
              <a:rPr lang="en-US" dirty="0"/>
              <a:t>(2-&gt;8)x 2-socket AMD EPYC 7763 64-Core/256G RAM</a:t>
            </a:r>
          </a:p>
          <a:p>
            <a:pPr lvl="2"/>
            <a:r>
              <a:rPr lang="en-US" dirty="0"/>
              <a:t>2x 3.5TB </a:t>
            </a:r>
            <a:r>
              <a:rPr lang="en-US" dirty="0" err="1"/>
              <a:t>NVMe</a:t>
            </a:r>
            <a:r>
              <a:rPr lang="en-US" dirty="0"/>
              <a:t> SSD</a:t>
            </a:r>
          </a:p>
          <a:p>
            <a:pPr lvl="1"/>
            <a:r>
              <a:rPr lang="en-US" dirty="0"/>
              <a:t>Fungible versus non-fungible presentation</a:t>
            </a:r>
          </a:p>
          <a:p>
            <a:r>
              <a:rPr lang="en-US" dirty="0"/>
              <a:t>Alternative: nodes with GPUs, NVDIMMs, large variety of SSDs, etc. connected by RDMA</a:t>
            </a:r>
          </a:p>
        </p:txBody>
      </p:sp>
      <p:pic>
        <p:nvPicPr>
          <p:cNvPr id="5" name="Picture 4" descr="Graphical user interface&#10;&#10;Description automatically generated">
            <a:extLst>
              <a:ext uri="{FF2B5EF4-FFF2-40B4-BE49-F238E27FC236}">
                <a16:creationId xmlns:a16="http://schemas.microsoft.com/office/drawing/2014/main" id="{4262E221-5928-CC40-9D57-5D4A1841BB09}"/>
              </a:ext>
            </a:extLst>
          </p:cNvPr>
          <p:cNvPicPr>
            <a:picLocks noChangeAspect="1"/>
          </p:cNvPicPr>
          <p:nvPr/>
        </p:nvPicPr>
        <p:blipFill rotWithShape="1">
          <a:blip r:embed="rId2">
            <a:extLst>
              <a:ext uri="{28A0092B-C50C-407E-A947-70E740481C1C}">
                <a14:useLocalDpi xmlns:a14="http://schemas.microsoft.com/office/drawing/2010/main" val="0"/>
              </a:ext>
            </a:extLst>
          </a:blip>
          <a:srcRect l="24075" t="20851" r="14883" b="28889"/>
          <a:stretch/>
        </p:blipFill>
        <p:spPr>
          <a:xfrm>
            <a:off x="4131734" y="1083736"/>
            <a:ext cx="5023556" cy="2585156"/>
          </a:xfrm>
          <a:prstGeom prst="rect">
            <a:avLst/>
          </a:prstGeom>
        </p:spPr>
      </p:pic>
      <p:sp>
        <p:nvSpPr>
          <p:cNvPr id="6" name="TextBox 5">
            <a:extLst>
              <a:ext uri="{FF2B5EF4-FFF2-40B4-BE49-F238E27FC236}">
                <a16:creationId xmlns:a16="http://schemas.microsoft.com/office/drawing/2014/main" id="{D2826FA0-5CD5-3E42-A6F2-C32BB569C72B}"/>
              </a:ext>
            </a:extLst>
          </p:cNvPr>
          <p:cNvSpPr txBox="1"/>
          <p:nvPr/>
        </p:nvSpPr>
        <p:spPr>
          <a:xfrm>
            <a:off x="5039513" y="3958828"/>
            <a:ext cx="3576620" cy="415498"/>
          </a:xfrm>
          <a:prstGeom prst="rect">
            <a:avLst/>
          </a:prstGeom>
          <a:noFill/>
        </p:spPr>
        <p:txBody>
          <a:bodyPr wrap="none" rtlCol="0">
            <a:spAutoFit/>
          </a:bodyPr>
          <a:lstStyle/>
          <a:p>
            <a:r>
              <a:rPr lang="en-US" sz="1050" i="1" dirty="0">
                <a:solidFill>
                  <a:schemeClr val="bg1"/>
                </a:solidFill>
              </a:rPr>
              <a:t>Image courtesy of Lance Long,  Electronic Visualization Laboratory, </a:t>
            </a:r>
          </a:p>
          <a:p>
            <a:r>
              <a:rPr lang="en-US" sz="1050" i="1" dirty="0">
                <a:solidFill>
                  <a:schemeClr val="bg1"/>
                </a:solidFill>
              </a:rPr>
              <a:t>University of Illinois Chicago,  NSF Award #CNS-1828265</a:t>
            </a:r>
          </a:p>
        </p:txBody>
      </p:sp>
    </p:spTree>
    <p:extLst>
      <p:ext uri="{BB962C8B-B14F-4D97-AF65-F5344CB8AC3E}">
        <p14:creationId xmlns:p14="http://schemas.microsoft.com/office/powerpoint/2010/main" val="1020242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7BDF8-A4F3-074F-AAE6-9449DD9A601E}"/>
              </a:ext>
            </a:extLst>
          </p:cNvPr>
          <p:cNvSpPr>
            <a:spLocks noGrp="1"/>
          </p:cNvSpPr>
          <p:nvPr>
            <p:ph type="title"/>
          </p:nvPr>
        </p:nvSpPr>
        <p:spPr/>
        <p:txBody>
          <a:bodyPr/>
          <a:lstStyle/>
          <a:p>
            <a:r>
              <a:rPr lang="en-US" dirty="0"/>
              <a:t>Configuration highlight: BM vs VM</a:t>
            </a:r>
          </a:p>
        </p:txBody>
      </p:sp>
      <p:sp>
        <p:nvSpPr>
          <p:cNvPr id="3" name="Content Placeholder 2">
            <a:extLst>
              <a:ext uri="{FF2B5EF4-FFF2-40B4-BE49-F238E27FC236}">
                <a16:creationId xmlns:a16="http://schemas.microsoft.com/office/drawing/2014/main" id="{B9308984-47E5-A641-A71B-1FA6DBA584F9}"/>
              </a:ext>
            </a:extLst>
          </p:cNvPr>
          <p:cNvSpPr>
            <a:spLocks noGrp="1"/>
          </p:cNvSpPr>
          <p:nvPr>
            <p:ph idx="1"/>
          </p:nvPr>
        </p:nvSpPr>
        <p:spPr>
          <a:xfrm>
            <a:off x="685800" y="959203"/>
            <a:ext cx="7772400" cy="1415142"/>
          </a:xfrm>
        </p:spPr>
        <p:txBody>
          <a:bodyPr>
            <a:normAutofit lnSpcReduction="10000"/>
          </a:bodyPr>
          <a:lstStyle/>
          <a:p>
            <a:r>
              <a:rPr lang="en-US" dirty="0"/>
              <a:t>Virtualized instances will be available on GPU nodes by default</a:t>
            </a:r>
          </a:p>
          <a:p>
            <a:r>
              <a:rPr lang="en-US" dirty="0"/>
              <a:t>Users will be able to bid for bare metal “resource futures” on those nodes</a:t>
            </a:r>
          </a:p>
          <a:p>
            <a:r>
              <a:rPr lang="en-US" dirty="0"/>
              <a:t>VMs will be drained to accommodate bare metal requests</a:t>
            </a:r>
          </a:p>
          <a:p>
            <a:endParaRPr lang="en-US" dirty="0"/>
          </a:p>
        </p:txBody>
      </p:sp>
      <p:sp>
        <p:nvSpPr>
          <p:cNvPr id="4" name="Rectangle 3">
            <a:extLst>
              <a:ext uri="{FF2B5EF4-FFF2-40B4-BE49-F238E27FC236}">
                <a16:creationId xmlns:a16="http://schemas.microsoft.com/office/drawing/2014/main" id="{9A415D54-99E0-0E4B-B435-4A390423E409}"/>
              </a:ext>
            </a:extLst>
          </p:cNvPr>
          <p:cNvSpPr/>
          <p:nvPr/>
        </p:nvSpPr>
        <p:spPr>
          <a:xfrm>
            <a:off x="1455965" y="2447959"/>
            <a:ext cx="1295400" cy="1488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E6A393A-33FD-6349-BBF3-CB4B7D692A10}"/>
              </a:ext>
            </a:extLst>
          </p:cNvPr>
          <p:cNvSpPr/>
          <p:nvPr/>
        </p:nvSpPr>
        <p:spPr>
          <a:xfrm>
            <a:off x="3276598" y="2438439"/>
            <a:ext cx="1937657" cy="3265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VM1</a:t>
            </a:r>
          </a:p>
        </p:txBody>
      </p:sp>
      <p:sp>
        <p:nvSpPr>
          <p:cNvPr id="6" name="Rectangle 5">
            <a:extLst>
              <a:ext uri="{FF2B5EF4-FFF2-40B4-BE49-F238E27FC236}">
                <a16:creationId xmlns:a16="http://schemas.microsoft.com/office/drawing/2014/main" id="{D2C75408-DDE9-2140-9E03-3177CBAF6698}"/>
              </a:ext>
            </a:extLst>
          </p:cNvPr>
          <p:cNvSpPr/>
          <p:nvPr/>
        </p:nvSpPr>
        <p:spPr>
          <a:xfrm>
            <a:off x="2884714" y="2827603"/>
            <a:ext cx="1752600" cy="3265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VM2</a:t>
            </a:r>
          </a:p>
        </p:txBody>
      </p:sp>
      <p:sp>
        <p:nvSpPr>
          <p:cNvPr id="7" name="Rectangle 6">
            <a:extLst>
              <a:ext uri="{FF2B5EF4-FFF2-40B4-BE49-F238E27FC236}">
                <a16:creationId xmlns:a16="http://schemas.microsoft.com/office/drawing/2014/main" id="{35A603C1-1610-3B4B-9221-4D653435C248}"/>
              </a:ext>
            </a:extLst>
          </p:cNvPr>
          <p:cNvSpPr/>
          <p:nvPr/>
        </p:nvSpPr>
        <p:spPr>
          <a:xfrm>
            <a:off x="2884714" y="3214047"/>
            <a:ext cx="1502228" cy="3265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VM3</a:t>
            </a:r>
          </a:p>
        </p:txBody>
      </p:sp>
      <p:sp>
        <p:nvSpPr>
          <p:cNvPr id="8" name="Rectangle 7">
            <a:extLst>
              <a:ext uri="{FF2B5EF4-FFF2-40B4-BE49-F238E27FC236}">
                <a16:creationId xmlns:a16="http://schemas.microsoft.com/office/drawing/2014/main" id="{AB7C4EB7-EA55-F149-81EB-EB15C44F22F4}"/>
              </a:ext>
            </a:extLst>
          </p:cNvPr>
          <p:cNvSpPr/>
          <p:nvPr/>
        </p:nvSpPr>
        <p:spPr>
          <a:xfrm>
            <a:off x="3102427" y="3600491"/>
            <a:ext cx="1937658" cy="326571"/>
          </a:xfrm>
          <a:prstGeom prst="rect">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accent5">
                    <a:lumMod val="75000"/>
                  </a:schemeClr>
                </a:solidFill>
              </a:rPr>
              <a:t>VM4</a:t>
            </a:r>
          </a:p>
        </p:txBody>
      </p:sp>
      <p:sp>
        <p:nvSpPr>
          <p:cNvPr id="9" name="Rectangle 8">
            <a:extLst>
              <a:ext uri="{FF2B5EF4-FFF2-40B4-BE49-F238E27FC236}">
                <a16:creationId xmlns:a16="http://schemas.microsoft.com/office/drawing/2014/main" id="{186C62D5-DAD5-C449-8700-561702A1BDF4}"/>
              </a:ext>
            </a:extLst>
          </p:cNvPr>
          <p:cNvSpPr/>
          <p:nvPr/>
        </p:nvSpPr>
        <p:spPr>
          <a:xfrm>
            <a:off x="5380260" y="2469735"/>
            <a:ext cx="2141768" cy="14886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Arrow Connector 10">
            <a:extLst>
              <a:ext uri="{FF2B5EF4-FFF2-40B4-BE49-F238E27FC236}">
                <a16:creationId xmlns:a16="http://schemas.microsoft.com/office/drawing/2014/main" id="{2A2E6D02-6D60-EA4D-BA80-1F125F6067BE}"/>
              </a:ext>
            </a:extLst>
          </p:cNvPr>
          <p:cNvCxnSpPr>
            <a:cxnSpLocks/>
          </p:cNvCxnSpPr>
          <p:nvPr/>
        </p:nvCxnSpPr>
        <p:spPr>
          <a:xfrm flipV="1">
            <a:off x="2751365" y="3958358"/>
            <a:ext cx="0" cy="1782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093E011-B928-5A4F-819A-E1787EEEAE87}"/>
              </a:ext>
            </a:extLst>
          </p:cNvPr>
          <p:cNvCxnSpPr>
            <a:cxnSpLocks/>
          </p:cNvCxnSpPr>
          <p:nvPr/>
        </p:nvCxnSpPr>
        <p:spPr>
          <a:xfrm flipV="1">
            <a:off x="5388425" y="3958358"/>
            <a:ext cx="0" cy="178213"/>
          </a:xfrm>
          <a:prstGeom prst="straightConnector1">
            <a:avLst/>
          </a:prstGeom>
          <a:ln>
            <a:solidFill>
              <a:schemeClr val="bg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BDA3D47-09DF-5041-B183-895F2A1F033B}"/>
              </a:ext>
            </a:extLst>
          </p:cNvPr>
          <p:cNvSpPr txBox="1"/>
          <p:nvPr/>
        </p:nvSpPr>
        <p:spPr>
          <a:xfrm>
            <a:off x="817866" y="4103834"/>
            <a:ext cx="2066848" cy="307777"/>
          </a:xfrm>
          <a:prstGeom prst="rect">
            <a:avLst/>
          </a:prstGeom>
          <a:noFill/>
        </p:spPr>
        <p:txBody>
          <a:bodyPr wrap="none" rtlCol="0">
            <a:spAutoFit/>
          </a:bodyPr>
          <a:lstStyle/>
          <a:p>
            <a:r>
              <a:rPr lang="en-US" sz="1400" i="1" dirty="0">
                <a:solidFill>
                  <a:schemeClr val="bg1">
                    <a:lumMod val="50000"/>
                    <a:lumOff val="50000"/>
                  </a:schemeClr>
                </a:solidFill>
              </a:rPr>
              <a:t>bare metal reservation ends</a:t>
            </a:r>
          </a:p>
        </p:txBody>
      </p:sp>
      <p:sp>
        <p:nvSpPr>
          <p:cNvPr id="16" name="TextBox 15">
            <a:extLst>
              <a:ext uri="{FF2B5EF4-FFF2-40B4-BE49-F238E27FC236}">
                <a16:creationId xmlns:a16="http://schemas.microsoft.com/office/drawing/2014/main" id="{9BF88F63-80A3-6846-A3DC-7F5531C7EB39}"/>
              </a:ext>
            </a:extLst>
          </p:cNvPr>
          <p:cNvSpPr txBox="1"/>
          <p:nvPr/>
        </p:nvSpPr>
        <p:spPr>
          <a:xfrm>
            <a:off x="5301341" y="4103834"/>
            <a:ext cx="2130135" cy="307777"/>
          </a:xfrm>
          <a:prstGeom prst="rect">
            <a:avLst/>
          </a:prstGeom>
          <a:noFill/>
        </p:spPr>
        <p:txBody>
          <a:bodyPr wrap="none" rtlCol="0">
            <a:spAutoFit/>
          </a:bodyPr>
          <a:lstStyle/>
          <a:p>
            <a:r>
              <a:rPr lang="en-US" sz="1400" i="1" dirty="0">
                <a:solidFill>
                  <a:schemeClr val="bg1">
                    <a:lumMod val="50000"/>
                    <a:lumOff val="50000"/>
                  </a:schemeClr>
                </a:solidFill>
              </a:rPr>
              <a:t>bare metal reservation starts</a:t>
            </a:r>
          </a:p>
        </p:txBody>
      </p:sp>
    </p:spTree>
    <p:extLst>
      <p:ext uri="{BB962C8B-B14F-4D97-AF65-F5344CB8AC3E}">
        <p14:creationId xmlns:p14="http://schemas.microsoft.com/office/powerpoint/2010/main" val="35804705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crylic-Reptiles-Terrarium-Container-Amphibians-Larvae-Spiders-Ants-Scorpions-Lizards-Chameleon-Habitat-cage.jpg_640x64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40611" y="-155950"/>
            <a:ext cx="2246207" cy="2246207"/>
          </a:xfrm>
          <a:prstGeom prst="rect">
            <a:avLst/>
          </a:prstGeom>
        </p:spPr>
      </p:pic>
      <p:sp>
        <p:nvSpPr>
          <p:cNvPr id="3" name="Content Placeholder 2"/>
          <p:cNvSpPr>
            <a:spLocks noGrp="1"/>
          </p:cNvSpPr>
          <p:nvPr>
            <p:ph idx="1"/>
          </p:nvPr>
        </p:nvSpPr>
        <p:spPr>
          <a:xfrm>
            <a:off x="658089" y="694387"/>
            <a:ext cx="7882467" cy="3623614"/>
          </a:xfrm>
        </p:spPr>
        <p:txBody>
          <a:bodyPr>
            <a:normAutofit lnSpcReduction="10000"/>
          </a:bodyPr>
          <a:lstStyle/>
          <a:p>
            <a:r>
              <a:rPr lang="en-US" dirty="0"/>
              <a:t>CHI-in-a-box: packaging of  </a:t>
            </a:r>
            <a:r>
              <a:rPr lang="en-US" dirty="0" err="1"/>
              <a:t>CHameleon</a:t>
            </a:r>
            <a:r>
              <a:rPr lang="en-US" dirty="0"/>
              <a:t> Infrastructure (CHI)</a:t>
            </a:r>
          </a:p>
          <a:p>
            <a:pPr lvl="1"/>
            <a:r>
              <a:rPr lang="en-US" dirty="0"/>
              <a:t>Internal packaging of a commodity-based testbed</a:t>
            </a:r>
          </a:p>
          <a:p>
            <a:pPr lvl="1"/>
            <a:r>
              <a:rPr lang="en-US" dirty="0"/>
              <a:t>Packages the system as well as the operations model</a:t>
            </a:r>
          </a:p>
          <a:p>
            <a:pPr lvl="1"/>
            <a:r>
              <a:rPr lang="en-US" dirty="0"/>
              <a:t>Hub and spoke management, version-controlled site configuration management as code, containerization, monitoring, detection, and remediation tools</a:t>
            </a:r>
          </a:p>
          <a:p>
            <a:pPr lvl="1"/>
            <a:r>
              <a:rPr lang="en-US" dirty="0"/>
              <a:t>Support for Bring Your Own Device (BYOD) model: </a:t>
            </a:r>
            <a:r>
              <a:rPr lang="en-US" dirty="0" err="1"/>
              <a:t>Doni</a:t>
            </a:r>
            <a:r>
              <a:rPr lang="en-US" dirty="0"/>
              <a:t> allows administrators to dynamically enroll resources, define availability windows, and streamline operations</a:t>
            </a:r>
          </a:p>
          <a:p>
            <a:r>
              <a:rPr lang="en-US" dirty="0"/>
              <a:t>Deployment </a:t>
            </a:r>
          </a:p>
          <a:p>
            <a:pPr lvl="1"/>
            <a:r>
              <a:rPr lang="en-US" dirty="0"/>
              <a:t>Deployed Associate/Volunteer Sites: NCAR, Northwestern, NRP, and UIC </a:t>
            </a:r>
          </a:p>
          <a:p>
            <a:pPr lvl="1"/>
            <a:r>
              <a:rPr lang="en-US" dirty="0"/>
              <a:t>Independent testbed: ARA</a:t>
            </a:r>
          </a:p>
          <a:p>
            <a:pPr lvl="1"/>
            <a:r>
              <a:rPr lang="en-US" dirty="0"/>
              <a:t>In conversation/progress: OCT/U Mass, FIU, ORNL, KTH (edge/wireless only), NUS, and others </a:t>
            </a:r>
          </a:p>
          <a:p>
            <a:pPr marL="468630" lvl="1" indent="0">
              <a:buNone/>
            </a:pPr>
            <a:endParaRPr lang="en-US" dirty="0"/>
          </a:p>
          <a:p>
            <a:pPr marL="868680" lvl="2" indent="0">
              <a:buNone/>
            </a:pPr>
            <a:endParaRPr lang="en-US" dirty="0"/>
          </a:p>
        </p:txBody>
      </p:sp>
      <p:sp>
        <p:nvSpPr>
          <p:cNvPr id="8" name="TextBox 7">
            <a:extLst>
              <a:ext uri="{FF2B5EF4-FFF2-40B4-BE49-F238E27FC236}">
                <a16:creationId xmlns:a16="http://schemas.microsoft.com/office/drawing/2014/main" id="{D48BD8CA-9CCE-E34F-A24B-92EDD6343CF3}"/>
              </a:ext>
            </a:extLst>
          </p:cNvPr>
          <p:cNvSpPr txBox="1"/>
          <p:nvPr/>
        </p:nvSpPr>
        <p:spPr>
          <a:xfrm>
            <a:off x="782847" y="4274607"/>
            <a:ext cx="7380867" cy="369332"/>
          </a:xfrm>
          <a:prstGeom prst="rect">
            <a:avLst/>
          </a:prstGeom>
          <a:noFill/>
        </p:spPr>
        <p:txBody>
          <a:bodyPr wrap="none" rtlCol="0">
            <a:spAutoFit/>
          </a:bodyPr>
          <a:lstStyle/>
          <a:p>
            <a:r>
              <a:rPr lang="en-US" i="1" dirty="0">
                <a:solidFill>
                  <a:schemeClr val="bg1"/>
                </a:solidFill>
              </a:rPr>
              <a:t>Paper: “CHI-in-a-Box: Reducing Operational Costs of Research Testbeds ”, PEARC’22</a:t>
            </a:r>
          </a:p>
        </p:txBody>
      </p:sp>
      <p:sp>
        <p:nvSpPr>
          <p:cNvPr id="9" name="Title 1">
            <a:extLst>
              <a:ext uri="{FF2B5EF4-FFF2-40B4-BE49-F238E27FC236}">
                <a16:creationId xmlns:a16="http://schemas.microsoft.com/office/drawing/2014/main" id="{80EA9EC0-79B9-D540-8EE7-58EA7D7034B8}"/>
              </a:ext>
            </a:extLst>
          </p:cNvPr>
          <p:cNvSpPr txBox="1">
            <a:spLocks/>
          </p:cNvSpPr>
          <p:nvPr/>
        </p:nvSpPr>
        <p:spPr>
          <a:xfrm>
            <a:off x="685800" y="-31751"/>
            <a:ext cx="7772400" cy="857250"/>
          </a:xfrm>
          <a:prstGeom prst="rect">
            <a:avLst/>
          </a:prstGeom>
        </p:spPr>
        <p:txBody>
          <a:bodyPr vert="horz" lIns="0" tIns="45720" rIns="0" bIns="45720" rtlCol="0" anchor="ctr">
            <a:normAutofit/>
          </a:bodyPr>
          <a:lstStyle>
            <a:lvl1pPr algn="l" defTabSz="914400" rtl="0" eaLnBrk="1" latinLnBrk="0" hangingPunct="1">
              <a:spcBef>
                <a:spcPct val="0"/>
              </a:spcBef>
              <a:buNone/>
              <a:defRPr sz="3200" kern="1200" cap="all" baseline="0">
                <a:solidFill>
                  <a:srgbClr val="2090EB"/>
                </a:solidFill>
                <a:latin typeface="Calibri"/>
                <a:ea typeface="+mj-ea"/>
                <a:cs typeface="Calibri"/>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dirty="0"/>
              <a:t>Configuration highlight: CHI-in-a-Box</a:t>
            </a:r>
          </a:p>
        </p:txBody>
      </p:sp>
    </p:spTree>
    <p:extLst>
      <p:ext uri="{BB962C8B-B14F-4D97-AF65-F5344CB8AC3E}">
        <p14:creationId xmlns:p14="http://schemas.microsoft.com/office/powerpoint/2010/main" val="15396505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A3C7E4-0EDC-CA43-AF4B-337E94C6E4FE}"/>
              </a:ext>
            </a:extLst>
          </p:cNvPr>
          <p:cNvSpPr>
            <a:spLocks noGrp="1"/>
          </p:cNvSpPr>
          <p:nvPr>
            <p:ph type="title"/>
          </p:nvPr>
        </p:nvSpPr>
        <p:spPr/>
        <p:txBody>
          <a:bodyPr>
            <a:normAutofit/>
          </a:bodyPr>
          <a:lstStyle/>
          <a:p>
            <a:pPr algn="ctr"/>
            <a:r>
              <a:rPr lang="en-US" dirty="0"/>
              <a:t>Hardware/configuration: </a:t>
            </a:r>
            <a:r>
              <a:rPr lang="en-US" dirty="0" err="1"/>
              <a:t>CHI@Edge</a:t>
            </a:r>
            <a:r>
              <a:rPr lang="en-US" dirty="0"/>
              <a:t> </a:t>
            </a:r>
          </a:p>
        </p:txBody>
      </p:sp>
      <mc:AlternateContent xmlns:mc="http://schemas.openxmlformats.org/markup-compatibility/2006" xmlns:p14="http://schemas.microsoft.com/office/powerpoint/2010/main" xmlns:aink="http://schemas.microsoft.com/office/drawing/2016/ink">
        <mc:Choice Requires="p14 aink">
          <p:contentPart p14:bwMode="auto" r:id="rId3">
            <p14:nvContentPartPr>
              <p14:cNvPr id="4" name="Ink 3">
                <a:extLst>
                  <a:ext uri="{FF2B5EF4-FFF2-40B4-BE49-F238E27FC236}">
                    <a16:creationId xmlns:a16="http://schemas.microsoft.com/office/drawing/2014/main" id="{9430004E-700E-8744-BE43-2872A6159955}"/>
                  </a:ext>
                </a:extLst>
              </p14:cNvPr>
              <p14:cNvContentPartPr/>
              <p14:nvPr/>
            </p14:nvContentPartPr>
            <p14:xfrm>
              <a:off x="1247670" y="-318600"/>
              <a:ext cx="360" cy="360"/>
            </p14:xfrm>
          </p:contentPart>
        </mc:Choice>
        <mc:Fallback xmlns="">
          <p:pic>
            <p:nvPicPr>
              <p:cNvPr id="4" name="Ink 3">
                <a:extLst>
                  <a:ext uri="{FF2B5EF4-FFF2-40B4-BE49-F238E27FC236}">
                    <a16:creationId xmlns:a16="http://schemas.microsoft.com/office/drawing/2014/main" id="{9430004E-700E-8744-BE43-2872A6159955}"/>
                  </a:ext>
                </a:extLst>
              </p:cNvPr>
              <p:cNvPicPr/>
              <p:nvPr/>
            </p:nvPicPr>
            <p:blipFill>
              <a:blip r:embed="rId4"/>
              <a:stretch>
                <a:fillRect/>
              </a:stretch>
            </p:blipFill>
            <p:spPr>
              <a:xfrm>
                <a:off x="1230030" y="-426600"/>
                <a:ext cx="36000" cy="216000"/>
              </a:xfrm>
              <a:prstGeom prst="rect">
                <a:avLst/>
              </a:prstGeom>
            </p:spPr>
          </p:pic>
        </mc:Fallback>
      </mc:AlternateContent>
      <p:pic>
        <p:nvPicPr>
          <p:cNvPr id="6" name="Picture 5" descr="A picture containing text&#10;&#10;Description automatically generated">
            <a:extLst>
              <a:ext uri="{FF2B5EF4-FFF2-40B4-BE49-F238E27FC236}">
                <a16:creationId xmlns:a16="http://schemas.microsoft.com/office/drawing/2014/main" id="{6B9D1DCF-24E8-C248-A3E8-AAE7CEA201C3}"/>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r="74000"/>
          <a:stretch/>
        </p:blipFill>
        <p:spPr>
          <a:xfrm>
            <a:off x="381527" y="406043"/>
            <a:ext cx="1611158" cy="2184358"/>
          </a:xfrm>
          <a:prstGeom prst="triangle">
            <a:avLst>
              <a:gd name="adj" fmla="val 44711"/>
            </a:avLst>
          </a:prstGeom>
        </p:spPr>
      </p:pic>
      <p:pic>
        <p:nvPicPr>
          <p:cNvPr id="8" name="Picture 7" descr="A picture containing text&#10;&#10;Description automatically generated">
            <a:extLst>
              <a:ext uri="{FF2B5EF4-FFF2-40B4-BE49-F238E27FC236}">
                <a16:creationId xmlns:a16="http://schemas.microsoft.com/office/drawing/2014/main" id="{6FB473D9-FD35-3D40-AC4E-69F7B789B0A0}"/>
              </a:ext>
            </a:extLst>
          </p:cNvPr>
          <p:cNvPicPr>
            <a:picLocks noChangeAspect="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l="69750" t="46099"/>
          <a:stretch/>
        </p:blipFill>
        <p:spPr>
          <a:xfrm>
            <a:off x="6898839" y="1478104"/>
            <a:ext cx="1874520" cy="1177384"/>
          </a:xfrm>
          <a:prstGeom prst="rect">
            <a:avLst/>
          </a:prstGeom>
        </p:spPr>
      </p:pic>
      <p:sp>
        <p:nvSpPr>
          <p:cNvPr id="11" name="Rounded Rectangular Callout 10">
            <a:extLst>
              <a:ext uri="{FF2B5EF4-FFF2-40B4-BE49-F238E27FC236}">
                <a16:creationId xmlns:a16="http://schemas.microsoft.com/office/drawing/2014/main" id="{7DCCF320-111D-7B40-A857-4ADBFBE70DA3}"/>
              </a:ext>
            </a:extLst>
          </p:cNvPr>
          <p:cNvSpPr/>
          <p:nvPr/>
        </p:nvSpPr>
        <p:spPr>
          <a:xfrm flipH="1">
            <a:off x="4460200" y="954726"/>
            <a:ext cx="2698356" cy="1249621"/>
          </a:xfrm>
          <a:prstGeom prst="wedgeRoundRectCallout">
            <a:avLst>
              <a:gd name="adj1" fmla="val -65382"/>
              <a:gd name="adj2" fmla="val -311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Not at all like a cloud! </a:t>
            </a:r>
          </a:p>
          <a:p>
            <a:pPr algn="ctr"/>
            <a:r>
              <a:rPr lang="en-US" sz="1400" dirty="0">
                <a:solidFill>
                  <a:srgbClr val="0070C0"/>
                </a:solidFill>
              </a:rPr>
              <a:t>Location, location, location! </a:t>
            </a:r>
          </a:p>
          <a:p>
            <a:pPr algn="ctr"/>
            <a:r>
              <a:rPr lang="en-US" sz="1400" dirty="0">
                <a:solidFill>
                  <a:srgbClr val="0070C0"/>
                </a:solidFill>
              </a:rPr>
              <a:t>IoT: cameras, actuators, SDRs!</a:t>
            </a:r>
          </a:p>
          <a:p>
            <a:pPr algn="ctr"/>
            <a:r>
              <a:rPr lang="en-US" sz="1400" dirty="0">
                <a:solidFill>
                  <a:srgbClr val="0070C0"/>
                </a:solidFill>
              </a:rPr>
              <a:t>Not server-class!</a:t>
            </a:r>
          </a:p>
          <a:p>
            <a:pPr algn="ctr"/>
            <a:r>
              <a:rPr lang="en-US" sz="1400" dirty="0">
                <a:solidFill>
                  <a:srgbClr val="0070C0"/>
                </a:solidFill>
              </a:rPr>
              <a:t>And many other challenges!</a:t>
            </a:r>
          </a:p>
        </p:txBody>
      </p:sp>
      <p:sp>
        <p:nvSpPr>
          <p:cNvPr id="12" name="Rounded Rectangular Callout 11">
            <a:extLst>
              <a:ext uri="{FF2B5EF4-FFF2-40B4-BE49-F238E27FC236}">
                <a16:creationId xmlns:a16="http://schemas.microsoft.com/office/drawing/2014/main" id="{7CC6144E-177A-4144-AFA0-90A8FE16C878}"/>
              </a:ext>
            </a:extLst>
          </p:cNvPr>
          <p:cNvSpPr/>
          <p:nvPr/>
        </p:nvSpPr>
        <p:spPr>
          <a:xfrm>
            <a:off x="1880849" y="954725"/>
            <a:ext cx="2321038" cy="1249621"/>
          </a:xfrm>
          <a:prstGeom prst="wedgeRoundRectCallout">
            <a:avLst>
              <a:gd name="adj1" fmla="val -60550"/>
              <a:gd name="adj2" fmla="val -18691"/>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rgbClr val="0070C0"/>
                </a:solidFill>
              </a:rPr>
              <a:t>A lot like a cloud! </a:t>
            </a:r>
          </a:p>
          <a:p>
            <a:pPr algn="ctr"/>
            <a:r>
              <a:rPr lang="en-US" sz="1400" dirty="0">
                <a:solidFill>
                  <a:srgbClr val="0070C0"/>
                </a:solidFill>
              </a:rPr>
              <a:t>All the features we know and love – but for edge!</a:t>
            </a:r>
          </a:p>
          <a:p>
            <a:pPr algn="ctr"/>
            <a:r>
              <a:rPr lang="en-US" sz="1400" dirty="0">
                <a:solidFill>
                  <a:srgbClr val="0070C0"/>
                </a:solidFill>
              </a:rPr>
              <a:t>“Edge to cloud from one </a:t>
            </a:r>
            <a:r>
              <a:rPr lang="en-US" sz="1400" dirty="0" err="1">
                <a:solidFill>
                  <a:srgbClr val="0070C0"/>
                </a:solidFill>
              </a:rPr>
              <a:t>Jupyter</a:t>
            </a:r>
            <a:r>
              <a:rPr lang="en-US" sz="1400" dirty="0">
                <a:solidFill>
                  <a:srgbClr val="0070C0"/>
                </a:solidFill>
              </a:rPr>
              <a:t> notebook.”</a:t>
            </a:r>
          </a:p>
        </p:txBody>
      </p:sp>
      <p:sp>
        <p:nvSpPr>
          <p:cNvPr id="13" name="Content Placeholder 2">
            <a:extLst>
              <a:ext uri="{FF2B5EF4-FFF2-40B4-BE49-F238E27FC236}">
                <a16:creationId xmlns:a16="http://schemas.microsoft.com/office/drawing/2014/main" id="{A78F3CCF-0267-E249-9175-4647FD751096}"/>
              </a:ext>
            </a:extLst>
          </p:cNvPr>
          <p:cNvSpPr>
            <a:spLocks noGrp="1"/>
          </p:cNvSpPr>
          <p:nvPr>
            <p:ph idx="1"/>
          </p:nvPr>
        </p:nvSpPr>
        <p:spPr>
          <a:xfrm>
            <a:off x="194901" y="2336711"/>
            <a:ext cx="6004370" cy="2184358"/>
          </a:xfrm>
        </p:spPr>
        <p:txBody>
          <a:bodyPr>
            <a:normAutofit fontScale="85000" lnSpcReduction="20000"/>
          </a:bodyPr>
          <a:lstStyle/>
          <a:p>
            <a:r>
              <a:rPr lang="en-US" dirty="0" err="1"/>
              <a:t>CHI@Edge</a:t>
            </a:r>
            <a:r>
              <a:rPr lang="en-US" dirty="0"/>
              <a:t>: all the features you love in CHI, plus:</a:t>
            </a:r>
          </a:p>
          <a:p>
            <a:pPr lvl="1"/>
            <a:r>
              <a:rPr lang="en-US" dirty="0"/>
              <a:t>Reconfiguration through non-prescriptive </a:t>
            </a:r>
            <a:r>
              <a:rPr lang="en-US" b="1" dirty="0"/>
              <a:t>container deployment </a:t>
            </a:r>
            <a:r>
              <a:rPr lang="en-US" dirty="0"/>
              <a:t>via OpenStack interfaces (using K3 under the covers)</a:t>
            </a:r>
          </a:p>
          <a:p>
            <a:pPr lvl="1"/>
            <a:r>
              <a:rPr lang="en-US" dirty="0"/>
              <a:t>Support for “standard” </a:t>
            </a:r>
            <a:r>
              <a:rPr lang="en-US" b="1" dirty="0"/>
              <a:t> IoT peripherals </a:t>
            </a:r>
            <a:r>
              <a:rPr lang="en-US" dirty="0"/>
              <a:t>(camera, GPIO, serial, etc.) + easy for you to add support for your own peripherals</a:t>
            </a:r>
          </a:p>
          <a:p>
            <a:pPr lvl="1"/>
            <a:r>
              <a:rPr lang="en-US" b="1" dirty="0"/>
              <a:t>Bring Your Own Device (BYOD): Mixed ownership </a:t>
            </a:r>
            <a:r>
              <a:rPr lang="en-US" dirty="0"/>
              <a:t>model via an SDK with devices, virtual site, and </a:t>
            </a:r>
            <a:r>
              <a:rPr lang="en-US" b="1" dirty="0"/>
              <a:t>restricted sharing </a:t>
            </a:r>
            <a:r>
              <a:rPr lang="en-US" dirty="0"/>
              <a:t>– building on </a:t>
            </a:r>
            <a:r>
              <a:rPr lang="en-US" dirty="0" err="1"/>
              <a:t>OpenBalena</a:t>
            </a:r>
            <a:endParaRPr lang="en-US" dirty="0"/>
          </a:p>
          <a:p>
            <a:r>
              <a:rPr lang="en-US" dirty="0"/>
              <a:t>15-20% of new research projects use </a:t>
            </a:r>
            <a:r>
              <a:rPr lang="en-US" dirty="0" err="1"/>
              <a:t>CHI@Edge</a:t>
            </a:r>
            <a:endParaRPr lang="en-US" dirty="0"/>
          </a:p>
          <a:p>
            <a:r>
              <a:rPr lang="en-US" dirty="0"/>
              <a:t>Coming soon: better networking, IoT support, and ease of use</a:t>
            </a:r>
          </a:p>
          <a:p>
            <a:pPr lvl="1"/>
            <a:endParaRPr lang="en-US" b="1" dirty="0"/>
          </a:p>
          <a:p>
            <a:pPr lvl="1"/>
            <a:endParaRPr lang="en-US" dirty="0"/>
          </a:p>
        </p:txBody>
      </p:sp>
      <p:pic>
        <p:nvPicPr>
          <p:cNvPr id="9" name="Picture 8" descr="A picture containing floor, indoor&#10;&#10;Description automatically generated">
            <a:extLst>
              <a:ext uri="{FF2B5EF4-FFF2-40B4-BE49-F238E27FC236}">
                <a16:creationId xmlns:a16="http://schemas.microsoft.com/office/drawing/2014/main" id="{F1CF6418-1C94-1B42-85E0-30CA43AE83DB}"/>
              </a:ext>
            </a:extLst>
          </p:cNvPr>
          <p:cNvPicPr>
            <a:picLocks noChangeAspect="1"/>
          </p:cNvPicPr>
          <p:nvPr/>
        </p:nvPicPr>
        <p:blipFill rotWithShape="1">
          <a:blip r:embed="rId6">
            <a:extLst>
              <a:ext uri="{28A0092B-C50C-407E-A947-70E740481C1C}">
                <a14:useLocalDpi xmlns:a14="http://schemas.microsoft.com/office/drawing/2010/main" val="0"/>
              </a:ext>
            </a:extLst>
          </a:blip>
          <a:srcRect b="4885"/>
          <a:stretch/>
        </p:blipFill>
        <p:spPr>
          <a:xfrm>
            <a:off x="6291619" y="2590401"/>
            <a:ext cx="2852382" cy="2034791"/>
          </a:xfrm>
          <a:prstGeom prst="rect">
            <a:avLst/>
          </a:prstGeom>
        </p:spPr>
      </p:pic>
      <p:sp>
        <p:nvSpPr>
          <p:cNvPr id="3" name="TextBox 2">
            <a:extLst>
              <a:ext uri="{FF2B5EF4-FFF2-40B4-BE49-F238E27FC236}">
                <a16:creationId xmlns:a16="http://schemas.microsoft.com/office/drawing/2014/main" id="{76F176C2-8FE0-AC46-A9F2-65C58B70DB7C}"/>
              </a:ext>
            </a:extLst>
          </p:cNvPr>
          <p:cNvSpPr txBox="1"/>
          <p:nvPr/>
        </p:nvSpPr>
        <p:spPr>
          <a:xfrm>
            <a:off x="3755255" y="4774168"/>
            <a:ext cx="5285999" cy="369332"/>
          </a:xfrm>
          <a:prstGeom prst="rect">
            <a:avLst/>
          </a:prstGeom>
          <a:noFill/>
        </p:spPr>
        <p:txBody>
          <a:bodyPr wrap="none" rtlCol="0">
            <a:spAutoFit/>
          </a:bodyPr>
          <a:lstStyle/>
          <a:p>
            <a:r>
              <a:rPr lang="en-US" i="1" dirty="0">
                <a:solidFill>
                  <a:schemeClr val="bg1"/>
                </a:solidFill>
              </a:rPr>
              <a:t>“</a:t>
            </a:r>
            <a:r>
              <a:rPr lang="en-US" i="1" dirty="0" err="1">
                <a:solidFill>
                  <a:schemeClr val="bg1"/>
                </a:solidFill>
              </a:rPr>
              <a:t>Chameleon@Edge</a:t>
            </a:r>
            <a:r>
              <a:rPr lang="en-US" i="1" dirty="0">
                <a:solidFill>
                  <a:schemeClr val="bg1"/>
                </a:solidFill>
              </a:rPr>
              <a:t> Community Workshop Report”, 2021</a:t>
            </a:r>
          </a:p>
        </p:txBody>
      </p:sp>
    </p:spTree>
    <p:extLst>
      <p:ext uri="{BB962C8B-B14F-4D97-AF65-F5344CB8AC3E}">
        <p14:creationId xmlns:p14="http://schemas.microsoft.com/office/powerpoint/2010/main" val="2463700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315;p14">
            <a:extLst>
              <a:ext uri="{FF2B5EF4-FFF2-40B4-BE49-F238E27FC236}">
                <a16:creationId xmlns:a16="http://schemas.microsoft.com/office/drawing/2014/main" id="{5D299F79-16D6-234D-9B2D-104581E546B1}"/>
              </a:ext>
            </a:extLst>
          </p:cNvPr>
          <p:cNvPicPr preferRelativeResize="0">
            <a:picLocks/>
          </p:cNvPicPr>
          <p:nvPr/>
        </p:nvPicPr>
        <p:blipFill rotWithShape="1">
          <a:blip r:embed="rId3">
            <a:alphaModFix/>
          </a:blip>
          <a:srcRect l="12525" r="12517"/>
          <a:stretch/>
        </p:blipFill>
        <p:spPr>
          <a:xfrm>
            <a:off x="6117771" y="1109732"/>
            <a:ext cx="1644430" cy="1647392"/>
          </a:xfrm>
          <a:prstGeom prst="rect">
            <a:avLst/>
          </a:prstGeom>
          <a:noFill/>
          <a:ln>
            <a:noFill/>
          </a:ln>
        </p:spPr>
      </p:pic>
      <p:sp>
        <p:nvSpPr>
          <p:cNvPr id="2" name="Title 1">
            <a:extLst>
              <a:ext uri="{FF2B5EF4-FFF2-40B4-BE49-F238E27FC236}">
                <a16:creationId xmlns:a16="http://schemas.microsoft.com/office/drawing/2014/main" id="{E602925B-2223-8F46-9924-7EAB657BC68E}"/>
              </a:ext>
            </a:extLst>
          </p:cNvPr>
          <p:cNvSpPr>
            <a:spLocks noGrp="1"/>
          </p:cNvSpPr>
          <p:nvPr>
            <p:ph type="title"/>
          </p:nvPr>
        </p:nvSpPr>
        <p:spPr>
          <a:xfrm>
            <a:off x="311700" y="259966"/>
            <a:ext cx="8520600" cy="572700"/>
          </a:xfrm>
        </p:spPr>
        <p:txBody>
          <a:bodyPr>
            <a:normAutofit fontScale="90000"/>
          </a:bodyPr>
          <a:lstStyle/>
          <a:p>
            <a:r>
              <a:rPr lang="en-US" dirty="0"/>
              <a:t>FLOTO: Giving broadband measurement an edge</a:t>
            </a:r>
          </a:p>
        </p:txBody>
      </p:sp>
      <p:sp>
        <p:nvSpPr>
          <p:cNvPr id="3" name="Text Placeholder 2">
            <a:extLst>
              <a:ext uri="{FF2B5EF4-FFF2-40B4-BE49-F238E27FC236}">
                <a16:creationId xmlns:a16="http://schemas.microsoft.com/office/drawing/2014/main" id="{9BF575BB-BF30-7242-ABC6-55B5ECFA7FD6}"/>
              </a:ext>
            </a:extLst>
          </p:cNvPr>
          <p:cNvSpPr>
            <a:spLocks noGrp="1"/>
          </p:cNvSpPr>
          <p:nvPr>
            <p:ph type="body" idx="1"/>
          </p:nvPr>
        </p:nvSpPr>
        <p:spPr>
          <a:xfrm>
            <a:off x="311700" y="912985"/>
            <a:ext cx="5806071" cy="3991026"/>
          </a:xfrm>
        </p:spPr>
        <p:txBody>
          <a:bodyPr>
            <a:normAutofit fontScale="92500" lnSpcReduction="10000"/>
          </a:bodyPr>
          <a:lstStyle/>
          <a:p>
            <a:r>
              <a:rPr lang="en-US" dirty="0"/>
              <a:t>Scientific instrument for measuring broadband</a:t>
            </a:r>
          </a:p>
          <a:p>
            <a:r>
              <a:rPr lang="en-US" dirty="0"/>
              <a:t>Deploy 1,000 </a:t>
            </a:r>
            <a:r>
              <a:rPr lang="en-US" dirty="0" err="1"/>
              <a:t>Pis</a:t>
            </a:r>
            <a:r>
              <a:rPr lang="en-US" dirty="0"/>
              <a:t> nationwide (~500 so far)</a:t>
            </a:r>
          </a:p>
          <a:p>
            <a:pPr lvl="1"/>
            <a:r>
              <a:rPr lang="en-US" dirty="0"/>
              <a:t>Chicago, IL; Milwaukee, WI; San Rafael, CA</a:t>
            </a:r>
          </a:p>
          <a:p>
            <a:pPr lvl="1"/>
            <a:r>
              <a:rPr lang="en-US" dirty="0"/>
              <a:t>Marion County, IL; Beaver Island, MI -- and others</a:t>
            </a:r>
          </a:p>
          <a:p>
            <a:r>
              <a:rPr lang="en-US" dirty="0"/>
              <a:t>Measurement Applications</a:t>
            </a:r>
          </a:p>
          <a:p>
            <a:pPr lvl="1"/>
            <a:r>
              <a:rPr lang="en-US" dirty="0" err="1"/>
              <a:t>Netrics</a:t>
            </a:r>
            <a:r>
              <a:rPr lang="en-US" dirty="0"/>
              <a:t>; Measurement Lab’s (</a:t>
            </a:r>
            <a:r>
              <a:rPr lang="en-US" dirty="0" err="1"/>
              <a:t>MLab</a:t>
            </a:r>
            <a:r>
              <a:rPr lang="en-US" dirty="0"/>
              <a:t>) Measurement Swiss Army Knife (MSAK) toolkit; RADAR toolkit; </a:t>
            </a:r>
            <a:r>
              <a:rPr lang="en-US" dirty="0" err="1"/>
              <a:t>NetUnicorn</a:t>
            </a:r>
            <a:r>
              <a:rPr lang="en-US" dirty="0"/>
              <a:t>; rural broadband tests (ARA) – and others</a:t>
            </a:r>
          </a:p>
          <a:p>
            <a:r>
              <a:rPr lang="en-US" dirty="0"/>
              <a:t>Data</a:t>
            </a:r>
          </a:p>
          <a:p>
            <a:pPr lvl="1"/>
            <a:r>
              <a:rPr lang="en-US" dirty="0"/>
              <a:t>13M data points, spanning 17 providers (national and local), across multiple different technologies</a:t>
            </a:r>
          </a:p>
          <a:p>
            <a:pPr lvl="1"/>
            <a:r>
              <a:rPr lang="en-US" dirty="0"/>
              <a:t>Publicly available on FLOTO website</a:t>
            </a:r>
          </a:p>
          <a:p>
            <a:r>
              <a:rPr lang="en-US" dirty="0"/>
              <a:t>How powerful is this dataset?</a:t>
            </a:r>
          </a:p>
          <a:p>
            <a:pPr lvl="1"/>
            <a:r>
              <a:rPr lang="en-US" dirty="0"/>
              <a:t>Marion County: 32% of sampled households below  the federal threshold</a:t>
            </a:r>
          </a:p>
          <a:p>
            <a:pPr lvl="1"/>
            <a:r>
              <a:rPr lang="en-US" dirty="0"/>
              <a:t>Beaver Island: area challenge to FCC -&gt; reassessment of broadband coverage </a:t>
            </a:r>
          </a:p>
          <a:p>
            <a:endParaRPr lang="en-US" dirty="0"/>
          </a:p>
          <a:p>
            <a:endParaRPr lang="en-US" dirty="0"/>
          </a:p>
          <a:p>
            <a:endParaRPr lang="en-US" dirty="0"/>
          </a:p>
          <a:p>
            <a:endParaRPr lang="en-US" dirty="0"/>
          </a:p>
        </p:txBody>
      </p:sp>
      <p:pic>
        <p:nvPicPr>
          <p:cNvPr id="7" name="Picture 6" descr="A screenshot of a computer&#10;&#10;Description automatically generated">
            <a:extLst>
              <a:ext uri="{FF2B5EF4-FFF2-40B4-BE49-F238E27FC236}">
                <a16:creationId xmlns:a16="http://schemas.microsoft.com/office/drawing/2014/main" id="{EF637BC3-2900-F34E-BC14-A8A3F4CE4F45}"/>
              </a:ext>
            </a:extLst>
          </p:cNvPr>
          <p:cNvPicPr>
            <a:picLocks noChangeAspect="1"/>
          </p:cNvPicPr>
          <p:nvPr/>
        </p:nvPicPr>
        <p:blipFill rotWithShape="1">
          <a:blip r:embed="rId4">
            <a:extLst>
              <a:ext uri="{28A0092B-C50C-407E-A947-70E740481C1C}">
                <a14:useLocalDpi xmlns:a14="http://schemas.microsoft.com/office/drawing/2010/main" val="0"/>
              </a:ext>
            </a:extLst>
          </a:blip>
          <a:srcRect l="28970" t="44233" r="26220" b="11171"/>
          <a:stretch/>
        </p:blipFill>
        <p:spPr>
          <a:xfrm>
            <a:off x="6356403" y="2757124"/>
            <a:ext cx="2475897" cy="1600318"/>
          </a:xfrm>
          <a:prstGeom prst="rect">
            <a:avLst/>
          </a:prstGeom>
        </p:spPr>
      </p:pic>
      <p:sp>
        <p:nvSpPr>
          <p:cNvPr id="8" name="TextBox 7">
            <a:extLst>
              <a:ext uri="{FF2B5EF4-FFF2-40B4-BE49-F238E27FC236}">
                <a16:creationId xmlns:a16="http://schemas.microsoft.com/office/drawing/2014/main" id="{72370F09-DF99-A646-9640-5C9FA8CADFA4}"/>
              </a:ext>
            </a:extLst>
          </p:cNvPr>
          <p:cNvSpPr txBox="1"/>
          <p:nvPr/>
        </p:nvSpPr>
        <p:spPr>
          <a:xfrm>
            <a:off x="6627547" y="4487962"/>
            <a:ext cx="1949188" cy="369332"/>
          </a:xfrm>
          <a:prstGeom prst="rect">
            <a:avLst/>
          </a:prstGeom>
          <a:noFill/>
        </p:spPr>
        <p:txBody>
          <a:bodyPr wrap="none" rtlCol="0">
            <a:spAutoFit/>
          </a:bodyPr>
          <a:lstStyle/>
          <a:p>
            <a:r>
              <a:rPr lang="en-US" i="1" dirty="0" err="1">
                <a:solidFill>
                  <a:schemeClr val="bg1"/>
                </a:solidFill>
              </a:rPr>
              <a:t>floto.cs.uchicago.edu</a:t>
            </a:r>
            <a:endParaRPr lang="en-US" i="1" dirty="0">
              <a:solidFill>
                <a:schemeClr val="bg1"/>
              </a:solidFill>
            </a:endParaRPr>
          </a:p>
        </p:txBody>
      </p:sp>
      <p:pic>
        <p:nvPicPr>
          <p:cNvPr id="11" name="Google Shape;350;p15">
            <a:extLst>
              <a:ext uri="{FF2B5EF4-FFF2-40B4-BE49-F238E27FC236}">
                <a16:creationId xmlns:a16="http://schemas.microsoft.com/office/drawing/2014/main" id="{4DE86A7A-8431-204A-8225-2400EB93A176}"/>
              </a:ext>
            </a:extLst>
          </p:cNvPr>
          <p:cNvPicPr preferRelativeResize="0"/>
          <p:nvPr/>
        </p:nvPicPr>
        <p:blipFill>
          <a:blip r:embed="rId5">
            <a:alphaModFix/>
          </a:blip>
          <a:stretch>
            <a:fillRect/>
          </a:stretch>
        </p:blipFill>
        <p:spPr>
          <a:xfrm>
            <a:off x="7692716" y="1325607"/>
            <a:ext cx="1228426" cy="1431517"/>
          </a:xfrm>
          <a:prstGeom prst="rect">
            <a:avLst/>
          </a:prstGeom>
          <a:noFill/>
          <a:ln>
            <a:noFill/>
          </a:ln>
        </p:spPr>
      </p:pic>
    </p:spTree>
    <p:extLst>
      <p:ext uri="{BB962C8B-B14F-4D97-AF65-F5344CB8AC3E}">
        <p14:creationId xmlns:p14="http://schemas.microsoft.com/office/powerpoint/2010/main" val="87654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3D9D54-20AD-4D42-924F-86CE8650177D}"/>
              </a:ext>
            </a:extLst>
          </p:cNvPr>
          <p:cNvSpPr>
            <a:spLocks noGrp="1"/>
          </p:cNvSpPr>
          <p:nvPr>
            <p:ph type="title"/>
          </p:nvPr>
        </p:nvSpPr>
        <p:spPr/>
        <p:txBody>
          <a:bodyPr/>
          <a:lstStyle/>
          <a:p>
            <a:r>
              <a:rPr lang="en-US" dirty="0"/>
              <a:t>Measuring rural Wireless</a:t>
            </a:r>
          </a:p>
        </p:txBody>
      </p:sp>
      <p:sp>
        <p:nvSpPr>
          <p:cNvPr id="3" name="Content Placeholder 2">
            <a:extLst>
              <a:ext uri="{FF2B5EF4-FFF2-40B4-BE49-F238E27FC236}">
                <a16:creationId xmlns:a16="http://schemas.microsoft.com/office/drawing/2014/main" id="{A3A43A79-DE40-EE44-BC34-891E7AB4E9F1}"/>
              </a:ext>
            </a:extLst>
          </p:cNvPr>
          <p:cNvSpPr>
            <a:spLocks noGrp="1"/>
          </p:cNvSpPr>
          <p:nvPr>
            <p:ph idx="1"/>
          </p:nvPr>
        </p:nvSpPr>
        <p:spPr>
          <a:xfrm>
            <a:off x="685800" y="959202"/>
            <a:ext cx="3963202" cy="3781763"/>
          </a:xfrm>
        </p:spPr>
        <p:txBody>
          <a:bodyPr>
            <a:normAutofit/>
          </a:bodyPr>
          <a:lstStyle/>
          <a:p>
            <a:pPr algn="l" rtl="0">
              <a:spcBef>
                <a:spcPts val="0"/>
              </a:spcBef>
              <a:spcAft>
                <a:spcPts val="0"/>
              </a:spcAft>
            </a:pPr>
            <a:endParaRPr lang="en-US" sz="1400" b="0" i="0" u="none" strike="noStrike" dirty="0">
              <a:solidFill>
                <a:srgbClr val="000000"/>
              </a:solidFill>
              <a:effectLst/>
              <a:latin typeface="Arial" panose="020B0604020202020204" pitchFamily="34" charset="0"/>
            </a:endParaRPr>
          </a:p>
          <a:p>
            <a:pPr algn="l" rtl="0">
              <a:spcBef>
                <a:spcPts val="0"/>
              </a:spcBef>
              <a:spcAft>
                <a:spcPts val="0"/>
              </a:spcAft>
            </a:pPr>
            <a:endParaRPr lang="en-US" sz="1400" b="0" i="0" u="none" strike="noStrike" dirty="0">
              <a:solidFill>
                <a:srgbClr val="000000"/>
              </a:solidFill>
              <a:effectLst/>
              <a:latin typeface="Arial" panose="020B0604020202020204" pitchFamily="34" charset="0"/>
            </a:endParaRPr>
          </a:p>
        </p:txBody>
      </p:sp>
      <p:pic>
        <p:nvPicPr>
          <p:cNvPr id="1030" name="Picture 6" descr="A person standing on the ground&#10;&#10;Description automatically generated">
            <a:extLst>
              <a:ext uri="{FF2B5EF4-FFF2-40B4-BE49-F238E27FC236}">
                <a16:creationId xmlns:a16="http://schemas.microsoft.com/office/drawing/2014/main" id="{1CB60E33-518F-E74E-B25A-6A1463FD8FF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8560" y="959202"/>
            <a:ext cx="1936475" cy="145235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A map with blue dots&#10;&#10;Description automatically generated">
            <a:extLst>
              <a:ext uri="{FF2B5EF4-FFF2-40B4-BE49-F238E27FC236}">
                <a16:creationId xmlns:a16="http://schemas.microsoft.com/office/drawing/2014/main" id="{2E54DB66-6B83-0F4C-A7DB-95AFC77243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97933" y="1117909"/>
            <a:ext cx="2055744" cy="113494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A graph of performance and number of numbers&#10;&#10;Description automatically generated with medium confidence">
            <a:extLst>
              <a:ext uri="{FF2B5EF4-FFF2-40B4-BE49-F238E27FC236}">
                <a16:creationId xmlns:a16="http://schemas.microsoft.com/office/drawing/2014/main" id="{F6EF8731-6189-BD44-97B1-24503A8511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67053" y="2526078"/>
            <a:ext cx="3963202" cy="1649958"/>
          </a:xfrm>
          <a:prstGeom prst="rect">
            <a:avLst/>
          </a:prstGeom>
          <a:noFill/>
          <a:extLst>
            <a:ext uri="{909E8E84-426E-40DD-AFC4-6F175D3DCCD1}">
              <a14:hiddenFill xmlns:a14="http://schemas.microsoft.com/office/drawing/2010/main">
                <a:solidFill>
                  <a:srgbClr val="FFFFFF"/>
                </a:solidFill>
              </a14:hiddenFill>
            </a:ext>
          </a:extLst>
        </p:spPr>
      </p:pic>
      <p:sp>
        <p:nvSpPr>
          <p:cNvPr id="10" name="Content Placeholder 2">
            <a:extLst>
              <a:ext uri="{FF2B5EF4-FFF2-40B4-BE49-F238E27FC236}">
                <a16:creationId xmlns:a16="http://schemas.microsoft.com/office/drawing/2014/main" id="{920E0FDC-B423-374F-B846-98859EE0D53B}"/>
              </a:ext>
            </a:extLst>
          </p:cNvPr>
          <p:cNvSpPr txBox="1">
            <a:spLocks/>
          </p:cNvSpPr>
          <p:nvPr/>
        </p:nvSpPr>
        <p:spPr>
          <a:xfrm>
            <a:off x="636105" y="959202"/>
            <a:ext cx="4084983" cy="3597009"/>
          </a:xfrm>
          <a:prstGeom prst="rect">
            <a:avLst/>
          </a:prstGeom>
        </p:spPr>
        <p:txBody>
          <a:bodyPr vert="horz" lIns="0" tIns="45720" rIns="0" bIns="45720" rtlCol="0">
            <a:normAutofit fontScale="85000" lnSpcReduction="2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bg1"/>
                </a:solidFill>
                <a:latin typeface="Calibri"/>
                <a:ea typeface="+mn-ea"/>
                <a:cs typeface="Calibri"/>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bg1"/>
                </a:solidFill>
                <a:latin typeface="Calibri"/>
                <a:ea typeface="+mn-ea"/>
                <a:cs typeface="Calibri"/>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Collaboration with ARA project</a:t>
            </a:r>
          </a:p>
          <a:p>
            <a:r>
              <a:rPr lang="en-US" dirty="0"/>
              <a:t>Assessing the quality of rural 5G networks</a:t>
            </a:r>
          </a:p>
          <a:p>
            <a:pPr lvl="1"/>
            <a:r>
              <a:rPr lang="en-US" dirty="0"/>
              <a:t>Measuring device to device latency </a:t>
            </a:r>
          </a:p>
          <a:p>
            <a:pPr lvl="1"/>
            <a:r>
              <a:rPr lang="en-US" dirty="0"/>
              <a:t>Clock synchronization</a:t>
            </a:r>
          </a:p>
          <a:p>
            <a:pPr lvl="1"/>
            <a:r>
              <a:rPr lang="en-US" dirty="0"/>
              <a:t>Comparing over different network fabrics</a:t>
            </a:r>
          </a:p>
          <a:p>
            <a:r>
              <a:rPr lang="en-US" dirty="0"/>
              <a:t>Deployed 6 Raspberry Pi devices with 5G connectivity in rural Iowa</a:t>
            </a:r>
          </a:p>
          <a:p>
            <a:r>
              <a:rPr lang="en-US" dirty="0"/>
              <a:t>Latency measurements: GPS-based time synchronization for precise measurements (4000x more precise than NTP over 5G)</a:t>
            </a:r>
          </a:p>
          <a:p>
            <a:r>
              <a:rPr lang="en-US" dirty="0"/>
              <a:t>Tested using Hadoop</a:t>
            </a:r>
          </a:p>
          <a:p>
            <a:r>
              <a:rPr lang="en-US" dirty="0"/>
              <a:t>Hey presto: 5G networks can support distributed computing with performance comparable to wired connections!</a:t>
            </a:r>
          </a:p>
          <a:p>
            <a:endParaRPr lang="en-US" dirty="0"/>
          </a:p>
          <a:p>
            <a:endParaRPr lang="en-US" dirty="0"/>
          </a:p>
        </p:txBody>
      </p:sp>
      <p:sp>
        <p:nvSpPr>
          <p:cNvPr id="8" name="TextBox 7">
            <a:extLst>
              <a:ext uri="{FF2B5EF4-FFF2-40B4-BE49-F238E27FC236}">
                <a16:creationId xmlns:a16="http://schemas.microsoft.com/office/drawing/2014/main" id="{D2C65481-12E7-7F47-9B41-C69D19D8E948}"/>
              </a:ext>
            </a:extLst>
          </p:cNvPr>
          <p:cNvSpPr txBox="1"/>
          <p:nvPr/>
        </p:nvSpPr>
        <p:spPr>
          <a:xfrm>
            <a:off x="5544202" y="4186879"/>
            <a:ext cx="3169009" cy="369332"/>
          </a:xfrm>
          <a:prstGeom prst="rect">
            <a:avLst/>
          </a:prstGeom>
          <a:noFill/>
        </p:spPr>
        <p:txBody>
          <a:bodyPr wrap="none" rtlCol="0">
            <a:spAutoFit/>
          </a:bodyPr>
          <a:lstStyle/>
          <a:p>
            <a:r>
              <a:rPr lang="en-US" i="1" dirty="0">
                <a:solidFill>
                  <a:schemeClr val="bg1">
                    <a:lumMod val="50000"/>
                    <a:lumOff val="50000"/>
                  </a:schemeClr>
                </a:solidFill>
              </a:rPr>
              <a:t>Zack Murry, University of Missouri</a:t>
            </a:r>
          </a:p>
        </p:txBody>
      </p:sp>
    </p:spTree>
    <p:extLst>
      <p:ext uri="{BB962C8B-B14F-4D97-AF65-F5344CB8AC3E}">
        <p14:creationId xmlns:p14="http://schemas.microsoft.com/office/powerpoint/2010/main" val="3899349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C27F1F-A088-074C-B7B2-5FEA0C0700F9}"/>
              </a:ext>
            </a:extLst>
          </p:cNvPr>
          <p:cNvSpPr>
            <a:spLocks noGrp="1"/>
          </p:cNvSpPr>
          <p:nvPr>
            <p:ph type="title"/>
          </p:nvPr>
        </p:nvSpPr>
        <p:spPr/>
        <p:txBody>
          <a:bodyPr/>
          <a:lstStyle/>
          <a:p>
            <a:r>
              <a:rPr lang="en-US" dirty="0"/>
              <a:t>NCAR Weather sensing stations</a:t>
            </a:r>
          </a:p>
        </p:txBody>
      </p:sp>
      <p:sp>
        <p:nvSpPr>
          <p:cNvPr id="3" name="Content Placeholder 2">
            <a:extLst>
              <a:ext uri="{FF2B5EF4-FFF2-40B4-BE49-F238E27FC236}">
                <a16:creationId xmlns:a16="http://schemas.microsoft.com/office/drawing/2014/main" id="{4E4188E4-C9DA-894F-9D92-D1C2C27EFD44}"/>
              </a:ext>
            </a:extLst>
          </p:cNvPr>
          <p:cNvSpPr>
            <a:spLocks noGrp="1"/>
          </p:cNvSpPr>
          <p:nvPr>
            <p:ph idx="1"/>
          </p:nvPr>
        </p:nvSpPr>
        <p:spPr>
          <a:xfrm>
            <a:off x="685800" y="805199"/>
            <a:ext cx="7772400" cy="2082172"/>
          </a:xfrm>
        </p:spPr>
        <p:txBody>
          <a:bodyPr>
            <a:normAutofit fontScale="92500" lnSpcReduction="20000"/>
          </a:bodyPr>
          <a:lstStyle/>
          <a:p>
            <a:r>
              <a:rPr lang="en-US" dirty="0" err="1"/>
              <a:t>openIoTwx</a:t>
            </a:r>
            <a:r>
              <a:rPr lang="en-US" dirty="0"/>
              <a:t>: NCAR 3D printed weather stations </a:t>
            </a:r>
          </a:p>
          <a:p>
            <a:r>
              <a:rPr lang="en-US" dirty="0"/>
              <a:t>Richer continuum: IBIS SBCs connecting to </a:t>
            </a:r>
            <a:r>
              <a:rPr lang="en-US" dirty="0" err="1"/>
              <a:t>openIoTws</a:t>
            </a:r>
            <a:r>
              <a:rPr lang="en-US" dirty="0"/>
              <a:t>  via LoRa</a:t>
            </a:r>
          </a:p>
          <a:p>
            <a:pPr lvl="1"/>
            <a:r>
              <a:rPr lang="en-US" dirty="0"/>
              <a:t>Exploring power (4x factor), connectivity (cellular vs aggregation via LoRa), sensing (additional camera sensors), and processing (to e.g., reduce size of data) trade-offs</a:t>
            </a:r>
          </a:p>
          <a:p>
            <a:r>
              <a:rPr lang="en-US" dirty="0"/>
              <a:t>Future challenges</a:t>
            </a:r>
          </a:p>
          <a:p>
            <a:pPr lvl="1"/>
            <a:r>
              <a:rPr lang="en-US" dirty="0"/>
              <a:t>Image-based weather prediction methods, scaling up to create dense, high-resolution weather monitoring networks, and assessing long-term reliability in diverse outdoor environments</a:t>
            </a:r>
          </a:p>
          <a:p>
            <a:pPr lvl="1"/>
            <a:endParaRPr lang="en-US" dirty="0"/>
          </a:p>
          <a:p>
            <a:endParaRPr lang="en-US" dirty="0"/>
          </a:p>
        </p:txBody>
      </p:sp>
      <p:pic>
        <p:nvPicPr>
          <p:cNvPr id="2050" name="Picture 2" descr="A diagram of a device&#10;&#10;Description automatically generated">
            <a:extLst>
              <a:ext uri="{FF2B5EF4-FFF2-40B4-BE49-F238E27FC236}">
                <a16:creationId xmlns:a16="http://schemas.microsoft.com/office/drawing/2014/main" id="{85FCE67C-5D26-0C4A-B6F8-2882C3982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12126" y="2733369"/>
            <a:ext cx="6172200" cy="151197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 white plastic object with a white object on a white pipe&#10;&#10;Description automatically generated with medium confidence">
            <a:extLst>
              <a:ext uri="{FF2B5EF4-FFF2-40B4-BE49-F238E27FC236}">
                <a16:creationId xmlns:a16="http://schemas.microsoft.com/office/drawing/2014/main" id="{40120AE9-55FF-4649-8838-6341BCF717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4917" y="3028358"/>
            <a:ext cx="2246056" cy="143836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5A91CA69-A829-9946-84E7-88DD709A5C09}"/>
              </a:ext>
            </a:extLst>
          </p:cNvPr>
          <p:cNvSpPr txBox="1"/>
          <p:nvPr/>
        </p:nvSpPr>
        <p:spPr>
          <a:xfrm>
            <a:off x="4735680" y="4264594"/>
            <a:ext cx="2911503" cy="369332"/>
          </a:xfrm>
          <a:prstGeom prst="rect">
            <a:avLst/>
          </a:prstGeom>
          <a:noFill/>
        </p:spPr>
        <p:txBody>
          <a:bodyPr wrap="none" rtlCol="0">
            <a:spAutoFit/>
          </a:bodyPr>
          <a:lstStyle/>
          <a:p>
            <a:r>
              <a:rPr lang="en-US" i="1" dirty="0">
                <a:solidFill>
                  <a:schemeClr val="bg1">
                    <a:lumMod val="50000"/>
                    <a:lumOff val="50000"/>
                  </a:schemeClr>
                </a:solidFill>
              </a:rPr>
              <a:t>William Fowler, Tufts University</a:t>
            </a:r>
          </a:p>
        </p:txBody>
      </p:sp>
    </p:spTree>
    <p:extLst>
      <p:ext uri="{BB962C8B-B14F-4D97-AF65-F5344CB8AC3E}">
        <p14:creationId xmlns:p14="http://schemas.microsoft.com/office/powerpoint/2010/main" val="8182475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92AB7-8B12-E44F-B4F6-47D994816030}"/>
              </a:ext>
            </a:extLst>
          </p:cNvPr>
          <p:cNvSpPr>
            <a:spLocks noGrp="1"/>
          </p:cNvSpPr>
          <p:nvPr>
            <p:ph type="title"/>
          </p:nvPr>
        </p:nvSpPr>
        <p:spPr/>
        <p:txBody>
          <a:bodyPr>
            <a:normAutofit fontScale="90000"/>
          </a:bodyPr>
          <a:lstStyle/>
          <a:p>
            <a:r>
              <a:rPr lang="en-US" dirty="0"/>
              <a:t>Sensor stations for marine and coastal ecosystems</a:t>
            </a:r>
          </a:p>
        </p:txBody>
      </p:sp>
      <p:sp>
        <p:nvSpPr>
          <p:cNvPr id="3" name="Content Placeholder 2">
            <a:extLst>
              <a:ext uri="{FF2B5EF4-FFF2-40B4-BE49-F238E27FC236}">
                <a16:creationId xmlns:a16="http://schemas.microsoft.com/office/drawing/2014/main" id="{AC227608-262A-A647-8C32-B8CC9BF45CCA}"/>
              </a:ext>
            </a:extLst>
          </p:cNvPr>
          <p:cNvSpPr>
            <a:spLocks noGrp="1"/>
          </p:cNvSpPr>
          <p:nvPr>
            <p:ph idx="1"/>
          </p:nvPr>
        </p:nvSpPr>
        <p:spPr>
          <a:xfrm>
            <a:off x="685800" y="959202"/>
            <a:ext cx="3438939" cy="3597009"/>
          </a:xfrm>
        </p:spPr>
        <p:txBody>
          <a:bodyPr>
            <a:normAutofit fontScale="92500" lnSpcReduction="20000"/>
          </a:bodyPr>
          <a:lstStyle/>
          <a:p>
            <a:r>
              <a:rPr lang="en-US" dirty="0"/>
              <a:t>Smart buoy system: sensor stations for oceanic data collection (water quality, water movement, water levels, etc.)</a:t>
            </a:r>
          </a:p>
          <a:p>
            <a:r>
              <a:rPr lang="en-US" dirty="0"/>
              <a:t>Collaboration with FIU</a:t>
            </a:r>
          </a:p>
          <a:p>
            <a:r>
              <a:rPr lang="en-US" dirty="0"/>
              <a:t>Integrated multiple environmental sensors with IBIS infrastructure</a:t>
            </a:r>
          </a:p>
          <a:p>
            <a:r>
              <a:rPr lang="en-US" dirty="0"/>
              <a:t>Demo deployment with real and simulated data</a:t>
            </a:r>
          </a:p>
          <a:p>
            <a:r>
              <a:rPr lang="en-US" dirty="0"/>
              <a:t>Implemented cloud-based data visualization system</a:t>
            </a:r>
          </a:p>
          <a:p>
            <a:r>
              <a:rPr lang="en-US" dirty="0"/>
              <a:t>Collaboration with FIU</a:t>
            </a:r>
          </a:p>
          <a:p>
            <a:endParaRPr lang="en-US" dirty="0"/>
          </a:p>
        </p:txBody>
      </p:sp>
      <p:pic>
        <p:nvPicPr>
          <p:cNvPr id="3074" name="Picture 2" descr="A diagram of a circuit board&#10;&#10;Description automatically generated">
            <a:extLst>
              <a:ext uri="{FF2B5EF4-FFF2-40B4-BE49-F238E27FC236}">
                <a16:creationId xmlns:a16="http://schemas.microsoft.com/office/drawing/2014/main" id="{C692EB6B-E171-EF4D-9ADD-030A52E7C8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30263" y="885589"/>
            <a:ext cx="4337267" cy="169876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A graph of different colored lines&#10;&#10;Description automatically generated">
            <a:extLst>
              <a:ext uri="{FF2B5EF4-FFF2-40B4-BE49-F238E27FC236}">
                <a16:creationId xmlns:a16="http://schemas.microsoft.com/office/drawing/2014/main" id="{E0092830-F917-2241-A880-EFC68FA1D6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59959" y="2109675"/>
            <a:ext cx="3598241" cy="2323226"/>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32ECEA8A-ED2F-5645-8472-AF02312B99DD}"/>
              </a:ext>
            </a:extLst>
          </p:cNvPr>
          <p:cNvSpPr txBox="1"/>
          <p:nvPr/>
        </p:nvSpPr>
        <p:spPr>
          <a:xfrm>
            <a:off x="5399823" y="4796875"/>
            <a:ext cx="2759986" cy="369332"/>
          </a:xfrm>
          <a:prstGeom prst="rect">
            <a:avLst/>
          </a:prstGeom>
          <a:noFill/>
        </p:spPr>
        <p:txBody>
          <a:bodyPr wrap="none" rtlCol="0">
            <a:spAutoFit/>
          </a:bodyPr>
          <a:lstStyle/>
          <a:p>
            <a:r>
              <a:rPr lang="en-US" i="1" dirty="0">
                <a:solidFill>
                  <a:schemeClr val="bg1">
                    <a:lumMod val="50000"/>
                    <a:lumOff val="50000"/>
                  </a:schemeClr>
                </a:solidFill>
              </a:rPr>
              <a:t>Julia Harper, Loyola University</a:t>
            </a:r>
          </a:p>
        </p:txBody>
      </p:sp>
    </p:spTree>
    <p:extLst>
      <p:ext uri="{BB962C8B-B14F-4D97-AF65-F5344CB8AC3E}">
        <p14:creationId xmlns:p14="http://schemas.microsoft.com/office/powerpoint/2010/main" val="31682808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031DA2-D70A-EE49-BF41-2BE592253879}"/>
              </a:ext>
            </a:extLst>
          </p:cNvPr>
          <p:cNvSpPr>
            <a:spLocks noGrp="1"/>
          </p:cNvSpPr>
          <p:nvPr>
            <p:ph type="title"/>
          </p:nvPr>
        </p:nvSpPr>
        <p:spPr/>
        <p:txBody>
          <a:bodyPr/>
          <a:lstStyle/>
          <a:p>
            <a:r>
              <a:rPr lang="en-US" dirty="0"/>
              <a:t>Auto learn</a:t>
            </a:r>
          </a:p>
        </p:txBody>
      </p:sp>
      <p:sp>
        <p:nvSpPr>
          <p:cNvPr id="3" name="Content Placeholder 2">
            <a:extLst>
              <a:ext uri="{FF2B5EF4-FFF2-40B4-BE49-F238E27FC236}">
                <a16:creationId xmlns:a16="http://schemas.microsoft.com/office/drawing/2014/main" id="{9855A4D3-8275-294C-B016-2D492D6504F3}"/>
              </a:ext>
            </a:extLst>
          </p:cNvPr>
          <p:cNvSpPr>
            <a:spLocks noGrp="1"/>
          </p:cNvSpPr>
          <p:nvPr>
            <p:ph idx="1"/>
          </p:nvPr>
        </p:nvSpPr>
        <p:spPr>
          <a:xfrm>
            <a:off x="685800" y="810117"/>
            <a:ext cx="5277678" cy="3597009"/>
          </a:xfrm>
        </p:spPr>
        <p:txBody>
          <a:bodyPr>
            <a:normAutofit fontScale="92500" lnSpcReduction="10000"/>
          </a:bodyPr>
          <a:lstStyle/>
          <a:p>
            <a:r>
              <a:rPr lang="en-US" dirty="0"/>
              <a:t>Can I experiment with self-driving cheaply? Can I teach edge to cloud AI concepts in a class in an engaging manner? </a:t>
            </a:r>
          </a:p>
          <a:p>
            <a:r>
              <a:rPr lang="en-US" dirty="0" err="1"/>
              <a:t>AutoLearn</a:t>
            </a:r>
            <a:r>
              <a:rPr lang="en-US" dirty="0"/>
              <a:t> </a:t>
            </a:r>
            <a:r>
              <a:rPr lang="en-US" dirty="0" err="1"/>
              <a:t>Trovi</a:t>
            </a:r>
            <a:r>
              <a:rPr lang="en-US" dirty="0"/>
              <a:t> artifact</a:t>
            </a:r>
          </a:p>
          <a:p>
            <a:pPr lvl="1"/>
            <a:r>
              <a:rPr lang="en-US" dirty="0"/>
              <a:t>Data collection (actual car versus simulator)</a:t>
            </a:r>
          </a:p>
          <a:p>
            <a:pPr lvl="1"/>
            <a:r>
              <a:rPr lang="en-US" dirty="0"/>
              <a:t>A library of ML modules</a:t>
            </a:r>
          </a:p>
          <a:p>
            <a:pPr lvl="1"/>
            <a:r>
              <a:rPr lang="en-US" dirty="0"/>
              <a:t>Verification via self-driving (actual car versus simulator)</a:t>
            </a:r>
          </a:p>
          <a:p>
            <a:r>
              <a:rPr lang="en-US" dirty="0"/>
              <a:t>Different emphasis</a:t>
            </a:r>
          </a:p>
          <a:p>
            <a:pPr lvl="1"/>
            <a:r>
              <a:rPr lang="en-US" dirty="0"/>
              <a:t>Introduction to engineering</a:t>
            </a:r>
          </a:p>
          <a:p>
            <a:pPr lvl="1"/>
            <a:r>
              <a:rPr lang="en-US" dirty="0"/>
              <a:t>Machine learning with just the simulator</a:t>
            </a:r>
          </a:p>
          <a:p>
            <a:r>
              <a:rPr lang="en-US" dirty="0"/>
              <a:t>Lots of scope for individual exploration</a:t>
            </a:r>
          </a:p>
          <a:p>
            <a:endParaRPr lang="en-US" dirty="0"/>
          </a:p>
          <a:p>
            <a:endParaRPr lang="en-US" dirty="0"/>
          </a:p>
          <a:p>
            <a:pPr lvl="1"/>
            <a:endParaRPr lang="en-US" dirty="0"/>
          </a:p>
          <a:p>
            <a:pPr lvl="1"/>
            <a:endParaRPr lang="en-US" dirty="0"/>
          </a:p>
        </p:txBody>
      </p:sp>
      <p:sp>
        <p:nvSpPr>
          <p:cNvPr id="4" name="TextBox 3">
            <a:extLst>
              <a:ext uri="{FF2B5EF4-FFF2-40B4-BE49-F238E27FC236}">
                <a16:creationId xmlns:a16="http://schemas.microsoft.com/office/drawing/2014/main" id="{19BE7E77-B89D-0B4C-AC6E-481F45259C60}"/>
              </a:ext>
            </a:extLst>
          </p:cNvPr>
          <p:cNvSpPr txBox="1"/>
          <p:nvPr/>
        </p:nvSpPr>
        <p:spPr>
          <a:xfrm>
            <a:off x="229696" y="4260492"/>
            <a:ext cx="6586931" cy="369332"/>
          </a:xfrm>
          <a:prstGeom prst="rect">
            <a:avLst/>
          </a:prstGeom>
          <a:noFill/>
        </p:spPr>
        <p:txBody>
          <a:bodyPr wrap="none" rtlCol="0">
            <a:spAutoFit/>
          </a:bodyPr>
          <a:lstStyle/>
          <a:p>
            <a:r>
              <a:rPr lang="en-US" i="1" dirty="0">
                <a:solidFill>
                  <a:schemeClr val="bg1"/>
                </a:solidFill>
              </a:rPr>
              <a:t>Paper: “</a:t>
            </a:r>
            <a:r>
              <a:rPr lang="en-US" i="1" dirty="0" err="1">
                <a:solidFill>
                  <a:schemeClr val="bg1"/>
                </a:solidFill>
              </a:rPr>
              <a:t>AutoLearn</a:t>
            </a:r>
            <a:r>
              <a:rPr lang="en-US" i="1" dirty="0">
                <a:solidFill>
                  <a:schemeClr val="bg1"/>
                </a:solidFill>
              </a:rPr>
              <a:t>: Learning in the Edge to Cloud Continuum”, EduHPC’23</a:t>
            </a:r>
          </a:p>
        </p:txBody>
      </p:sp>
      <p:pic>
        <p:nvPicPr>
          <p:cNvPr id="5" name="Google Shape;94;p9">
            <a:extLst>
              <a:ext uri="{FF2B5EF4-FFF2-40B4-BE49-F238E27FC236}">
                <a16:creationId xmlns:a16="http://schemas.microsoft.com/office/drawing/2014/main" id="{9AFA3B52-C96D-B343-A011-7C5C0297B41E}"/>
              </a:ext>
            </a:extLst>
          </p:cNvPr>
          <p:cNvPicPr preferRelativeResize="0"/>
          <p:nvPr/>
        </p:nvPicPr>
        <p:blipFill>
          <a:blip r:embed="rId2">
            <a:alphaModFix/>
          </a:blip>
          <a:stretch>
            <a:fillRect/>
          </a:stretch>
        </p:blipFill>
        <p:spPr>
          <a:xfrm>
            <a:off x="6981875" y="2127740"/>
            <a:ext cx="1900122" cy="2062635"/>
          </a:xfrm>
          <a:prstGeom prst="rect">
            <a:avLst/>
          </a:prstGeom>
          <a:noFill/>
          <a:ln>
            <a:noFill/>
          </a:ln>
        </p:spPr>
      </p:pic>
      <p:pic>
        <p:nvPicPr>
          <p:cNvPr id="6" name="Google Shape;95;p9">
            <a:extLst>
              <a:ext uri="{FF2B5EF4-FFF2-40B4-BE49-F238E27FC236}">
                <a16:creationId xmlns:a16="http://schemas.microsoft.com/office/drawing/2014/main" id="{AE30A371-5F2D-A341-BEC2-9442E813F85E}"/>
              </a:ext>
            </a:extLst>
          </p:cNvPr>
          <p:cNvPicPr preferRelativeResize="0"/>
          <p:nvPr/>
        </p:nvPicPr>
        <p:blipFill>
          <a:blip r:embed="rId3">
            <a:alphaModFix/>
          </a:blip>
          <a:stretch>
            <a:fillRect/>
          </a:stretch>
        </p:blipFill>
        <p:spPr>
          <a:xfrm>
            <a:off x="6981875" y="231425"/>
            <a:ext cx="1900124" cy="1792597"/>
          </a:xfrm>
          <a:prstGeom prst="rect">
            <a:avLst/>
          </a:prstGeom>
          <a:noFill/>
          <a:ln>
            <a:noFill/>
          </a:ln>
        </p:spPr>
      </p:pic>
      <p:sp>
        <p:nvSpPr>
          <p:cNvPr id="7" name="Google Shape;96;p9">
            <a:extLst>
              <a:ext uri="{FF2B5EF4-FFF2-40B4-BE49-F238E27FC236}">
                <a16:creationId xmlns:a16="http://schemas.microsoft.com/office/drawing/2014/main" id="{2399E978-DB31-C043-B1C0-E5D8B2A3BAD2}"/>
              </a:ext>
            </a:extLst>
          </p:cNvPr>
          <p:cNvSpPr txBox="1"/>
          <p:nvPr/>
        </p:nvSpPr>
        <p:spPr>
          <a:xfrm>
            <a:off x="6844625" y="4151400"/>
            <a:ext cx="2070900" cy="4311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 sz="800" dirty="0">
                <a:solidFill>
                  <a:srgbClr val="4D4D4D"/>
                </a:solidFill>
              </a:rPr>
              <a:t>REU 2023 students working on hardware </a:t>
            </a:r>
            <a:endParaRPr sz="800" dirty="0">
              <a:solidFill>
                <a:srgbClr val="4D4D4D"/>
              </a:solidFill>
            </a:endParaRPr>
          </a:p>
          <a:p>
            <a:pPr marL="0" lvl="0" indent="0" algn="ctr" rtl="0">
              <a:spcBef>
                <a:spcPts val="0"/>
              </a:spcBef>
              <a:spcAft>
                <a:spcPts val="0"/>
              </a:spcAft>
              <a:buNone/>
            </a:pPr>
            <a:r>
              <a:rPr lang="en" sz="800" dirty="0">
                <a:solidFill>
                  <a:srgbClr val="4D4D4D"/>
                </a:solidFill>
              </a:rPr>
              <a:t>setup for autonomous vehicles </a:t>
            </a:r>
            <a:endParaRPr sz="800" dirty="0">
              <a:solidFill>
                <a:srgbClr val="4D4D4D"/>
              </a:solidFill>
            </a:endParaRPr>
          </a:p>
        </p:txBody>
      </p:sp>
    </p:spTree>
    <p:extLst>
      <p:ext uri="{BB962C8B-B14F-4D97-AF65-F5344CB8AC3E}">
        <p14:creationId xmlns:p14="http://schemas.microsoft.com/office/powerpoint/2010/main" val="39038762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floor, indoor&#10;&#10;Description automatically generated">
            <a:extLst>
              <a:ext uri="{FF2B5EF4-FFF2-40B4-BE49-F238E27FC236}">
                <a16:creationId xmlns:a16="http://schemas.microsoft.com/office/drawing/2014/main" id="{F7DFB747-E379-2B43-9823-50C2479A48E7}"/>
              </a:ext>
            </a:extLst>
          </p:cNvPr>
          <p:cNvPicPr>
            <a:picLocks noChangeAspect="1"/>
          </p:cNvPicPr>
          <p:nvPr/>
        </p:nvPicPr>
        <p:blipFill rotWithShape="1">
          <a:blip r:embed="rId3">
            <a:extLst>
              <a:ext uri="{28A0092B-C50C-407E-A947-70E740481C1C}">
                <a14:useLocalDpi xmlns:a14="http://schemas.microsoft.com/office/drawing/2010/main" val="0"/>
              </a:ext>
            </a:extLst>
          </a:blip>
          <a:srcRect b="4885"/>
          <a:stretch/>
        </p:blipFill>
        <p:spPr>
          <a:xfrm>
            <a:off x="3861521" y="-89100"/>
            <a:ext cx="7459989" cy="5321700"/>
          </a:xfrm>
          <a:prstGeom prst="rect">
            <a:avLst/>
          </a:prstGeom>
        </p:spPr>
      </p:pic>
      <p:pic>
        <p:nvPicPr>
          <p:cNvPr id="4" name="Google Shape;109;p13">
            <a:extLst>
              <a:ext uri="{FF2B5EF4-FFF2-40B4-BE49-F238E27FC236}">
                <a16:creationId xmlns:a16="http://schemas.microsoft.com/office/drawing/2014/main" id="{882C8AB5-1741-F549-A3DA-3F34C8486D81}"/>
              </a:ext>
            </a:extLst>
          </p:cNvPr>
          <p:cNvPicPr preferRelativeResize="0"/>
          <p:nvPr/>
        </p:nvPicPr>
        <p:blipFill rotWithShape="1">
          <a:blip r:embed="rId4">
            <a:alphaModFix/>
          </a:blip>
          <a:srcRect r="5625"/>
          <a:stretch/>
        </p:blipFill>
        <p:spPr>
          <a:xfrm>
            <a:off x="-164285" y="-28783"/>
            <a:ext cx="7125192" cy="5172283"/>
          </a:xfrm>
          <a:prstGeom prst="homePlate">
            <a:avLst/>
          </a:prstGeom>
          <a:ln>
            <a:solidFill>
              <a:schemeClr val="accent1"/>
            </a:solidFill>
          </a:ln>
          <a:effectLst>
            <a:outerShdw blurRad="292100" dist="139700" dir="2700000" algn="tl" rotWithShape="0">
              <a:srgbClr val="333333">
                <a:alpha val="65000"/>
              </a:srgbClr>
            </a:outerShdw>
          </a:effectLst>
        </p:spPr>
      </p:pic>
      <p:sp>
        <p:nvSpPr>
          <p:cNvPr id="7" name="Google Shape;78;p9">
            <a:extLst>
              <a:ext uri="{FF2B5EF4-FFF2-40B4-BE49-F238E27FC236}">
                <a16:creationId xmlns:a16="http://schemas.microsoft.com/office/drawing/2014/main" id="{C8A7888D-9FDA-2048-A2DA-9DBD2989F03D}"/>
              </a:ext>
            </a:extLst>
          </p:cNvPr>
          <p:cNvSpPr/>
          <p:nvPr/>
        </p:nvSpPr>
        <p:spPr>
          <a:xfrm>
            <a:off x="614950" y="2132952"/>
            <a:ext cx="1673939" cy="1674795"/>
          </a:xfrm>
          <a:prstGeom prst="ellipse">
            <a:avLst/>
          </a:prstGeom>
          <a:solidFill>
            <a:srgbClr val="00D700"/>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a:latin typeface="Cabin"/>
                <a:ea typeface="Cabin"/>
                <a:cs typeface="Cabin"/>
                <a:sym typeface="Cabin"/>
              </a:rPr>
              <a:t>700+</a:t>
            </a:r>
            <a:r>
              <a:rPr lang="en" sz="2000" dirty="0">
                <a:latin typeface="Cabin"/>
                <a:ea typeface="Cabin"/>
                <a:cs typeface="Cabin"/>
                <a:sym typeface="Cabin"/>
              </a:rPr>
              <a:t> </a:t>
            </a:r>
            <a:r>
              <a:rPr lang="en" sz="1800" dirty="0">
                <a:latin typeface="Cabin"/>
                <a:ea typeface="Cabin"/>
                <a:cs typeface="Cabin"/>
                <a:sym typeface="Cabin"/>
              </a:rPr>
              <a:t>Papers published</a:t>
            </a:r>
            <a:endParaRPr sz="1800" dirty="0">
              <a:latin typeface="Cabin"/>
              <a:ea typeface="Cabin"/>
              <a:cs typeface="Cabin"/>
              <a:sym typeface="Cabin"/>
            </a:endParaRPr>
          </a:p>
        </p:txBody>
      </p:sp>
      <p:sp>
        <p:nvSpPr>
          <p:cNvPr id="8" name="Google Shape;79;p9">
            <a:extLst>
              <a:ext uri="{FF2B5EF4-FFF2-40B4-BE49-F238E27FC236}">
                <a16:creationId xmlns:a16="http://schemas.microsoft.com/office/drawing/2014/main" id="{30CD5DBA-E285-A74A-B0A4-22A992A5A742}"/>
              </a:ext>
            </a:extLst>
          </p:cNvPr>
          <p:cNvSpPr/>
          <p:nvPr/>
        </p:nvSpPr>
        <p:spPr>
          <a:xfrm>
            <a:off x="3936310" y="1111731"/>
            <a:ext cx="1902006" cy="1858618"/>
          </a:xfrm>
          <a:prstGeom prst="ellipse">
            <a:avLst/>
          </a:prstGeom>
          <a:solidFill>
            <a:srgbClr val="D5B1FF"/>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3200" dirty="0">
                <a:latin typeface="Cabin"/>
                <a:ea typeface="Cabin"/>
                <a:cs typeface="Cabin"/>
                <a:sym typeface="Cabin"/>
              </a:rPr>
              <a:t>1,000+ </a:t>
            </a:r>
            <a:endParaRPr sz="3200" dirty="0">
              <a:latin typeface="Cabin"/>
              <a:ea typeface="Cabin"/>
              <a:cs typeface="Cabin"/>
              <a:sym typeface="Cabin"/>
            </a:endParaRPr>
          </a:p>
          <a:p>
            <a:pPr marL="0" lvl="0" indent="0" algn="ctr" rtl="0">
              <a:spcBef>
                <a:spcPts val="0"/>
              </a:spcBef>
              <a:spcAft>
                <a:spcPts val="0"/>
              </a:spcAft>
              <a:buNone/>
            </a:pPr>
            <a:r>
              <a:rPr lang="en-US" sz="2000" dirty="0">
                <a:latin typeface="Cabin"/>
                <a:ea typeface="Cabin"/>
                <a:cs typeface="Cabin"/>
                <a:sym typeface="Cabin"/>
              </a:rPr>
              <a:t>U</a:t>
            </a:r>
            <a:r>
              <a:rPr lang="en" sz="2000" dirty="0" err="1">
                <a:latin typeface="Cabin"/>
                <a:ea typeface="Cabin"/>
                <a:cs typeface="Cabin"/>
                <a:sym typeface="Cabin"/>
              </a:rPr>
              <a:t>nique</a:t>
            </a:r>
            <a:r>
              <a:rPr lang="en" sz="2000" dirty="0">
                <a:latin typeface="Cabin"/>
                <a:ea typeface="Cabin"/>
                <a:cs typeface="Cabin"/>
                <a:sym typeface="Cabin"/>
              </a:rPr>
              <a:t> projects</a:t>
            </a:r>
            <a:endParaRPr sz="2000" dirty="0">
              <a:latin typeface="Cabin"/>
              <a:ea typeface="Cabin"/>
              <a:cs typeface="Cabin"/>
              <a:sym typeface="Cabin"/>
            </a:endParaRPr>
          </a:p>
        </p:txBody>
      </p:sp>
      <p:sp>
        <p:nvSpPr>
          <p:cNvPr id="9" name="Google Shape;80;p9">
            <a:extLst>
              <a:ext uri="{FF2B5EF4-FFF2-40B4-BE49-F238E27FC236}">
                <a16:creationId xmlns:a16="http://schemas.microsoft.com/office/drawing/2014/main" id="{4109A961-9E17-4C48-AA43-7A759BDA5598}"/>
              </a:ext>
            </a:extLst>
          </p:cNvPr>
          <p:cNvSpPr/>
          <p:nvPr/>
        </p:nvSpPr>
        <p:spPr>
          <a:xfrm>
            <a:off x="2504683" y="2970350"/>
            <a:ext cx="2104335" cy="2104335"/>
          </a:xfrm>
          <a:prstGeom prst="ellipse">
            <a:avLst/>
          </a:prstGeom>
          <a:solidFill>
            <a:srgbClr val="FEAD0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solidFill>
                  <a:schemeClr val="lt1"/>
                </a:solidFill>
                <a:latin typeface="Cabin"/>
                <a:ea typeface="Cabin"/>
                <a:cs typeface="Cabin"/>
                <a:sym typeface="Cabin"/>
              </a:rPr>
              <a:t>11,000+</a:t>
            </a:r>
            <a:endParaRPr sz="2800" dirty="0">
              <a:solidFill>
                <a:schemeClr val="lt1"/>
              </a:solidFill>
              <a:latin typeface="Cabin"/>
              <a:ea typeface="Cabin"/>
              <a:cs typeface="Cabin"/>
              <a:sym typeface="Cabin"/>
            </a:endParaRPr>
          </a:p>
          <a:p>
            <a:pPr marL="0" lvl="0" indent="0" algn="ctr" rtl="0">
              <a:spcBef>
                <a:spcPts val="0"/>
              </a:spcBef>
              <a:spcAft>
                <a:spcPts val="0"/>
              </a:spcAft>
              <a:buNone/>
            </a:pPr>
            <a:r>
              <a:rPr lang="en" sz="2400" dirty="0">
                <a:solidFill>
                  <a:schemeClr val="lt1"/>
                </a:solidFill>
                <a:latin typeface="Cabin"/>
                <a:ea typeface="Cabin"/>
                <a:cs typeface="Cabin"/>
                <a:sym typeface="Cabin"/>
              </a:rPr>
              <a:t>Users</a:t>
            </a:r>
            <a:endParaRPr sz="2400" dirty="0">
              <a:solidFill>
                <a:schemeClr val="lt1"/>
              </a:solidFill>
              <a:latin typeface="Cabin"/>
              <a:ea typeface="Cabin"/>
              <a:cs typeface="Cabin"/>
              <a:sym typeface="Cabin"/>
            </a:endParaRPr>
          </a:p>
        </p:txBody>
      </p:sp>
      <p:pic>
        <p:nvPicPr>
          <p:cNvPr id="13" name="Picture 12">
            <a:extLst>
              <a:ext uri="{FF2B5EF4-FFF2-40B4-BE49-F238E27FC236}">
                <a16:creationId xmlns:a16="http://schemas.microsoft.com/office/drawing/2014/main" id="{7A28340A-9A4C-2743-99A8-D61E23E8245B}"/>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327949" y="0"/>
            <a:ext cx="4063412" cy="1027216"/>
          </a:xfrm>
          <a:prstGeom prst="rect">
            <a:avLst/>
          </a:prstGeom>
        </p:spPr>
      </p:pic>
      <p:sp>
        <p:nvSpPr>
          <p:cNvPr id="2" name="Oval 1">
            <a:extLst>
              <a:ext uri="{FF2B5EF4-FFF2-40B4-BE49-F238E27FC236}">
                <a16:creationId xmlns:a16="http://schemas.microsoft.com/office/drawing/2014/main" id="{BAD91CF0-7138-2A4D-81FD-E38510C59488}"/>
              </a:ext>
            </a:extLst>
          </p:cNvPr>
          <p:cNvSpPr/>
          <p:nvPr/>
        </p:nvSpPr>
        <p:spPr>
          <a:xfrm>
            <a:off x="6943390" y="2763543"/>
            <a:ext cx="2180301" cy="2180301"/>
          </a:xfrm>
          <a:prstGeom prst="ellipse">
            <a:avLst/>
          </a:prstGeom>
          <a:solidFill>
            <a:srgbClr val="BAD6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cartoon lizard with a microphone and a cake&#10;&#10;Description automatically generated">
            <a:extLst>
              <a:ext uri="{FF2B5EF4-FFF2-40B4-BE49-F238E27FC236}">
                <a16:creationId xmlns:a16="http://schemas.microsoft.com/office/drawing/2014/main" id="{C0341C09-3B31-F148-928E-F5D2A4079F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76701" y="2970350"/>
            <a:ext cx="1713677" cy="1584387"/>
          </a:xfrm>
          <a:prstGeom prst="rect">
            <a:avLst/>
          </a:prstGeom>
        </p:spPr>
      </p:pic>
    </p:spTree>
    <p:extLst>
      <p:ext uri="{BB962C8B-B14F-4D97-AF65-F5344CB8AC3E}">
        <p14:creationId xmlns:p14="http://schemas.microsoft.com/office/powerpoint/2010/main" val="31022731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BE01-DE4C-0948-BD31-C48FECE9AC91}"/>
              </a:ext>
            </a:extLst>
          </p:cNvPr>
          <p:cNvSpPr>
            <a:spLocks noGrp="1"/>
          </p:cNvSpPr>
          <p:nvPr>
            <p:ph type="title"/>
          </p:nvPr>
        </p:nvSpPr>
        <p:spPr/>
        <p:txBody>
          <a:bodyPr/>
          <a:lstStyle/>
          <a:p>
            <a:r>
              <a:rPr lang="en-US" dirty="0"/>
              <a:t>And others… </a:t>
            </a:r>
          </a:p>
        </p:txBody>
      </p:sp>
      <p:pic>
        <p:nvPicPr>
          <p:cNvPr id="5" name="Content Placeholder 4">
            <a:extLst>
              <a:ext uri="{FF2B5EF4-FFF2-40B4-BE49-F238E27FC236}">
                <a16:creationId xmlns:a16="http://schemas.microsoft.com/office/drawing/2014/main" id="{B80E99E4-8D4B-9E44-95B8-68C6BBC1066E}"/>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39329"/>
          <a:stretch/>
        </p:blipFill>
        <p:spPr>
          <a:xfrm>
            <a:off x="4969567" y="773112"/>
            <a:ext cx="2824398" cy="3597275"/>
          </a:xfrm>
        </p:spPr>
      </p:pic>
      <p:sp>
        <p:nvSpPr>
          <p:cNvPr id="6" name="Content Placeholder 2">
            <a:extLst>
              <a:ext uri="{FF2B5EF4-FFF2-40B4-BE49-F238E27FC236}">
                <a16:creationId xmlns:a16="http://schemas.microsoft.com/office/drawing/2014/main" id="{6E4F5691-04EB-CB4A-B549-FC7EE1C2F1E2}"/>
              </a:ext>
            </a:extLst>
          </p:cNvPr>
          <p:cNvSpPr txBox="1">
            <a:spLocks/>
          </p:cNvSpPr>
          <p:nvPr/>
        </p:nvSpPr>
        <p:spPr>
          <a:xfrm>
            <a:off x="685800" y="959202"/>
            <a:ext cx="3488635" cy="3597009"/>
          </a:xfrm>
          <a:prstGeom prst="rect">
            <a:avLst/>
          </a:prstGeom>
        </p:spPr>
        <p:txBody>
          <a:bodyPr vert="horz" lIns="0" tIns="45720" rIns="0" bIns="45720" rtlCol="0">
            <a:normAutofit lnSpcReduction="10000"/>
          </a:bodyPr>
          <a:lstStyle>
            <a:lvl1pPr marL="342900" indent="-274320" algn="l" defTabSz="914400" rtl="0" eaLnBrk="1" latinLnBrk="0" hangingPunct="1">
              <a:lnSpc>
                <a:spcPct val="100000"/>
              </a:lnSpc>
              <a:spcBef>
                <a:spcPts val="700"/>
              </a:spcBef>
              <a:buClr>
                <a:schemeClr val="accent1"/>
              </a:buClr>
              <a:buSzPct val="85000"/>
              <a:buFont typeface="Wingdings 3" pitchFamily="18" charset="2"/>
              <a:buChar char=""/>
              <a:defRPr sz="2000" kern="1200" baseline="0">
                <a:solidFill>
                  <a:schemeClr val="bg1"/>
                </a:solidFill>
                <a:latin typeface="Calibri"/>
                <a:ea typeface="+mn-ea"/>
                <a:cs typeface="Calibri"/>
              </a:defRPr>
            </a:lvl1pPr>
            <a:lvl2pPr marL="742950" indent="-274320" algn="l" defTabSz="914400" rtl="0" eaLnBrk="1" latinLnBrk="0" hangingPunct="1">
              <a:lnSpc>
                <a:spcPct val="100000"/>
              </a:lnSpc>
              <a:spcBef>
                <a:spcPts val="700"/>
              </a:spcBef>
              <a:buClr>
                <a:schemeClr val="accent1"/>
              </a:buClr>
              <a:buSzPct val="85000"/>
              <a:buFont typeface="Wingdings 3" pitchFamily="18" charset="2"/>
              <a:buChar char=""/>
              <a:defRPr sz="1600" kern="1200" baseline="0">
                <a:solidFill>
                  <a:schemeClr val="bg1"/>
                </a:solidFill>
                <a:latin typeface="Calibri"/>
                <a:ea typeface="+mn-ea"/>
                <a:cs typeface="Calibri"/>
              </a:defRPr>
            </a:lvl2pPr>
            <a:lvl3pPr marL="1143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3pPr>
            <a:lvl4pPr marL="1600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4pPr>
            <a:lvl5pPr marL="20574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baseline="0">
                <a:solidFill>
                  <a:schemeClr val="bg1"/>
                </a:solidFill>
                <a:latin typeface="Calibri"/>
                <a:ea typeface="+mn-ea"/>
                <a:cs typeface="Calibri"/>
              </a:defRPr>
            </a:lvl5pPr>
            <a:lvl6pPr marL="25146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6pPr>
            <a:lvl7pPr marL="29718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7pPr>
            <a:lvl8pPr marL="34290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8pPr>
            <a:lvl9pPr marL="3886200" indent="-274320" algn="l" defTabSz="914400" rtl="0" eaLnBrk="1" latinLnBrk="0" hangingPunct="1">
              <a:lnSpc>
                <a:spcPct val="100000"/>
              </a:lnSpc>
              <a:spcBef>
                <a:spcPts val="700"/>
              </a:spcBef>
              <a:buClr>
                <a:schemeClr val="accent1"/>
              </a:buClr>
              <a:buSzPct val="85000"/>
              <a:buFont typeface="Wingdings 3" pitchFamily="18" charset="2"/>
              <a:buChar char=""/>
              <a:defRPr sz="1400" kern="1200">
                <a:solidFill>
                  <a:schemeClr val="tx1"/>
                </a:solidFill>
                <a:latin typeface="+mn-lt"/>
                <a:ea typeface="+mn-ea"/>
                <a:cs typeface="+mn-cs"/>
              </a:defRPr>
            </a:lvl9pPr>
          </a:lstStyle>
          <a:p>
            <a:r>
              <a:rPr lang="en-US" dirty="0"/>
              <a:t>Predicting air quality with federated learning</a:t>
            </a:r>
          </a:p>
          <a:p>
            <a:r>
              <a:rPr lang="en-US" dirty="0" err="1"/>
              <a:t>Soundscaping</a:t>
            </a:r>
            <a:r>
              <a:rPr lang="en-US" dirty="0"/>
              <a:t> and forestry data analysis </a:t>
            </a:r>
          </a:p>
          <a:p>
            <a:r>
              <a:rPr lang="en-US" dirty="0"/>
              <a:t>Precision agriculture: optimizing greenhouse environments </a:t>
            </a:r>
          </a:p>
          <a:p>
            <a:r>
              <a:rPr lang="en-US" dirty="0"/>
              <a:t>Meteorologic monitoring system for ML-based weather forecasts</a:t>
            </a:r>
          </a:p>
          <a:p>
            <a:r>
              <a:rPr lang="en-US" dirty="0"/>
              <a:t>And others… </a:t>
            </a:r>
          </a:p>
          <a:p>
            <a:endParaRPr lang="en-US" dirty="0"/>
          </a:p>
        </p:txBody>
      </p:sp>
    </p:spTree>
    <p:extLst>
      <p:ext uri="{BB962C8B-B14F-4D97-AF65-F5344CB8AC3E}">
        <p14:creationId xmlns:p14="http://schemas.microsoft.com/office/powerpoint/2010/main" val="29631174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FF2541-9BB4-4D45-91AA-D6F05F40FF76}"/>
              </a:ext>
            </a:extLst>
          </p:cNvPr>
          <p:cNvSpPr>
            <a:spLocks noGrp="1"/>
          </p:cNvSpPr>
          <p:nvPr>
            <p:ph type="title"/>
          </p:nvPr>
        </p:nvSpPr>
        <p:spPr>
          <a:xfrm>
            <a:off x="685800" y="28339"/>
            <a:ext cx="7772400" cy="857250"/>
          </a:xfrm>
        </p:spPr>
        <p:txBody>
          <a:bodyPr anchor="ctr">
            <a:normAutofit/>
          </a:bodyPr>
          <a:lstStyle/>
          <a:p>
            <a:pPr algn="ctr"/>
            <a:r>
              <a:rPr lang="en-US" dirty="0"/>
              <a:t>Practical reproducibility</a:t>
            </a:r>
          </a:p>
        </p:txBody>
      </p:sp>
      <p:sp>
        <p:nvSpPr>
          <p:cNvPr id="3" name="Content Placeholder 2">
            <a:extLst>
              <a:ext uri="{FF2B5EF4-FFF2-40B4-BE49-F238E27FC236}">
                <a16:creationId xmlns:a16="http://schemas.microsoft.com/office/drawing/2014/main" id="{988EF65D-315F-244E-9D9C-45456F62FF83}"/>
              </a:ext>
            </a:extLst>
          </p:cNvPr>
          <p:cNvSpPr>
            <a:spLocks noGrp="1"/>
          </p:cNvSpPr>
          <p:nvPr>
            <p:ph sz="quarter" idx="13"/>
          </p:nvPr>
        </p:nvSpPr>
        <p:spPr>
          <a:xfrm>
            <a:off x="685800" y="1117854"/>
            <a:ext cx="4384040" cy="2907792"/>
          </a:xfrm>
        </p:spPr>
        <p:txBody>
          <a:bodyPr>
            <a:noAutofit/>
          </a:bodyPr>
          <a:lstStyle/>
          <a:p>
            <a:pPr>
              <a:lnSpc>
                <a:spcPct val="90000"/>
              </a:lnSpc>
            </a:pPr>
            <a:r>
              <a:rPr lang="en-US" sz="1600" dirty="0"/>
              <a:t>Can digital experiments be as sharable as papers are today?</a:t>
            </a:r>
          </a:p>
          <a:p>
            <a:pPr>
              <a:lnSpc>
                <a:spcPct val="90000"/>
              </a:lnSpc>
            </a:pPr>
            <a:r>
              <a:rPr lang="en-US" sz="1600" dirty="0"/>
              <a:t>Is there a library I can go to and find experiments to play with?</a:t>
            </a:r>
          </a:p>
          <a:p>
            <a:pPr>
              <a:lnSpc>
                <a:spcPct val="90000"/>
              </a:lnSpc>
            </a:pPr>
            <a:r>
              <a:rPr lang="en-US" sz="1600" dirty="0"/>
              <a:t>Can I simply integrate somebody’s model into my research instead of reinventing the wheel and get to a new result faster? </a:t>
            </a:r>
          </a:p>
          <a:p>
            <a:pPr>
              <a:lnSpc>
                <a:spcPct val="90000"/>
              </a:lnSpc>
            </a:pPr>
            <a:r>
              <a:rPr lang="en-US" sz="1600" dirty="0"/>
              <a:t>Can I discover something new through playing with somebody else’s experiment?</a:t>
            </a:r>
          </a:p>
          <a:p>
            <a:pPr>
              <a:lnSpc>
                <a:spcPct val="90000"/>
              </a:lnSpc>
            </a:pPr>
            <a:r>
              <a:rPr lang="en-US" sz="1600" dirty="0"/>
              <a:t>Can I develop exercises for my class based on most recent research results?</a:t>
            </a:r>
          </a:p>
          <a:p>
            <a:pPr marL="68580" indent="0">
              <a:lnSpc>
                <a:spcPct val="90000"/>
              </a:lnSpc>
              <a:buNone/>
            </a:pPr>
            <a:endParaRPr lang="en-US" sz="1600" dirty="0"/>
          </a:p>
        </p:txBody>
      </p:sp>
      <p:pic>
        <p:nvPicPr>
          <p:cNvPr id="5" name="Picture 4" descr="A person holding a tablet&#10;&#10;Description automatically generated with medium confidence">
            <a:extLst>
              <a:ext uri="{FF2B5EF4-FFF2-40B4-BE49-F238E27FC236}">
                <a16:creationId xmlns:a16="http://schemas.microsoft.com/office/drawing/2014/main" id="{E297088F-34B3-2749-B66A-D39536B07E32}"/>
              </a:ext>
            </a:extLst>
          </p:cNvPr>
          <p:cNvPicPr>
            <a:picLocks noChangeAspect="1"/>
          </p:cNvPicPr>
          <p:nvPr/>
        </p:nvPicPr>
        <p:blipFill rotWithShape="1">
          <a:blip r:embed="rId2">
            <a:extLst>
              <a:ext uri="{28A0092B-C50C-407E-A947-70E740481C1C}">
                <a14:useLocalDpi xmlns:a14="http://schemas.microsoft.com/office/drawing/2010/main" val="0"/>
              </a:ext>
            </a:extLst>
          </a:blip>
          <a:srcRect l="5660" r="4" b="4"/>
          <a:stretch/>
        </p:blipFill>
        <p:spPr>
          <a:xfrm>
            <a:off x="5420360" y="1152144"/>
            <a:ext cx="3253756" cy="2586736"/>
          </a:xfrm>
          <a:prstGeom prst="rect">
            <a:avLst/>
          </a:prstGeom>
          <a:noFill/>
        </p:spPr>
      </p:pic>
      <p:sp>
        <p:nvSpPr>
          <p:cNvPr id="6" name="TextBox 5">
            <a:extLst>
              <a:ext uri="{FF2B5EF4-FFF2-40B4-BE49-F238E27FC236}">
                <a16:creationId xmlns:a16="http://schemas.microsoft.com/office/drawing/2014/main" id="{C1C58A03-C283-8946-A0A1-EFE7EFFB1DE1}"/>
              </a:ext>
            </a:extLst>
          </p:cNvPr>
          <p:cNvSpPr txBox="1"/>
          <p:nvPr/>
        </p:nvSpPr>
        <p:spPr>
          <a:xfrm>
            <a:off x="1286163" y="4073245"/>
            <a:ext cx="2732415" cy="369332"/>
          </a:xfrm>
          <a:prstGeom prst="rect">
            <a:avLst/>
          </a:prstGeom>
          <a:noFill/>
        </p:spPr>
        <p:txBody>
          <a:bodyPr wrap="none" rtlCol="0">
            <a:spAutoFit/>
          </a:bodyPr>
          <a:lstStyle/>
          <a:p>
            <a:r>
              <a:rPr lang="en-US" i="1" dirty="0">
                <a:solidFill>
                  <a:schemeClr val="accent2">
                    <a:lumMod val="50000"/>
                  </a:schemeClr>
                </a:solidFill>
              </a:rPr>
              <a:t>https://</a:t>
            </a:r>
            <a:r>
              <a:rPr lang="en-US" i="1" dirty="0" err="1">
                <a:solidFill>
                  <a:schemeClr val="accent2">
                    <a:lumMod val="50000"/>
                  </a:schemeClr>
                </a:solidFill>
              </a:rPr>
              <a:t>repeto.cs.uchicago.edu</a:t>
            </a:r>
            <a:endParaRPr lang="en-US" i="1" dirty="0">
              <a:solidFill>
                <a:schemeClr val="accent2">
                  <a:lumMod val="50000"/>
                </a:schemeClr>
              </a:solidFill>
            </a:endParaRPr>
          </a:p>
        </p:txBody>
      </p:sp>
      <p:sp>
        <p:nvSpPr>
          <p:cNvPr id="7" name="TextBox 6">
            <a:extLst>
              <a:ext uri="{FF2B5EF4-FFF2-40B4-BE49-F238E27FC236}">
                <a16:creationId xmlns:a16="http://schemas.microsoft.com/office/drawing/2014/main" id="{95E842F6-2D6A-324A-BE39-5EB6A31CE812}"/>
              </a:ext>
            </a:extLst>
          </p:cNvPr>
          <p:cNvSpPr txBox="1"/>
          <p:nvPr/>
        </p:nvSpPr>
        <p:spPr>
          <a:xfrm>
            <a:off x="616741" y="700923"/>
            <a:ext cx="8052910" cy="353943"/>
          </a:xfrm>
          <a:prstGeom prst="rect">
            <a:avLst/>
          </a:prstGeom>
          <a:noFill/>
        </p:spPr>
        <p:txBody>
          <a:bodyPr wrap="none" rtlCol="0">
            <a:spAutoFit/>
          </a:bodyPr>
          <a:lstStyle/>
          <a:p>
            <a:r>
              <a:rPr lang="en-US" sz="1700" i="1" dirty="0">
                <a:solidFill>
                  <a:schemeClr val="accent2">
                    <a:lumMod val="50000"/>
                  </a:schemeClr>
                </a:solidFill>
              </a:rPr>
              <a:t>Practical reproducibility == feasible enough to be a mainstream method of scientific exploration </a:t>
            </a:r>
          </a:p>
        </p:txBody>
      </p:sp>
    </p:spTree>
    <p:extLst>
      <p:ext uri="{BB962C8B-B14F-4D97-AF65-F5344CB8AC3E}">
        <p14:creationId xmlns:p14="http://schemas.microsoft.com/office/powerpoint/2010/main" val="20768655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1D8D6-EE46-F145-8355-5602667FD5BA}"/>
              </a:ext>
            </a:extLst>
          </p:cNvPr>
          <p:cNvSpPr>
            <a:spLocks noGrp="1"/>
          </p:cNvSpPr>
          <p:nvPr>
            <p:ph type="title"/>
          </p:nvPr>
        </p:nvSpPr>
        <p:spPr>
          <a:xfrm>
            <a:off x="446314" y="28339"/>
            <a:ext cx="8287616" cy="857250"/>
          </a:xfrm>
        </p:spPr>
        <p:txBody>
          <a:bodyPr>
            <a:normAutofit/>
          </a:bodyPr>
          <a:lstStyle/>
          <a:p>
            <a:r>
              <a:rPr lang="en-US" dirty="0"/>
              <a:t>Why are we talking about reproducibility?</a:t>
            </a:r>
          </a:p>
        </p:txBody>
      </p:sp>
      <p:sp>
        <p:nvSpPr>
          <p:cNvPr id="3" name="Content Placeholder 2">
            <a:extLst>
              <a:ext uri="{FF2B5EF4-FFF2-40B4-BE49-F238E27FC236}">
                <a16:creationId xmlns:a16="http://schemas.microsoft.com/office/drawing/2014/main" id="{3D874016-A202-E74E-ADD8-4343AD501B6B}"/>
              </a:ext>
            </a:extLst>
          </p:cNvPr>
          <p:cNvSpPr>
            <a:spLocks noGrp="1"/>
          </p:cNvSpPr>
          <p:nvPr>
            <p:ph idx="1"/>
          </p:nvPr>
        </p:nvSpPr>
        <p:spPr>
          <a:xfrm>
            <a:off x="679471" y="885589"/>
            <a:ext cx="4681801" cy="3813403"/>
          </a:xfrm>
        </p:spPr>
        <p:txBody>
          <a:bodyPr>
            <a:normAutofit/>
          </a:bodyPr>
          <a:lstStyle/>
          <a:p>
            <a:r>
              <a:rPr lang="en-US" b="1" dirty="0"/>
              <a:t>Open platforms </a:t>
            </a:r>
            <a:r>
              <a:rPr lang="en-US" dirty="0"/>
              <a:t>are essential for sharing – especially in computer science </a:t>
            </a:r>
          </a:p>
          <a:p>
            <a:pPr lvl="1"/>
            <a:r>
              <a:rPr lang="en-US" dirty="0"/>
              <a:t>Open, version-controlled hardware </a:t>
            </a:r>
          </a:p>
          <a:p>
            <a:pPr lvl="1"/>
            <a:r>
              <a:rPr lang="en-US" dirty="0"/>
              <a:t>Non-fungible resources</a:t>
            </a:r>
          </a:p>
          <a:p>
            <a:r>
              <a:rPr lang="en-US" b="1" dirty="0"/>
              <a:t>Experimental environment setup</a:t>
            </a:r>
          </a:p>
          <a:p>
            <a:pPr lvl="1"/>
            <a:r>
              <a:rPr lang="en-US" dirty="0"/>
              <a:t>Disk images, orchestration templates, and other artifacts</a:t>
            </a:r>
          </a:p>
          <a:p>
            <a:pPr lvl="1"/>
            <a:r>
              <a:rPr lang="en-US" dirty="0"/>
              <a:t>Thousands of images, orchestration templates, digital artifacts of various kinds</a:t>
            </a:r>
          </a:p>
          <a:p>
            <a:r>
              <a:rPr lang="en-US" dirty="0"/>
              <a:t>Are we there yet? </a:t>
            </a:r>
          </a:p>
        </p:txBody>
      </p:sp>
      <p:sp>
        <p:nvSpPr>
          <p:cNvPr id="4" name="TextBox 3">
            <a:extLst>
              <a:ext uri="{FF2B5EF4-FFF2-40B4-BE49-F238E27FC236}">
                <a16:creationId xmlns:a16="http://schemas.microsoft.com/office/drawing/2014/main" id="{3449E1CE-AA19-2844-889C-91971259FE5E}"/>
              </a:ext>
            </a:extLst>
          </p:cNvPr>
          <p:cNvSpPr txBox="1"/>
          <p:nvPr/>
        </p:nvSpPr>
        <p:spPr>
          <a:xfrm>
            <a:off x="2207442" y="4257911"/>
            <a:ext cx="5198990" cy="646331"/>
          </a:xfrm>
          <a:prstGeom prst="rect">
            <a:avLst/>
          </a:prstGeom>
          <a:noFill/>
        </p:spPr>
        <p:txBody>
          <a:bodyPr wrap="square" rtlCol="0">
            <a:spAutoFit/>
          </a:bodyPr>
          <a:lstStyle/>
          <a:p>
            <a:r>
              <a:rPr lang="en-US" i="1" dirty="0">
                <a:solidFill>
                  <a:schemeClr val="bg1"/>
                </a:solidFill>
                <a:cs typeface="Calibri"/>
              </a:rPr>
              <a:t>Paper: “The Silver Lining”, IEEE Internet Computing 2020</a:t>
            </a:r>
          </a:p>
          <a:p>
            <a:endParaRPr lang="en-US" i="1" dirty="0">
              <a:solidFill>
                <a:schemeClr val="bg1"/>
              </a:solidFill>
              <a:cs typeface="Calibri"/>
            </a:endParaRPr>
          </a:p>
        </p:txBody>
      </p:sp>
      <p:sp>
        <p:nvSpPr>
          <p:cNvPr id="6" name="TextBox 5">
            <a:extLst>
              <a:ext uri="{FF2B5EF4-FFF2-40B4-BE49-F238E27FC236}">
                <a16:creationId xmlns:a16="http://schemas.microsoft.com/office/drawing/2014/main" id="{033D5969-2FA7-DB4C-877C-4622A5960F49}"/>
              </a:ext>
            </a:extLst>
          </p:cNvPr>
          <p:cNvSpPr txBox="1"/>
          <p:nvPr/>
        </p:nvSpPr>
        <p:spPr>
          <a:xfrm>
            <a:off x="6182233" y="3573917"/>
            <a:ext cx="2156039" cy="707886"/>
          </a:xfrm>
          <a:prstGeom prst="rect">
            <a:avLst/>
          </a:prstGeom>
          <a:noFill/>
        </p:spPr>
        <p:txBody>
          <a:bodyPr wrap="none" rtlCol="0">
            <a:spAutoFit/>
          </a:bodyPr>
          <a:lstStyle/>
          <a:p>
            <a:r>
              <a:rPr lang="en-US" sz="2000" i="1" dirty="0">
                <a:solidFill>
                  <a:schemeClr val="bg1"/>
                </a:solidFill>
              </a:rPr>
              <a:t>A car without a road</a:t>
            </a:r>
          </a:p>
          <a:p>
            <a:endParaRPr lang="en-US" sz="2000" dirty="0"/>
          </a:p>
        </p:txBody>
      </p:sp>
      <p:pic>
        <p:nvPicPr>
          <p:cNvPr id="8" name="Picture 7" descr="A picture containing tree, outdoor, ground, transport&#10;&#10;Description automatically generated">
            <a:extLst>
              <a:ext uri="{FF2B5EF4-FFF2-40B4-BE49-F238E27FC236}">
                <a16:creationId xmlns:a16="http://schemas.microsoft.com/office/drawing/2014/main" id="{74FE55E3-A1DD-B847-86BD-1ED082668B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87491" y="1135655"/>
            <a:ext cx="3345521" cy="2222207"/>
          </a:xfrm>
          <a:prstGeom prst="rect">
            <a:avLst/>
          </a:prstGeom>
        </p:spPr>
      </p:pic>
    </p:spTree>
    <p:extLst>
      <p:ext uri="{BB962C8B-B14F-4D97-AF65-F5344CB8AC3E}">
        <p14:creationId xmlns:p14="http://schemas.microsoft.com/office/powerpoint/2010/main" val="40927713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BC47F-73B9-544C-A74E-FEDEDF338081}"/>
              </a:ext>
            </a:extLst>
          </p:cNvPr>
          <p:cNvSpPr>
            <a:spLocks noGrp="1"/>
          </p:cNvSpPr>
          <p:nvPr>
            <p:ph type="title"/>
          </p:nvPr>
        </p:nvSpPr>
        <p:spPr/>
        <p:txBody>
          <a:bodyPr/>
          <a:lstStyle/>
          <a:p>
            <a:r>
              <a:rPr lang="en-US" dirty="0"/>
              <a:t>What is missing?</a:t>
            </a:r>
          </a:p>
        </p:txBody>
      </p:sp>
      <p:sp>
        <p:nvSpPr>
          <p:cNvPr id="3" name="Content Placeholder 2">
            <a:extLst>
              <a:ext uri="{FF2B5EF4-FFF2-40B4-BE49-F238E27FC236}">
                <a16:creationId xmlns:a16="http://schemas.microsoft.com/office/drawing/2014/main" id="{318F640B-B3D3-434E-B666-622F3A242273}"/>
              </a:ext>
            </a:extLst>
          </p:cNvPr>
          <p:cNvSpPr>
            <a:spLocks noGrp="1"/>
          </p:cNvSpPr>
          <p:nvPr>
            <p:ph sz="quarter" idx="13"/>
          </p:nvPr>
        </p:nvSpPr>
        <p:spPr>
          <a:xfrm>
            <a:off x="685800" y="941832"/>
            <a:ext cx="3776472" cy="2907792"/>
          </a:xfrm>
        </p:spPr>
        <p:txBody>
          <a:bodyPr/>
          <a:lstStyle/>
          <a:p>
            <a:r>
              <a:rPr lang="en-US" dirty="0"/>
              <a:t>Packaging: complete, imperative, non-transactional, integrated (literate programming)</a:t>
            </a:r>
          </a:p>
          <a:p>
            <a:r>
              <a:rPr lang="en-US" dirty="0"/>
              <a:t>Get access for reproducibility</a:t>
            </a:r>
          </a:p>
          <a:p>
            <a:r>
              <a:rPr lang="en-US" dirty="0"/>
              <a:t>Discover/find experiments through various channels</a:t>
            </a:r>
          </a:p>
          <a:p>
            <a:pPr marL="68580" indent="0">
              <a:buNone/>
            </a:pPr>
            <a:endParaRPr lang="en-US" dirty="0"/>
          </a:p>
        </p:txBody>
      </p:sp>
      <p:sp>
        <p:nvSpPr>
          <p:cNvPr id="4" name="Content Placeholder 3">
            <a:extLst>
              <a:ext uri="{FF2B5EF4-FFF2-40B4-BE49-F238E27FC236}">
                <a16:creationId xmlns:a16="http://schemas.microsoft.com/office/drawing/2014/main" id="{61CD107C-8352-2542-8927-FDFB82C8C9E8}"/>
              </a:ext>
            </a:extLst>
          </p:cNvPr>
          <p:cNvSpPr>
            <a:spLocks noGrp="1"/>
          </p:cNvSpPr>
          <p:nvPr>
            <p:ph sz="quarter" idx="14"/>
          </p:nvPr>
        </p:nvSpPr>
        <p:spPr>
          <a:xfrm>
            <a:off x="4800600" y="941832"/>
            <a:ext cx="3657600" cy="2907792"/>
          </a:xfrm>
        </p:spPr>
        <p:txBody>
          <a:bodyPr/>
          <a:lstStyle/>
          <a:p>
            <a:r>
              <a:rPr lang="en-US" dirty="0"/>
              <a:t>Package experiment in a way that is cost-effective  but also user-friendly</a:t>
            </a:r>
          </a:p>
          <a:p>
            <a:r>
              <a:rPr lang="en-US" dirty="0"/>
              <a:t>Give access for reproducibility</a:t>
            </a:r>
          </a:p>
          <a:p>
            <a:r>
              <a:rPr lang="en-US" dirty="0"/>
              <a:t>Share work in progress, completed work, get credit</a:t>
            </a:r>
          </a:p>
          <a:p>
            <a:endParaRPr lang="en-US" dirty="0"/>
          </a:p>
        </p:txBody>
      </p:sp>
      <p:pic>
        <p:nvPicPr>
          <p:cNvPr id="6" name="Picture 5" descr="A picture containing text, vector graphics&#10;&#10;Description automatically generated">
            <a:extLst>
              <a:ext uri="{FF2B5EF4-FFF2-40B4-BE49-F238E27FC236}">
                <a16:creationId xmlns:a16="http://schemas.microsoft.com/office/drawing/2014/main" id="{F400C289-AF8F-F64A-9544-5A7783EA15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31597" y="3214624"/>
            <a:ext cx="1314325" cy="1437894"/>
          </a:xfrm>
          <a:prstGeom prst="rect">
            <a:avLst/>
          </a:prstGeom>
        </p:spPr>
      </p:pic>
      <p:grpSp>
        <p:nvGrpSpPr>
          <p:cNvPr id="12" name="Group 11">
            <a:extLst>
              <a:ext uri="{FF2B5EF4-FFF2-40B4-BE49-F238E27FC236}">
                <a16:creationId xmlns:a16="http://schemas.microsoft.com/office/drawing/2014/main" id="{9F6E27FE-A57B-6946-AFBF-2DF26A261B82}"/>
              </a:ext>
            </a:extLst>
          </p:cNvPr>
          <p:cNvGrpSpPr/>
          <p:nvPr/>
        </p:nvGrpSpPr>
        <p:grpSpPr>
          <a:xfrm>
            <a:off x="2240242" y="3251300"/>
            <a:ext cx="984308" cy="1311638"/>
            <a:chOff x="1925282" y="3059276"/>
            <a:chExt cx="984308" cy="1311638"/>
          </a:xfrm>
        </p:grpSpPr>
        <p:pic>
          <p:nvPicPr>
            <p:cNvPr id="10" name="Picture 9" descr="A person holding a computer&#10;&#10;Description automatically generated with low confidence">
              <a:extLst>
                <a:ext uri="{FF2B5EF4-FFF2-40B4-BE49-F238E27FC236}">
                  <a16:creationId xmlns:a16="http://schemas.microsoft.com/office/drawing/2014/main" id="{392055C2-409D-0E45-ABBE-7D884A777E9A}"/>
                </a:ext>
              </a:extLst>
            </p:cNvPr>
            <p:cNvPicPr>
              <a:picLocks noChangeAspect="1"/>
            </p:cNvPicPr>
            <p:nvPr/>
          </p:nvPicPr>
          <p:blipFill rotWithShape="1">
            <a:blip r:embed="rId3">
              <a:extLst>
                <a:ext uri="{28A0092B-C50C-407E-A947-70E740481C1C}">
                  <a14:useLocalDpi xmlns:a14="http://schemas.microsoft.com/office/drawing/2010/main" val="0"/>
                </a:ext>
              </a:extLst>
            </a:blip>
            <a:srcRect l="18431"/>
            <a:stretch/>
          </p:blipFill>
          <p:spPr>
            <a:xfrm>
              <a:off x="2092109" y="3059276"/>
              <a:ext cx="817481" cy="1311638"/>
            </a:xfrm>
            <a:prstGeom prst="rect">
              <a:avLst/>
            </a:prstGeom>
          </p:spPr>
        </p:pic>
        <p:sp>
          <p:nvSpPr>
            <p:cNvPr id="11" name="Triangle 10">
              <a:extLst>
                <a:ext uri="{FF2B5EF4-FFF2-40B4-BE49-F238E27FC236}">
                  <a16:creationId xmlns:a16="http://schemas.microsoft.com/office/drawing/2014/main" id="{0EDB3A8A-618B-8147-899D-7C704F3BAE85}"/>
                </a:ext>
              </a:extLst>
            </p:cNvPr>
            <p:cNvSpPr/>
            <p:nvPr/>
          </p:nvSpPr>
          <p:spPr>
            <a:xfrm>
              <a:off x="1925282" y="3664462"/>
              <a:ext cx="233756" cy="192505"/>
            </a:xfrm>
            <a:prstGeom prst="triangle">
              <a:avLst>
                <a:gd name="adj" fmla="val 100000"/>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ounded Rectangle 13">
            <a:extLst>
              <a:ext uri="{FF2B5EF4-FFF2-40B4-BE49-F238E27FC236}">
                <a16:creationId xmlns:a16="http://schemas.microsoft.com/office/drawing/2014/main" id="{D29DC62C-13C3-7D4B-A1E5-6FC74B721E7E}"/>
              </a:ext>
            </a:extLst>
          </p:cNvPr>
          <p:cNvSpPr/>
          <p:nvPr/>
        </p:nvSpPr>
        <p:spPr>
          <a:xfrm>
            <a:off x="349504" y="2411898"/>
            <a:ext cx="8577072" cy="658368"/>
          </a:xfrm>
          <a:prstGeom prst="round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ounded Rectangle 14">
            <a:extLst>
              <a:ext uri="{FF2B5EF4-FFF2-40B4-BE49-F238E27FC236}">
                <a16:creationId xmlns:a16="http://schemas.microsoft.com/office/drawing/2014/main" id="{AD22EA5B-5C69-AD45-98F3-6ED4800E48D4}"/>
              </a:ext>
            </a:extLst>
          </p:cNvPr>
          <p:cNvSpPr/>
          <p:nvPr/>
        </p:nvSpPr>
        <p:spPr>
          <a:xfrm>
            <a:off x="349504" y="965563"/>
            <a:ext cx="8577072" cy="915307"/>
          </a:xfrm>
          <a:prstGeom prst="roundRect">
            <a:avLst/>
          </a:prstGeom>
          <a:noFill/>
          <a:ln w="25400">
            <a:solidFill>
              <a:srgbClr val="16B3F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ounded Rectangle 15">
            <a:extLst>
              <a:ext uri="{FF2B5EF4-FFF2-40B4-BE49-F238E27FC236}">
                <a16:creationId xmlns:a16="http://schemas.microsoft.com/office/drawing/2014/main" id="{BCE93137-DDAA-0444-AC9B-32B5E4A58826}"/>
              </a:ext>
            </a:extLst>
          </p:cNvPr>
          <p:cNvSpPr/>
          <p:nvPr/>
        </p:nvSpPr>
        <p:spPr>
          <a:xfrm>
            <a:off x="349504" y="1960862"/>
            <a:ext cx="8577072" cy="365778"/>
          </a:xfrm>
          <a:prstGeom prst="roundRect">
            <a:avLst/>
          </a:prstGeom>
          <a:noFill/>
          <a:ln w="254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ounded Rectangular Callout 16">
            <a:extLst>
              <a:ext uri="{FF2B5EF4-FFF2-40B4-BE49-F238E27FC236}">
                <a16:creationId xmlns:a16="http://schemas.microsoft.com/office/drawing/2014/main" id="{FA20EB6F-8199-FF4D-8182-51DF513D071D}"/>
              </a:ext>
            </a:extLst>
          </p:cNvPr>
          <p:cNvSpPr/>
          <p:nvPr/>
        </p:nvSpPr>
        <p:spPr>
          <a:xfrm>
            <a:off x="685800" y="813595"/>
            <a:ext cx="3886200" cy="2422144"/>
          </a:xfrm>
          <a:prstGeom prst="wedgeRoundRectCallout">
            <a:avLst>
              <a:gd name="adj1" fmla="val -3333"/>
              <a:gd name="adj2" fmla="val 75085"/>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ular Callout 17">
            <a:extLst>
              <a:ext uri="{FF2B5EF4-FFF2-40B4-BE49-F238E27FC236}">
                <a16:creationId xmlns:a16="http://schemas.microsoft.com/office/drawing/2014/main" id="{EE278322-2EA1-8444-A0A5-D601BE5EE5FD}"/>
              </a:ext>
            </a:extLst>
          </p:cNvPr>
          <p:cNvSpPr/>
          <p:nvPr/>
        </p:nvSpPr>
        <p:spPr>
          <a:xfrm>
            <a:off x="4765041" y="792480"/>
            <a:ext cx="3693159" cy="2422144"/>
          </a:xfrm>
          <a:prstGeom prst="wedgeRoundRectCallout">
            <a:avLst>
              <a:gd name="adj1" fmla="val -263"/>
              <a:gd name="adj2" fmla="val 58725"/>
              <a:gd name="adj3" fmla="val 16667"/>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05770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14" grpId="0" animBg="1"/>
      <p:bldP spid="15" grpId="0" animBg="1"/>
      <p:bldP spid="16" grpId="0" animBg="1"/>
      <p:bldP spid="1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Packaging Experimental environments</a:t>
            </a:r>
          </a:p>
        </p:txBody>
      </p:sp>
      <p:sp>
        <p:nvSpPr>
          <p:cNvPr id="3" name="Content Placeholder 2"/>
          <p:cNvSpPr>
            <a:spLocks noGrp="1"/>
          </p:cNvSpPr>
          <p:nvPr>
            <p:ph idx="1"/>
          </p:nvPr>
        </p:nvSpPr>
        <p:spPr>
          <a:xfrm>
            <a:off x="685800" y="1081401"/>
            <a:ext cx="4103914" cy="3198498"/>
          </a:xfrm>
        </p:spPr>
        <p:txBody>
          <a:bodyPr>
            <a:normAutofit fontScale="92500" lnSpcReduction="20000"/>
          </a:bodyPr>
          <a:lstStyle/>
          <a:p>
            <a:r>
              <a:rPr lang="en-US" b="1" dirty="0"/>
              <a:t>Declarative methods</a:t>
            </a:r>
          </a:p>
          <a:p>
            <a:pPr lvl="1"/>
            <a:r>
              <a:rPr lang="en-US" dirty="0"/>
              <a:t>Heat, Terraform, and other mainstream orchestration tools</a:t>
            </a:r>
          </a:p>
          <a:p>
            <a:pPr lvl="1"/>
            <a:r>
              <a:rPr lang="en-US" dirty="0"/>
              <a:t>Hard to introspect and could be tricky for reproducibility</a:t>
            </a:r>
          </a:p>
          <a:p>
            <a:r>
              <a:rPr lang="en-US" b="1" dirty="0"/>
              <a:t>Imperative methods</a:t>
            </a:r>
          </a:p>
          <a:p>
            <a:pPr lvl="1"/>
            <a:r>
              <a:rPr lang="en-US" dirty="0"/>
              <a:t>CLI, python-chi and/or scripts</a:t>
            </a:r>
          </a:p>
          <a:p>
            <a:pPr lvl="1"/>
            <a:r>
              <a:rPr lang="en-US" dirty="0"/>
              <a:t>Potentially via </a:t>
            </a:r>
            <a:r>
              <a:rPr lang="en-US" dirty="0" err="1"/>
              <a:t>Jupyter</a:t>
            </a:r>
            <a:r>
              <a:rPr lang="en-US" dirty="0"/>
              <a:t> integration </a:t>
            </a:r>
          </a:p>
          <a:p>
            <a:pPr lvl="1"/>
            <a:r>
              <a:rPr lang="en-US" dirty="0"/>
              <a:t>Can be re-played incrementally, troubleshooting and making changes as you go</a:t>
            </a:r>
          </a:p>
          <a:p>
            <a:r>
              <a:rPr lang="en-US" b="1" dirty="0"/>
              <a:t>The user chooses the method</a:t>
            </a:r>
          </a:p>
          <a:p>
            <a:pPr marL="468630" lvl="1" indent="0">
              <a:buNone/>
            </a:pPr>
            <a:endParaRPr lang="en-US" dirty="0"/>
          </a:p>
          <a:p>
            <a:pPr lvl="1"/>
            <a:endParaRPr lang="en-US" dirty="0"/>
          </a:p>
          <a:p>
            <a:pPr lvl="1"/>
            <a:endParaRPr lang="en-US" dirty="0"/>
          </a:p>
        </p:txBody>
      </p:sp>
      <p:pic>
        <p:nvPicPr>
          <p:cNvPr id="6" name="Picture 5" descr="divya experimen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0824" y="1564131"/>
            <a:ext cx="3568165" cy="1793047"/>
          </a:xfrm>
          <a:prstGeom prst="rect">
            <a:avLst/>
          </a:prstGeom>
        </p:spPr>
      </p:pic>
      <p:sp>
        <p:nvSpPr>
          <p:cNvPr id="8" name="TextBox 7"/>
          <p:cNvSpPr txBox="1"/>
          <p:nvPr/>
        </p:nvSpPr>
        <p:spPr>
          <a:xfrm>
            <a:off x="6029251" y="3545934"/>
            <a:ext cx="2506584" cy="523220"/>
          </a:xfrm>
          <a:prstGeom prst="rect">
            <a:avLst/>
          </a:prstGeom>
          <a:noFill/>
        </p:spPr>
        <p:txBody>
          <a:bodyPr wrap="none" rtlCol="0">
            <a:spAutoFit/>
          </a:bodyPr>
          <a:lstStyle/>
          <a:p>
            <a:pPr algn="ctr"/>
            <a:r>
              <a:rPr lang="en-US" sz="1400" i="1" dirty="0">
                <a:solidFill>
                  <a:schemeClr val="bg1"/>
                </a:solidFill>
              </a:rPr>
              <a:t>Complex Experimental containers </a:t>
            </a:r>
          </a:p>
          <a:p>
            <a:pPr algn="ctr"/>
            <a:r>
              <a:rPr lang="en-US" sz="1400" i="1" dirty="0">
                <a:solidFill>
                  <a:schemeClr val="bg1"/>
                </a:solidFill>
              </a:rPr>
              <a:t>via programmable interfaces</a:t>
            </a:r>
          </a:p>
        </p:txBody>
      </p:sp>
      <p:sp>
        <p:nvSpPr>
          <p:cNvPr id="15" name="TextBox 14"/>
          <p:cNvSpPr txBox="1"/>
          <p:nvPr/>
        </p:nvSpPr>
        <p:spPr>
          <a:xfrm>
            <a:off x="634882" y="4279899"/>
            <a:ext cx="8031843" cy="584776"/>
          </a:xfrm>
          <a:prstGeom prst="rect">
            <a:avLst/>
          </a:prstGeom>
          <a:noFill/>
        </p:spPr>
        <p:txBody>
          <a:bodyPr wrap="square" rtlCol="0">
            <a:spAutoFit/>
          </a:bodyPr>
          <a:lstStyle/>
          <a:p>
            <a:r>
              <a:rPr lang="en-US" sz="1600" i="1" dirty="0">
                <a:solidFill>
                  <a:schemeClr val="accent2">
                    <a:lumMod val="50000"/>
                  </a:schemeClr>
                </a:solidFill>
                <a:latin typeface="Calibri"/>
                <a:cs typeface="Calibri"/>
              </a:rPr>
              <a:t>Paper: “A Case for Integrating Experimental Containers with Notebooks”, </a:t>
            </a:r>
            <a:r>
              <a:rPr lang="en-US" sz="1600" i="1" dirty="0" err="1">
                <a:solidFill>
                  <a:schemeClr val="accent2">
                    <a:lumMod val="50000"/>
                  </a:schemeClr>
                </a:solidFill>
                <a:latin typeface="Calibri"/>
                <a:cs typeface="Calibri"/>
              </a:rPr>
              <a:t>CloudCom</a:t>
            </a:r>
            <a:r>
              <a:rPr lang="en-US" sz="1600" i="1" dirty="0">
                <a:solidFill>
                  <a:schemeClr val="accent2">
                    <a:lumMod val="50000"/>
                  </a:schemeClr>
                </a:solidFill>
                <a:latin typeface="Calibri"/>
                <a:cs typeface="Calibri"/>
              </a:rPr>
              <a:t> 2019</a:t>
            </a:r>
          </a:p>
          <a:p>
            <a:endParaRPr lang="en-US" sz="1600" i="1" dirty="0">
              <a:solidFill>
                <a:schemeClr val="accent2">
                  <a:lumMod val="50000"/>
                </a:schemeClr>
              </a:solidFill>
              <a:latin typeface="Calibri"/>
              <a:cs typeface="Calibri"/>
            </a:endParaRPr>
          </a:p>
        </p:txBody>
      </p:sp>
      <p:sp>
        <p:nvSpPr>
          <p:cNvPr id="16" name="TextBox 15">
            <a:extLst>
              <a:ext uri="{FF2B5EF4-FFF2-40B4-BE49-F238E27FC236}">
                <a16:creationId xmlns:a16="http://schemas.microsoft.com/office/drawing/2014/main" id="{37E1F95A-AFC6-E746-BC39-181A73A92051}"/>
              </a:ext>
            </a:extLst>
          </p:cNvPr>
          <p:cNvSpPr txBox="1"/>
          <p:nvPr/>
        </p:nvSpPr>
        <p:spPr>
          <a:xfrm>
            <a:off x="6418153" y="1040194"/>
            <a:ext cx="1573508" cy="369332"/>
          </a:xfrm>
          <a:prstGeom prst="rect">
            <a:avLst/>
          </a:prstGeom>
          <a:noFill/>
        </p:spPr>
        <p:txBody>
          <a:bodyPr wrap="none" rtlCol="0">
            <a:spAutoFit/>
          </a:bodyPr>
          <a:lstStyle/>
          <a:p>
            <a:pPr algn="ctr"/>
            <a:r>
              <a:rPr lang="en-US" b="1" dirty="0">
                <a:solidFill>
                  <a:schemeClr val="accent2">
                    <a:lumMod val="75000"/>
                  </a:schemeClr>
                </a:solidFill>
              </a:rPr>
              <a:t>Package this!</a:t>
            </a:r>
          </a:p>
        </p:txBody>
      </p:sp>
    </p:spTree>
    <p:extLst>
      <p:ext uri="{BB962C8B-B14F-4D97-AF65-F5344CB8AC3E}">
        <p14:creationId xmlns:p14="http://schemas.microsoft.com/office/powerpoint/2010/main" val="8978044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err="1"/>
              <a:t>Trovi</a:t>
            </a:r>
            <a:r>
              <a:rPr lang="en-US" dirty="0"/>
              <a:t>: Sharing, finding, and replaying experiments</a:t>
            </a:r>
          </a:p>
        </p:txBody>
      </p:sp>
      <p:sp>
        <p:nvSpPr>
          <p:cNvPr id="3" name="Content Placeholder 2"/>
          <p:cNvSpPr>
            <a:spLocks noGrp="1"/>
          </p:cNvSpPr>
          <p:nvPr>
            <p:ph sz="quarter" idx="13"/>
          </p:nvPr>
        </p:nvSpPr>
        <p:spPr>
          <a:xfrm>
            <a:off x="650065" y="778369"/>
            <a:ext cx="4539343" cy="3577554"/>
          </a:xfrm>
        </p:spPr>
        <p:txBody>
          <a:bodyPr>
            <a:normAutofit fontScale="85000" lnSpcReduction="20000"/>
          </a:bodyPr>
          <a:lstStyle/>
          <a:p>
            <a:pPr marL="68580" indent="0">
              <a:buNone/>
            </a:pPr>
            <a:endParaRPr lang="en-US" dirty="0"/>
          </a:p>
          <a:p>
            <a:r>
              <a:rPr lang="en-US" dirty="0"/>
              <a:t>A testbed-integrated open experiment sharing repository integrated with </a:t>
            </a:r>
            <a:r>
              <a:rPr lang="en-US" b="1" dirty="0"/>
              <a:t>multiple testbeds </a:t>
            </a:r>
          </a:p>
          <a:p>
            <a:r>
              <a:rPr lang="en-US" dirty="0" err="1"/>
              <a:t>Trovi</a:t>
            </a:r>
            <a:r>
              <a:rPr lang="en-US" dirty="0"/>
              <a:t> artifacts </a:t>
            </a:r>
          </a:p>
          <a:p>
            <a:pPr lvl="1"/>
            <a:r>
              <a:rPr lang="en-US" dirty="0"/>
              <a:t>Collection of information about all the experiment</a:t>
            </a:r>
          </a:p>
          <a:p>
            <a:pPr lvl="1"/>
            <a:r>
              <a:rPr lang="en-US" dirty="0"/>
              <a:t>Assumes that artifact will be implemented in a variety of ways</a:t>
            </a:r>
          </a:p>
          <a:p>
            <a:pPr lvl="1"/>
            <a:r>
              <a:rPr lang="en-US" dirty="0"/>
              <a:t>Connected to the testbed such that the experimental environment is easy to deploy</a:t>
            </a:r>
          </a:p>
          <a:p>
            <a:pPr lvl="1"/>
            <a:r>
              <a:rPr lang="en-US" dirty="0"/>
              <a:t>Artifacts support  fine-grained sharing, versioning, and provide metrics about usage </a:t>
            </a:r>
          </a:p>
          <a:p>
            <a:r>
              <a:rPr lang="en-US" dirty="0"/>
              <a:t>Portal to present, browse, filter, and find interesting experiments </a:t>
            </a:r>
          </a:p>
          <a:p>
            <a:r>
              <a:rPr lang="en-US" dirty="0"/>
              <a:t>Open APIs: can be integrated with any testbed</a:t>
            </a:r>
          </a:p>
          <a:p>
            <a:pPr lvl="1"/>
            <a:endParaRPr lang="en-US" dirty="0"/>
          </a:p>
          <a:p>
            <a:endParaRPr lang="en-US" dirty="0"/>
          </a:p>
          <a:p>
            <a:endParaRPr lang="en-US" dirty="0"/>
          </a:p>
          <a:p>
            <a:pPr lvl="1"/>
            <a:endParaRPr lang="en-US" dirty="0"/>
          </a:p>
          <a:p>
            <a:pPr lvl="1"/>
            <a:endParaRPr lang="en-US" dirty="0"/>
          </a:p>
          <a:p>
            <a:endParaRPr lang="en-US" dirty="0"/>
          </a:p>
          <a:p>
            <a:endParaRPr lang="en-US" dirty="0"/>
          </a:p>
        </p:txBody>
      </p:sp>
      <p:pic>
        <p:nvPicPr>
          <p:cNvPr id="7" name="Picture 6" descr="libra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9381" y="857540"/>
            <a:ext cx="2661879" cy="1771360"/>
          </a:xfrm>
          <a:prstGeom prst="rect">
            <a:avLst/>
          </a:prstGeom>
        </p:spPr>
      </p:pic>
      <p:pic>
        <p:nvPicPr>
          <p:cNvPr id="11" name="Picture 10" descr="proceedings.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3175" y="1214039"/>
            <a:ext cx="1672411" cy="2192907"/>
          </a:xfrm>
          <a:prstGeom prst="rect">
            <a:avLst/>
          </a:prstGeom>
        </p:spPr>
      </p:pic>
      <p:pic>
        <p:nvPicPr>
          <p:cNvPr id="10" name="Picture 9" descr="index.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33149" y="2610598"/>
            <a:ext cx="2054344" cy="1362120"/>
          </a:xfrm>
          <a:prstGeom prst="rect">
            <a:avLst/>
          </a:prstGeom>
        </p:spPr>
      </p:pic>
      <p:sp>
        <p:nvSpPr>
          <p:cNvPr id="15" name="TextBox 14">
            <a:extLst>
              <a:ext uri="{FF2B5EF4-FFF2-40B4-BE49-F238E27FC236}">
                <a16:creationId xmlns:a16="http://schemas.microsoft.com/office/drawing/2014/main" id="{780AF92F-5834-4D4C-B2F2-90CF55AE08DB}"/>
              </a:ext>
            </a:extLst>
          </p:cNvPr>
          <p:cNvSpPr txBox="1"/>
          <p:nvPr/>
        </p:nvSpPr>
        <p:spPr>
          <a:xfrm>
            <a:off x="4446304" y="4190948"/>
            <a:ext cx="4697696" cy="369332"/>
          </a:xfrm>
          <a:prstGeom prst="rect">
            <a:avLst/>
          </a:prstGeom>
          <a:noFill/>
        </p:spPr>
        <p:txBody>
          <a:bodyPr wrap="none" rtlCol="0">
            <a:spAutoFit/>
          </a:bodyPr>
          <a:lstStyle/>
          <a:p>
            <a:r>
              <a:rPr lang="en-US" i="1" dirty="0">
                <a:solidFill>
                  <a:schemeClr val="bg1"/>
                </a:solidFill>
              </a:rPr>
              <a:t>Paper: “Three Pillars of Reproducibility”, ReWords’23</a:t>
            </a:r>
          </a:p>
        </p:txBody>
      </p:sp>
    </p:spTree>
    <p:extLst>
      <p:ext uri="{BB962C8B-B14F-4D97-AF65-F5344CB8AC3E}">
        <p14:creationId xmlns:p14="http://schemas.microsoft.com/office/powerpoint/2010/main" val="399772316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859FFB-E069-324C-91F5-F6D8DDA8B9D8}"/>
              </a:ext>
            </a:extLst>
          </p:cNvPr>
          <p:cNvSpPr>
            <a:spLocks noGrp="1"/>
          </p:cNvSpPr>
          <p:nvPr>
            <p:ph type="title"/>
          </p:nvPr>
        </p:nvSpPr>
        <p:spPr/>
        <p:txBody>
          <a:bodyPr/>
          <a:lstStyle/>
          <a:p>
            <a:r>
              <a:rPr lang="en-US" dirty="0" err="1"/>
              <a:t>Trovi</a:t>
            </a:r>
            <a:r>
              <a:rPr lang="en-US" dirty="0"/>
              <a:t>: Authors and reproducers</a:t>
            </a:r>
          </a:p>
        </p:txBody>
      </p:sp>
      <p:sp>
        <p:nvSpPr>
          <p:cNvPr id="3" name="Content Placeholder 2">
            <a:extLst>
              <a:ext uri="{FF2B5EF4-FFF2-40B4-BE49-F238E27FC236}">
                <a16:creationId xmlns:a16="http://schemas.microsoft.com/office/drawing/2014/main" id="{4B77AC95-F2F2-FD4A-9AAA-BD376B5B254C}"/>
              </a:ext>
            </a:extLst>
          </p:cNvPr>
          <p:cNvSpPr>
            <a:spLocks noGrp="1"/>
          </p:cNvSpPr>
          <p:nvPr>
            <p:ph idx="1"/>
          </p:nvPr>
        </p:nvSpPr>
        <p:spPr/>
        <p:txBody>
          <a:bodyPr>
            <a:normAutofit lnSpcReduction="10000"/>
          </a:bodyPr>
          <a:lstStyle/>
          <a:p>
            <a:r>
              <a:rPr lang="en-US" dirty="0"/>
              <a:t>Authors</a:t>
            </a:r>
          </a:p>
          <a:p>
            <a:pPr lvl="1"/>
            <a:r>
              <a:rPr lang="en-US" dirty="0"/>
              <a:t>Start with an experiment on GitHub</a:t>
            </a:r>
          </a:p>
          <a:p>
            <a:pPr lvl="1"/>
            <a:r>
              <a:rPr lang="en-US" dirty="0"/>
              <a:t>The experimental environment can be implemented either via forking an existing Chameleon experiment or implementing a new one yourself </a:t>
            </a:r>
          </a:p>
          <a:p>
            <a:pPr lvl="1"/>
            <a:r>
              <a:rPr lang="en-US" dirty="0"/>
              <a:t>To add to </a:t>
            </a:r>
            <a:r>
              <a:rPr lang="en-US" dirty="0" err="1"/>
              <a:t>Trovi</a:t>
            </a:r>
            <a:r>
              <a:rPr lang="en-US" dirty="0"/>
              <a:t> generate a meta-data file that contains experiment description and provides a ”hook” to your environment creation files</a:t>
            </a:r>
          </a:p>
          <a:p>
            <a:r>
              <a:rPr lang="en-US" dirty="0"/>
              <a:t>Reproducers</a:t>
            </a:r>
          </a:p>
          <a:p>
            <a:pPr lvl="1"/>
            <a:r>
              <a:rPr lang="en-US" dirty="0"/>
              <a:t>Reproducers can identify experiments based on experiment subject matter, experimental methodology, or other factors</a:t>
            </a:r>
          </a:p>
          <a:p>
            <a:pPr lvl="1"/>
            <a:r>
              <a:rPr lang="en-US" dirty="0"/>
              <a:t>Click on the artifact to find out more information</a:t>
            </a:r>
          </a:p>
          <a:p>
            <a:pPr lvl="1"/>
            <a:r>
              <a:rPr lang="en-US" dirty="0"/>
              <a:t>Click on “launch on Chameleon” to create an experimental environment and run your experiment</a:t>
            </a:r>
          </a:p>
          <a:p>
            <a:pPr lvl="1"/>
            <a:endParaRPr lang="en-US" dirty="0"/>
          </a:p>
        </p:txBody>
      </p:sp>
    </p:spTree>
    <p:extLst>
      <p:ext uri="{BB962C8B-B14F-4D97-AF65-F5344CB8AC3E}">
        <p14:creationId xmlns:p14="http://schemas.microsoft.com/office/powerpoint/2010/main" val="266833286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E5BC0-FE61-8249-8745-17B9145CB186}"/>
              </a:ext>
            </a:extLst>
          </p:cNvPr>
          <p:cNvSpPr>
            <a:spLocks noGrp="1"/>
          </p:cNvSpPr>
          <p:nvPr>
            <p:ph type="title"/>
          </p:nvPr>
        </p:nvSpPr>
        <p:spPr>
          <a:xfrm>
            <a:off x="685800" y="28339"/>
            <a:ext cx="7772400" cy="857250"/>
          </a:xfrm>
        </p:spPr>
        <p:txBody>
          <a:bodyPr anchor="ctr">
            <a:normAutofit/>
          </a:bodyPr>
          <a:lstStyle/>
          <a:p>
            <a:r>
              <a:rPr lang="en-US" dirty="0"/>
              <a:t>Testbed access with chameleon </a:t>
            </a:r>
            <a:r>
              <a:rPr lang="en-US" dirty="0" err="1"/>
              <a:t>daypass</a:t>
            </a:r>
            <a:endParaRPr lang="en-US" dirty="0"/>
          </a:p>
        </p:txBody>
      </p:sp>
      <p:sp>
        <p:nvSpPr>
          <p:cNvPr id="10" name="Content Placeholder 2">
            <a:extLst>
              <a:ext uri="{FF2B5EF4-FFF2-40B4-BE49-F238E27FC236}">
                <a16:creationId xmlns:a16="http://schemas.microsoft.com/office/drawing/2014/main" id="{36F1B7FC-3C4C-42CB-B8DD-0D74DC793860}"/>
              </a:ext>
            </a:extLst>
          </p:cNvPr>
          <p:cNvSpPr>
            <a:spLocks noGrp="1"/>
          </p:cNvSpPr>
          <p:nvPr>
            <p:ph sz="quarter" idx="13"/>
          </p:nvPr>
        </p:nvSpPr>
        <p:spPr>
          <a:xfrm>
            <a:off x="685800" y="1152144"/>
            <a:ext cx="4049038" cy="3206914"/>
          </a:xfrm>
        </p:spPr>
        <p:txBody>
          <a:bodyPr/>
          <a:lstStyle/>
          <a:p>
            <a:r>
              <a:rPr lang="en-US" dirty="0"/>
              <a:t>Authors create a subproject with multiple short-term leases  that are long enough to reproduce the experiment</a:t>
            </a:r>
          </a:p>
          <a:p>
            <a:r>
              <a:rPr lang="en-US" dirty="0"/>
              <a:t>Readers click through data of a published experiment, request a </a:t>
            </a:r>
            <a:r>
              <a:rPr lang="en-US" dirty="0" err="1"/>
              <a:t>daypass</a:t>
            </a:r>
            <a:r>
              <a:rPr lang="en-US" dirty="0"/>
              <a:t>, and reproduce either the experiment or data analysis</a:t>
            </a:r>
          </a:p>
        </p:txBody>
      </p:sp>
      <p:pic>
        <p:nvPicPr>
          <p:cNvPr id="5" name="Picture 2">
            <a:extLst>
              <a:ext uri="{FF2B5EF4-FFF2-40B4-BE49-F238E27FC236}">
                <a16:creationId xmlns:a16="http://schemas.microsoft.com/office/drawing/2014/main" id="{0BA739EA-75FA-284B-8499-4812187E081C}"/>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76796" y="2731297"/>
            <a:ext cx="3325091" cy="1720735"/>
          </a:xfrm>
          <a:prstGeom prst="rect">
            <a:avLst/>
          </a:prstGeom>
          <a:solidFill>
            <a:srgbClr val="FFFFFF"/>
          </a:solidFill>
        </p:spPr>
      </p:pic>
      <p:pic>
        <p:nvPicPr>
          <p:cNvPr id="9" name="Picture 8" descr="Graphical user interface, chart&#10;&#10;Description automatically generated">
            <a:extLst>
              <a:ext uri="{FF2B5EF4-FFF2-40B4-BE49-F238E27FC236}">
                <a16:creationId xmlns:a16="http://schemas.microsoft.com/office/drawing/2014/main" id="{9A4984E9-7F2C-ED4A-90AD-6864F1E4A84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76796" y="791676"/>
            <a:ext cx="3303741" cy="1766606"/>
          </a:xfrm>
          <a:prstGeom prst="rect">
            <a:avLst/>
          </a:prstGeom>
          <a:ln>
            <a:solidFill>
              <a:schemeClr val="bg1"/>
            </a:solidFill>
          </a:ln>
        </p:spPr>
      </p:pic>
      <p:sp>
        <p:nvSpPr>
          <p:cNvPr id="7" name="Oval 6">
            <a:extLst>
              <a:ext uri="{FF2B5EF4-FFF2-40B4-BE49-F238E27FC236}">
                <a16:creationId xmlns:a16="http://schemas.microsoft.com/office/drawing/2014/main" id="{8EE472E3-EB2C-2D4B-9A19-25BD323AC281}"/>
              </a:ext>
            </a:extLst>
          </p:cNvPr>
          <p:cNvSpPr/>
          <p:nvPr/>
        </p:nvSpPr>
        <p:spPr>
          <a:xfrm>
            <a:off x="6838932" y="2308183"/>
            <a:ext cx="642236" cy="191002"/>
          </a:xfrm>
          <a:prstGeom prst="ellipse">
            <a:avLst/>
          </a:prstGeom>
          <a:noFill/>
          <a:ln w="254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986198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EB352-533B-3E4F-AA76-A3D193F28D72}"/>
              </a:ext>
            </a:extLst>
          </p:cNvPr>
          <p:cNvSpPr>
            <a:spLocks noGrp="1"/>
          </p:cNvSpPr>
          <p:nvPr>
            <p:ph type="title"/>
          </p:nvPr>
        </p:nvSpPr>
        <p:spPr/>
        <p:txBody>
          <a:bodyPr/>
          <a:lstStyle/>
          <a:p>
            <a:r>
              <a:rPr lang="en-US" dirty="0"/>
              <a:t>Parting thoughts</a:t>
            </a:r>
          </a:p>
        </p:txBody>
      </p:sp>
      <p:sp>
        <p:nvSpPr>
          <p:cNvPr id="3" name="Content Placeholder 2">
            <a:extLst>
              <a:ext uri="{FF2B5EF4-FFF2-40B4-BE49-F238E27FC236}">
                <a16:creationId xmlns:a16="http://schemas.microsoft.com/office/drawing/2014/main" id="{8AE86B48-0398-6C43-8567-F23BEA871775}"/>
              </a:ext>
            </a:extLst>
          </p:cNvPr>
          <p:cNvSpPr>
            <a:spLocks noGrp="1"/>
          </p:cNvSpPr>
          <p:nvPr>
            <p:ph idx="1"/>
          </p:nvPr>
        </p:nvSpPr>
        <p:spPr>
          <a:xfrm>
            <a:off x="685800" y="959202"/>
            <a:ext cx="7413171" cy="3597009"/>
          </a:xfrm>
        </p:spPr>
        <p:txBody>
          <a:bodyPr>
            <a:normAutofit/>
          </a:bodyPr>
          <a:lstStyle/>
          <a:p>
            <a:r>
              <a:rPr lang="en-US" dirty="0"/>
              <a:t>Chameleon has been in existence for 10 years</a:t>
            </a:r>
          </a:p>
          <a:p>
            <a:pPr lvl="1"/>
            <a:r>
              <a:rPr lang="en-US" dirty="0"/>
              <a:t>Much experience on how to provide a platform for experimental research</a:t>
            </a:r>
          </a:p>
          <a:p>
            <a:pPr lvl="1"/>
            <a:r>
              <a:rPr lang="en-US" dirty="0"/>
              <a:t>…and how to adapt</a:t>
            </a:r>
          </a:p>
          <a:p>
            <a:r>
              <a:rPr lang="en-US" dirty="0"/>
              <a:t>It takes a village: partnerships with FABRIC, NRP, and PAWR projects allow us to add different experimental dimensions to the platform</a:t>
            </a:r>
          </a:p>
          <a:p>
            <a:r>
              <a:rPr lang="en-US" dirty="0"/>
              <a:t>A road for the car: we need open infrastructure, designed with CS needs in mind, to make reproducibility viable  </a:t>
            </a:r>
          </a:p>
          <a:p>
            <a:r>
              <a:rPr lang="en-US" dirty="0"/>
              <a:t>Capture the moment: working with the community on making great research reproducible! </a:t>
            </a:r>
          </a:p>
          <a:p>
            <a:endParaRPr lang="en-US" dirty="0"/>
          </a:p>
        </p:txBody>
      </p:sp>
    </p:spTree>
    <p:extLst>
      <p:ext uri="{BB962C8B-B14F-4D97-AF65-F5344CB8AC3E}">
        <p14:creationId xmlns:p14="http://schemas.microsoft.com/office/powerpoint/2010/main" val="247570232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ameleon-WHITE.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3987" y="1247553"/>
            <a:ext cx="4075636" cy="1034222"/>
          </a:xfrm>
          <a:prstGeom prst="rect">
            <a:avLst/>
          </a:prstGeom>
        </p:spPr>
      </p:pic>
      <p:sp>
        <p:nvSpPr>
          <p:cNvPr id="6" name="TextBox 5"/>
          <p:cNvSpPr txBox="1"/>
          <p:nvPr/>
        </p:nvSpPr>
        <p:spPr>
          <a:xfrm>
            <a:off x="3003309" y="3312008"/>
            <a:ext cx="2958673" cy="400110"/>
          </a:xfrm>
          <a:prstGeom prst="rect">
            <a:avLst/>
          </a:prstGeom>
          <a:noFill/>
        </p:spPr>
        <p:txBody>
          <a:bodyPr wrap="square" rtlCol="0">
            <a:spAutoFit/>
          </a:bodyPr>
          <a:lstStyle/>
          <a:p>
            <a:r>
              <a:rPr lang="en-US" sz="2000" dirty="0" err="1">
                <a:solidFill>
                  <a:schemeClr val="bg1"/>
                </a:solidFill>
              </a:rPr>
              <a:t>www.chameleoncloud.org</a:t>
            </a:r>
            <a:endParaRPr lang="en-US" sz="2000" dirty="0">
              <a:solidFill>
                <a:schemeClr val="bg1"/>
              </a:solidFill>
            </a:endParaRPr>
          </a:p>
        </p:txBody>
      </p:sp>
      <p:sp>
        <p:nvSpPr>
          <p:cNvPr id="8" name="TextBox 7">
            <a:extLst>
              <a:ext uri="{FF2B5EF4-FFF2-40B4-BE49-F238E27FC236}">
                <a16:creationId xmlns:a16="http://schemas.microsoft.com/office/drawing/2014/main" id="{F0B79D55-1D72-0748-8B28-B216BD98ADBF}"/>
              </a:ext>
            </a:extLst>
          </p:cNvPr>
          <p:cNvSpPr txBox="1"/>
          <p:nvPr/>
        </p:nvSpPr>
        <p:spPr>
          <a:xfrm>
            <a:off x="3141839" y="2157080"/>
            <a:ext cx="3845394" cy="461665"/>
          </a:xfrm>
          <a:prstGeom prst="rect">
            <a:avLst/>
          </a:prstGeom>
          <a:noFill/>
        </p:spPr>
        <p:txBody>
          <a:bodyPr wrap="square" rtlCol="0">
            <a:spAutoFit/>
          </a:bodyPr>
          <a:lstStyle/>
          <a:p>
            <a:r>
              <a:rPr lang="en-US" sz="2400" i="1" dirty="0">
                <a:solidFill>
                  <a:schemeClr val="bg1"/>
                </a:solidFill>
              </a:rPr>
              <a:t>We’re here to change</a:t>
            </a:r>
          </a:p>
        </p:txBody>
      </p:sp>
    </p:spTree>
    <p:extLst>
      <p:ext uri="{BB962C8B-B14F-4D97-AF65-F5344CB8AC3E}">
        <p14:creationId xmlns:p14="http://schemas.microsoft.com/office/powerpoint/2010/main" val="345105162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Chameleon: AN Edge To cloud testbed</a:t>
            </a:r>
          </a:p>
        </p:txBody>
      </p:sp>
      <p:sp>
        <p:nvSpPr>
          <p:cNvPr id="3" name="Content Placeholder 2"/>
          <p:cNvSpPr>
            <a:spLocks noGrp="1"/>
          </p:cNvSpPr>
          <p:nvPr>
            <p:ph idx="1"/>
          </p:nvPr>
        </p:nvSpPr>
        <p:spPr>
          <a:xfrm>
            <a:off x="685800" y="801916"/>
            <a:ext cx="8327572" cy="3980279"/>
          </a:xfrm>
        </p:spPr>
        <p:txBody>
          <a:bodyPr>
            <a:normAutofit fontScale="92500" lnSpcReduction="10000"/>
          </a:bodyPr>
          <a:lstStyle/>
          <a:p>
            <a:r>
              <a:rPr lang="en-US" dirty="0"/>
              <a:t>Chameleons like to change – testbed that adapts to your experimental needs</a:t>
            </a:r>
          </a:p>
          <a:p>
            <a:pPr lvl="1"/>
            <a:r>
              <a:rPr lang="en-US" b="1" dirty="0"/>
              <a:t>From bare metal reconfigurability/isolation</a:t>
            </a:r>
            <a:r>
              <a:rPr lang="en-US" dirty="0"/>
              <a:t> -- KVM cloud – to containers for edge (</a:t>
            </a:r>
            <a:r>
              <a:rPr lang="en-US" b="1" dirty="0" err="1"/>
              <a:t>CHI@Edge</a:t>
            </a:r>
            <a:r>
              <a:rPr lang="en-US" dirty="0"/>
              <a:t>)</a:t>
            </a:r>
          </a:p>
          <a:p>
            <a:pPr lvl="1"/>
            <a:r>
              <a:rPr lang="en-US" dirty="0"/>
              <a:t>Capabilities: power on/off, reboot, custom kernel boot, serial console access, etc. </a:t>
            </a:r>
          </a:p>
          <a:p>
            <a:r>
              <a:rPr lang="en-US" dirty="0"/>
              <a:t>From large to small – diversity  and scale in hardware:</a:t>
            </a:r>
          </a:p>
          <a:p>
            <a:pPr lvl="1"/>
            <a:r>
              <a:rPr lang="en-US" b="1" dirty="0"/>
              <a:t>Supercomputing datacenters </a:t>
            </a:r>
            <a:r>
              <a:rPr lang="en-US" dirty="0"/>
              <a:t>(UC/ALCF, TACC, NCAR) over 100G network – to </a:t>
            </a:r>
            <a:r>
              <a:rPr lang="en-US" b="1" dirty="0"/>
              <a:t>edge devices</a:t>
            </a:r>
          </a:p>
          <a:p>
            <a:pPr lvl="1"/>
            <a:r>
              <a:rPr lang="en-US" b="1" dirty="0"/>
              <a:t>Diverse: </a:t>
            </a:r>
            <a:r>
              <a:rPr lang="en-US" dirty="0"/>
              <a:t>FPGAs, GPUs, </a:t>
            </a:r>
            <a:r>
              <a:rPr lang="en-US" dirty="0" err="1"/>
              <a:t>NVMe</a:t>
            </a:r>
            <a:r>
              <a:rPr lang="en-US" dirty="0"/>
              <a:t>, NVDIMMs, Corsa switches, edge devices via </a:t>
            </a:r>
            <a:r>
              <a:rPr lang="en-US" dirty="0" err="1"/>
              <a:t>CHI@Edge</a:t>
            </a:r>
            <a:r>
              <a:rPr lang="en-US" dirty="0"/>
              <a:t>, etc.</a:t>
            </a:r>
          </a:p>
          <a:p>
            <a:pPr lvl="1"/>
            <a:r>
              <a:rPr lang="en-US" b="1" dirty="0"/>
              <a:t>Distributed: CHI-in-a-Box</a:t>
            </a:r>
            <a:r>
              <a:rPr lang="en-US" dirty="0"/>
              <a:t> sites at </a:t>
            </a:r>
            <a:r>
              <a:rPr lang="en-US" b="1" dirty="0"/>
              <a:t>Northwestern and UIC </a:t>
            </a:r>
            <a:r>
              <a:rPr lang="en-US" dirty="0"/>
              <a:t>– and now also </a:t>
            </a:r>
            <a:r>
              <a:rPr lang="en-US" b="1" dirty="0"/>
              <a:t>NRP</a:t>
            </a:r>
            <a:r>
              <a:rPr lang="en-US" dirty="0"/>
              <a:t>!</a:t>
            </a:r>
          </a:p>
          <a:p>
            <a:r>
              <a:rPr lang="en-US" dirty="0"/>
              <a:t>Based on mainstream open source – proud to be cheap!</a:t>
            </a:r>
          </a:p>
          <a:p>
            <a:pPr lvl="1"/>
            <a:r>
              <a:rPr lang="en-US" dirty="0"/>
              <a:t>50% leveraging and influencing </a:t>
            </a:r>
            <a:r>
              <a:rPr lang="en-US" b="1" dirty="0"/>
              <a:t>OpenStack</a:t>
            </a:r>
            <a:r>
              <a:rPr lang="en-US" dirty="0"/>
              <a:t> + 50% “special sauce” (incl. fed id)</a:t>
            </a:r>
          </a:p>
          <a:p>
            <a:r>
              <a:rPr lang="en-US" dirty="0"/>
              <a:t>Promoting digital artifact sharing</a:t>
            </a:r>
          </a:p>
          <a:p>
            <a:pPr lvl="1"/>
            <a:r>
              <a:rPr lang="en-US" dirty="0"/>
              <a:t>Programmatic interfaces for non-transactional experiment packaging</a:t>
            </a:r>
          </a:p>
          <a:p>
            <a:pPr lvl="1"/>
            <a:r>
              <a:rPr lang="en-US" dirty="0" err="1"/>
              <a:t>Trovi</a:t>
            </a:r>
            <a:r>
              <a:rPr lang="en-US" dirty="0"/>
              <a:t> for experiment sharing and discovery, Chameleon </a:t>
            </a:r>
            <a:r>
              <a:rPr lang="en-US" dirty="0" err="1"/>
              <a:t>Daypass</a:t>
            </a:r>
            <a:r>
              <a:rPr lang="en-US" dirty="0"/>
              <a:t> for access sharing</a:t>
            </a:r>
          </a:p>
          <a:p>
            <a:pPr lvl="1"/>
            <a:endParaRPr lang="en-US" dirty="0"/>
          </a:p>
        </p:txBody>
      </p:sp>
      <p:pic>
        <p:nvPicPr>
          <p:cNvPr id="4" name="Picture 3" descr="A picture containing toy&#10;&#10;Description automatically generated">
            <a:extLst>
              <a:ext uri="{FF2B5EF4-FFF2-40B4-BE49-F238E27FC236}">
                <a16:creationId xmlns:a16="http://schemas.microsoft.com/office/drawing/2014/main" id="{2FFED6C4-DAA5-9444-93F7-B8200A357B39}"/>
              </a:ext>
            </a:extLst>
          </p:cNvPr>
          <p:cNvPicPr>
            <a:picLocks noChangeAspect="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tretch>
            <a:fillRect/>
          </a:stretch>
        </p:blipFill>
        <p:spPr>
          <a:xfrm>
            <a:off x="7655645" y="2495724"/>
            <a:ext cx="1231900" cy="1231900"/>
          </a:xfrm>
          <a:prstGeom prst="rect">
            <a:avLst/>
          </a:prstGeom>
        </p:spPr>
      </p:pic>
      <p:pic>
        <p:nvPicPr>
          <p:cNvPr id="6" name="Picture 5">
            <a:extLst>
              <a:ext uri="{FF2B5EF4-FFF2-40B4-BE49-F238E27FC236}">
                <a16:creationId xmlns:a16="http://schemas.microsoft.com/office/drawing/2014/main" id="{4DB3F004-0DEB-BC45-AF78-35108D8071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56121" y="0"/>
            <a:ext cx="857251" cy="857251"/>
          </a:xfrm>
          <a:prstGeom prst="rect">
            <a:avLst/>
          </a:prstGeom>
        </p:spPr>
      </p:pic>
    </p:spTree>
    <p:extLst>
      <p:ext uri="{BB962C8B-B14F-4D97-AF65-F5344CB8AC3E}">
        <p14:creationId xmlns:p14="http://schemas.microsoft.com/office/powerpoint/2010/main" val="171408382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C317B5F5-C7CD-F649-AA78-F92BA4DBC267}"/>
              </a:ext>
            </a:extLst>
          </p:cNvPr>
          <p:cNvSpPr/>
          <p:nvPr/>
        </p:nvSpPr>
        <p:spPr>
          <a:xfrm>
            <a:off x="467963" y="849768"/>
            <a:ext cx="6302829" cy="3380420"/>
          </a:xfrm>
          <a:prstGeom prst="roundRect">
            <a:avLst/>
          </a:prstGeom>
          <a:solidFill>
            <a:schemeClr val="bg2">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US" dirty="0"/>
          </a:p>
        </p:txBody>
      </p:sp>
      <p:sp>
        <p:nvSpPr>
          <p:cNvPr id="2" name="Title 1"/>
          <p:cNvSpPr>
            <a:spLocks noGrp="1"/>
          </p:cNvSpPr>
          <p:nvPr>
            <p:ph type="title"/>
          </p:nvPr>
        </p:nvSpPr>
        <p:spPr/>
        <p:txBody>
          <a:bodyPr>
            <a:normAutofit/>
          </a:bodyPr>
          <a:lstStyle/>
          <a:p>
            <a:r>
              <a:rPr lang="en-US" dirty="0"/>
              <a:t>Experiment structure</a:t>
            </a:r>
          </a:p>
        </p:txBody>
      </p:sp>
      <p:sp>
        <p:nvSpPr>
          <p:cNvPr id="11" name="Rounded Rectangle 10"/>
          <p:cNvSpPr/>
          <p:nvPr/>
        </p:nvSpPr>
        <p:spPr>
          <a:xfrm>
            <a:off x="679273" y="1359964"/>
            <a:ext cx="1373136" cy="585680"/>
          </a:xfrm>
          <a:prstGeom prst="roundRect">
            <a:avLst/>
          </a:prstGeom>
          <a:solidFill>
            <a:schemeClr val="accent1">
              <a:lumMod val="20000"/>
              <a:lumOff val="8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discover</a:t>
            </a:r>
          </a:p>
          <a:p>
            <a:pPr algn="ctr"/>
            <a:r>
              <a:rPr lang="en-US" sz="1600" dirty="0">
                <a:solidFill>
                  <a:schemeClr val="bg1"/>
                </a:solidFill>
              </a:rPr>
              <a:t>resources</a:t>
            </a:r>
          </a:p>
        </p:txBody>
      </p:sp>
      <p:sp>
        <p:nvSpPr>
          <p:cNvPr id="12" name="Rounded Rectangle 11"/>
          <p:cNvSpPr/>
          <p:nvPr/>
        </p:nvSpPr>
        <p:spPr>
          <a:xfrm>
            <a:off x="2292419" y="1346246"/>
            <a:ext cx="1975102" cy="585680"/>
          </a:xfrm>
          <a:prstGeom prst="roundRect">
            <a:avLst/>
          </a:prstGeom>
          <a:solidFill>
            <a:schemeClr val="accent1">
              <a:lumMod val="40000"/>
              <a:lumOff val="6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allocate </a:t>
            </a:r>
          </a:p>
          <a:p>
            <a:pPr algn="ctr"/>
            <a:r>
              <a:rPr lang="en-US" sz="1600" dirty="0">
                <a:solidFill>
                  <a:schemeClr val="bg1"/>
                </a:solidFill>
              </a:rPr>
              <a:t>resources</a:t>
            </a:r>
          </a:p>
        </p:txBody>
      </p:sp>
      <p:sp>
        <p:nvSpPr>
          <p:cNvPr id="13" name="Rounded Rectangle 12"/>
          <p:cNvSpPr/>
          <p:nvPr/>
        </p:nvSpPr>
        <p:spPr>
          <a:xfrm>
            <a:off x="4541459" y="1344656"/>
            <a:ext cx="2021850" cy="585680"/>
          </a:xfrm>
          <a:prstGeom prst="roundRect">
            <a:avLst/>
          </a:prstGeom>
          <a:solidFill>
            <a:schemeClr val="accent1">
              <a:lumMod val="60000"/>
              <a:lumOff val="40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dirty="0">
                <a:solidFill>
                  <a:schemeClr val="bg1"/>
                </a:solidFill>
              </a:rPr>
              <a:t>configure environment</a:t>
            </a:r>
          </a:p>
        </p:txBody>
      </p:sp>
      <p:sp>
        <p:nvSpPr>
          <p:cNvPr id="14" name="Rounded Rectangle 13"/>
          <p:cNvSpPr/>
          <p:nvPr/>
        </p:nvSpPr>
        <p:spPr>
          <a:xfrm>
            <a:off x="6982198" y="1144956"/>
            <a:ext cx="1600535" cy="959360"/>
          </a:xfrm>
          <a:prstGeom prst="roundRect">
            <a:avLst/>
          </a:prstGeom>
          <a:solidFill>
            <a:schemeClr val="bg2">
              <a:lumMod val="25000"/>
              <a:lumOff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chemeClr val="bg1"/>
                </a:solidFill>
              </a:rPr>
              <a:t>Run </a:t>
            </a:r>
          </a:p>
          <a:p>
            <a:pPr algn="ctr"/>
            <a:r>
              <a:rPr lang="en-US" b="1" dirty="0">
                <a:solidFill>
                  <a:schemeClr val="bg1"/>
                </a:solidFill>
              </a:rPr>
              <a:t>experiment body</a:t>
            </a:r>
          </a:p>
        </p:txBody>
      </p:sp>
      <p:cxnSp>
        <p:nvCxnSpPr>
          <p:cNvPr id="15" name="Straight Arrow Connector 14"/>
          <p:cNvCxnSpPr>
            <a:cxnSpLocks/>
            <a:stCxn id="11" idx="3"/>
            <a:endCxn id="12" idx="1"/>
          </p:cNvCxnSpPr>
          <p:nvPr/>
        </p:nvCxnSpPr>
        <p:spPr>
          <a:xfrm flipV="1">
            <a:off x="2052409" y="1639086"/>
            <a:ext cx="240010" cy="13718"/>
          </a:xfrm>
          <a:prstGeom prst="straightConnector1">
            <a:avLst/>
          </a:prstGeom>
          <a:ln w="25400">
            <a:solidFill>
              <a:schemeClr val="bg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a:stCxn id="12" idx="3"/>
            <a:endCxn id="13" idx="1"/>
          </p:cNvCxnSpPr>
          <p:nvPr/>
        </p:nvCxnSpPr>
        <p:spPr>
          <a:xfrm flipV="1">
            <a:off x="4267521" y="1637496"/>
            <a:ext cx="273938" cy="1590"/>
          </a:xfrm>
          <a:prstGeom prst="straightConnector1">
            <a:avLst/>
          </a:prstGeom>
          <a:ln w="25400">
            <a:solidFill>
              <a:schemeClr val="bg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7" name="Straight Arrow Connector 16"/>
          <p:cNvCxnSpPr>
            <a:cxnSpLocks/>
            <a:stCxn id="13" idx="3"/>
            <a:endCxn id="14" idx="1"/>
          </p:cNvCxnSpPr>
          <p:nvPr/>
        </p:nvCxnSpPr>
        <p:spPr>
          <a:xfrm flipV="1">
            <a:off x="6563309" y="1624636"/>
            <a:ext cx="418889" cy="12860"/>
          </a:xfrm>
          <a:prstGeom prst="straightConnector1">
            <a:avLst/>
          </a:prstGeom>
          <a:ln w="25400">
            <a:solidFill>
              <a:schemeClr val="bg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
        <p:nvSpPr>
          <p:cNvPr id="18" name="Rounded Rectangle 17"/>
          <p:cNvSpPr/>
          <p:nvPr/>
        </p:nvSpPr>
        <p:spPr>
          <a:xfrm>
            <a:off x="664061" y="2100387"/>
            <a:ext cx="1394290" cy="1598078"/>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a:solidFill>
                  <a:schemeClr val="bg1"/>
                </a:solidFill>
              </a:rPr>
              <a:t>- Fine-grained</a:t>
            </a:r>
          </a:p>
          <a:p>
            <a:r>
              <a:rPr lang="en-US" sz="1400" dirty="0">
                <a:solidFill>
                  <a:schemeClr val="bg1"/>
                </a:solidFill>
              </a:rPr>
              <a:t>- Complete</a:t>
            </a:r>
          </a:p>
          <a:p>
            <a:r>
              <a:rPr lang="en-US" sz="1400" dirty="0">
                <a:solidFill>
                  <a:schemeClr val="bg1"/>
                </a:solidFill>
              </a:rPr>
              <a:t>- Up-to-date</a:t>
            </a:r>
          </a:p>
          <a:p>
            <a:r>
              <a:rPr lang="en-US" sz="1400" dirty="0">
                <a:solidFill>
                  <a:schemeClr val="bg1"/>
                </a:solidFill>
              </a:rPr>
              <a:t>- Versioned</a:t>
            </a:r>
          </a:p>
          <a:p>
            <a:r>
              <a:rPr lang="en-US" sz="1400" dirty="0">
                <a:solidFill>
                  <a:schemeClr val="bg1"/>
                </a:solidFill>
              </a:rPr>
              <a:t>- Verifiable</a:t>
            </a:r>
          </a:p>
        </p:txBody>
      </p:sp>
      <p:sp>
        <p:nvSpPr>
          <p:cNvPr id="19" name="Rounded Rectangle 18"/>
          <p:cNvSpPr/>
          <p:nvPr/>
        </p:nvSpPr>
        <p:spPr>
          <a:xfrm>
            <a:off x="2234676" y="2085080"/>
            <a:ext cx="2090588" cy="1598078"/>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a:solidFill>
                  <a:schemeClr val="bg1"/>
                </a:solidFill>
              </a:rPr>
              <a:t>- </a:t>
            </a:r>
            <a:r>
              <a:rPr lang="en-US" sz="1400" dirty="0" err="1">
                <a:solidFill>
                  <a:schemeClr val="bg1"/>
                </a:solidFill>
              </a:rPr>
              <a:t>Allocatable</a:t>
            </a:r>
            <a:r>
              <a:rPr lang="en-US" sz="1400" dirty="0">
                <a:solidFill>
                  <a:schemeClr val="bg1"/>
                </a:solidFill>
              </a:rPr>
              <a:t> resources: nodes, VLANs, IPs</a:t>
            </a:r>
          </a:p>
          <a:p>
            <a:r>
              <a:rPr lang="en-US" sz="1400" dirty="0">
                <a:solidFill>
                  <a:schemeClr val="bg1"/>
                </a:solidFill>
              </a:rPr>
              <a:t>- Advance reservations and on-demand</a:t>
            </a:r>
          </a:p>
          <a:p>
            <a:r>
              <a:rPr lang="en-US" sz="1400" dirty="0">
                <a:solidFill>
                  <a:schemeClr val="bg1"/>
                </a:solidFill>
              </a:rPr>
              <a:t>- Non-fungible </a:t>
            </a:r>
          </a:p>
          <a:p>
            <a:r>
              <a:rPr lang="en-US" sz="1400" dirty="0">
                <a:solidFill>
                  <a:schemeClr val="bg1"/>
                </a:solidFill>
              </a:rPr>
              <a:t>- Isolation </a:t>
            </a:r>
          </a:p>
        </p:txBody>
      </p:sp>
      <p:sp>
        <p:nvSpPr>
          <p:cNvPr id="20" name="Rounded Rectangle 19"/>
          <p:cNvSpPr/>
          <p:nvPr/>
        </p:nvSpPr>
        <p:spPr>
          <a:xfrm>
            <a:off x="4518085" y="2085080"/>
            <a:ext cx="2068599" cy="1598078"/>
          </a:xfrm>
          <a:prstGeom prst="roundRect">
            <a:avLst/>
          </a:prstGeom>
          <a:solidFill>
            <a:schemeClr val="accent2">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t" anchorCtr="0"/>
          <a:lstStyle/>
          <a:p>
            <a:r>
              <a:rPr lang="en-US" sz="1400" dirty="0">
                <a:solidFill>
                  <a:schemeClr val="bg1"/>
                </a:solidFill>
              </a:rPr>
              <a:t>- Bare metal, KVM, containers </a:t>
            </a:r>
          </a:p>
          <a:p>
            <a:r>
              <a:rPr lang="en-US" sz="1400" dirty="0">
                <a:solidFill>
                  <a:schemeClr val="bg1"/>
                </a:solidFill>
              </a:rPr>
              <a:t>- Image catalog</a:t>
            </a:r>
          </a:p>
          <a:p>
            <a:r>
              <a:rPr lang="en-US" sz="1400" dirty="0">
                <a:solidFill>
                  <a:schemeClr val="bg1"/>
                </a:solidFill>
              </a:rPr>
              <a:t>- Snapshotting</a:t>
            </a:r>
          </a:p>
          <a:p>
            <a:r>
              <a:rPr lang="en-US" sz="1400" dirty="0">
                <a:solidFill>
                  <a:schemeClr val="bg1"/>
                </a:solidFill>
              </a:rPr>
              <a:t>- Network stitching</a:t>
            </a:r>
          </a:p>
          <a:p>
            <a:r>
              <a:rPr lang="en-US" sz="1400" dirty="0">
                <a:solidFill>
                  <a:schemeClr val="bg1"/>
                </a:solidFill>
              </a:rPr>
              <a:t>- Orchestration </a:t>
            </a:r>
          </a:p>
        </p:txBody>
      </p:sp>
      <p:sp>
        <p:nvSpPr>
          <p:cNvPr id="36" name="TextBox 35"/>
          <p:cNvSpPr txBox="1"/>
          <p:nvPr/>
        </p:nvSpPr>
        <p:spPr>
          <a:xfrm>
            <a:off x="587827" y="3771944"/>
            <a:ext cx="6182966" cy="584775"/>
          </a:xfrm>
          <a:prstGeom prst="rect">
            <a:avLst/>
          </a:prstGeom>
          <a:noFill/>
        </p:spPr>
        <p:txBody>
          <a:bodyPr wrap="square" rtlCol="0">
            <a:spAutoFit/>
          </a:bodyPr>
          <a:lstStyle/>
          <a:p>
            <a:pPr algn="ctr"/>
            <a:r>
              <a:rPr lang="en-US" sz="1600" i="1" dirty="0">
                <a:solidFill>
                  <a:schemeClr val="accent2">
                    <a:lumMod val="50000"/>
                  </a:schemeClr>
                </a:solidFill>
              </a:rPr>
              <a:t>Authentication via federated identity,  accessed via GUI, CLI, and python-chi</a:t>
            </a:r>
          </a:p>
          <a:p>
            <a:pPr algn="ctr"/>
            <a:endParaRPr lang="en-US" sz="1600" i="1" dirty="0">
              <a:solidFill>
                <a:srgbClr val="2792E7"/>
              </a:solidFill>
            </a:endParaRPr>
          </a:p>
        </p:txBody>
      </p:sp>
      <p:sp>
        <p:nvSpPr>
          <p:cNvPr id="22" name="TextBox 21">
            <a:extLst>
              <a:ext uri="{FF2B5EF4-FFF2-40B4-BE49-F238E27FC236}">
                <a16:creationId xmlns:a16="http://schemas.microsoft.com/office/drawing/2014/main" id="{C19A3C8C-5016-F14D-A235-EBFC7444DFC8}"/>
              </a:ext>
            </a:extLst>
          </p:cNvPr>
          <p:cNvSpPr txBox="1"/>
          <p:nvPr/>
        </p:nvSpPr>
        <p:spPr>
          <a:xfrm>
            <a:off x="679273" y="4285177"/>
            <a:ext cx="8031843" cy="584775"/>
          </a:xfrm>
          <a:prstGeom prst="rect">
            <a:avLst/>
          </a:prstGeom>
          <a:noFill/>
        </p:spPr>
        <p:txBody>
          <a:bodyPr wrap="square" rtlCol="0">
            <a:spAutoFit/>
          </a:bodyPr>
          <a:lstStyle/>
          <a:p>
            <a:r>
              <a:rPr lang="en-US" sz="1600" i="1" dirty="0">
                <a:solidFill>
                  <a:schemeClr val="accent2">
                    <a:lumMod val="50000"/>
                  </a:schemeClr>
                </a:solidFill>
                <a:latin typeface="Calibri"/>
                <a:cs typeface="Calibri"/>
              </a:rPr>
              <a:t>Paper: “Lessons Learned from the Chameleon Testbed”, USENIX ATC 2020</a:t>
            </a:r>
          </a:p>
          <a:p>
            <a:endParaRPr lang="en-US" sz="1600" i="1" dirty="0">
              <a:solidFill>
                <a:schemeClr val="accent2">
                  <a:lumMod val="50000"/>
                </a:schemeClr>
              </a:solidFill>
              <a:latin typeface="Calibri"/>
              <a:cs typeface="Calibri"/>
            </a:endParaRPr>
          </a:p>
        </p:txBody>
      </p:sp>
      <p:sp>
        <p:nvSpPr>
          <p:cNvPr id="23" name="TextBox 22">
            <a:extLst>
              <a:ext uri="{FF2B5EF4-FFF2-40B4-BE49-F238E27FC236}">
                <a16:creationId xmlns:a16="http://schemas.microsoft.com/office/drawing/2014/main" id="{CE52C993-AC8E-A14D-AA9E-16644A28F27B}"/>
              </a:ext>
            </a:extLst>
          </p:cNvPr>
          <p:cNvSpPr txBox="1"/>
          <p:nvPr/>
        </p:nvSpPr>
        <p:spPr>
          <a:xfrm>
            <a:off x="102239" y="884138"/>
            <a:ext cx="6932179" cy="646331"/>
          </a:xfrm>
          <a:prstGeom prst="rect">
            <a:avLst/>
          </a:prstGeom>
          <a:noFill/>
        </p:spPr>
        <p:txBody>
          <a:bodyPr wrap="square" rtlCol="0">
            <a:spAutoFit/>
          </a:bodyPr>
          <a:lstStyle/>
          <a:p>
            <a:pPr algn="ctr"/>
            <a:r>
              <a:rPr lang="en-US" sz="2000" dirty="0">
                <a:solidFill>
                  <a:schemeClr val="accent2">
                    <a:lumMod val="50000"/>
                  </a:schemeClr>
                </a:solidFill>
              </a:rPr>
              <a:t>Create </a:t>
            </a:r>
            <a:r>
              <a:rPr lang="en-US" sz="2000" b="1" dirty="0">
                <a:solidFill>
                  <a:schemeClr val="accent2">
                    <a:lumMod val="50000"/>
                  </a:schemeClr>
                </a:solidFill>
              </a:rPr>
              <a:t>experimental environment </a:t>
            </a:r>
          </a:p>
          <a:p>
            <a:pPr algn="ctr"/>
            <a:endParaRPr lang="en-US" sz="1600" i="1" dirty="0">
              <a:solidFill>
                <a:srgbClr val="2792E7"/>
              </a:solidFill>
            </a:endParaRPr>
          </a:p>
        </p:txBody>
      </p:sp>
      <p:sp>
        <p:nvSpPr>
          <p:cNvPr id="27" name="Rounded Rectangle 26">
            <a:extLst>
              <a:ext uri="{FF2B5EF4-FFF2-40B4-BE49-F238E27FC236}">
                <a16:creationId xmlns:a16="http://schemas.microsoft.com/office/drawing/2014/main" id="{49A74A4C-2C8E-404E-A789-7E8C67D350D8}"/>
              </a:ext>
            </a:extLst>
          </p:cNvPr>
          <p:cNvSpPr/>
          <p:nvPr/>
        </p:nvSpPr>
        <p:spPr>
          <a:xfrm>
            <a:off x="6982198" y="2677709"/>
            <a:ext cx="1573976" cy="1163510"/>
          </a:xfrm>
          <a:prstGeom prst="roundRect">
            <a:avLst/>
          </a:prstGeom>
          <a:solidFill>
            <a:schemeClr val="bg2">
              <a:lumMod val="25000"/>
              <a:lumOff val="75000"/>
            </a:schemeClr>
          </a:solidFill>
          <a:ln>
            <a:solidFill>
              <a:schemeClr val="accent1">
                <a:lumMod val="40000"/>
                <a:lumOff val="60000"/>
              </a:schemeClr>
            </a:solidFill>
          </a:ln>
        </p:spPr>
        <p:style>
          <a:lnRef idx="1">
            <a:schemeClr val="accent1"/>
          </a:lnRef>
          <a:fillRef idx="3">
            <a:schemeClr val="accent1"/>
          </a:fillRef>
          <a:effectRef idx="2">
            <a:schemeClr val="accent1"/>
          </a:effectRef>
          <a:fontRef idx="minor">
            <a:schemeClr val="lt1"/>
          </a:fontRef>
        </p:style>
        <p:txBody>
          <a:bodyPr rtlCol="0" anchor="ctr" anchorCtr="0"/>
          <a:lstStyle/>
          <a:p>
            <a:pPr algn="ctr"/>
            <a:r>
              <a:rPr lang="en-US" sz="1600" b="1" dirty="0">
                <a:solidFill>
                  <a:schemeClr val="bg1"/>
                </a:solidFill>
              </a:rPr>
              <a:t>a</a:t>
            </a:r>
            <a:r>
              <a:rPr lang="en-US" b="1" dirty="0">
                <a:solidFill>
                  <a:schemeClr val="bg1"/>
                </a:solidFill>
              </a:rPr>
              <a:t>nalyze and present results </a:t>
            </a:r>
          </a:p>
        </p:txBody>
      </p:sp>
      <p:cxnSp>
        <p:nvCxnSpPr>
          <p:cNvPr id="29" name="Straight Arrow Connector 28">
            <a:extLst>
              <a:ext uri="{FF2B5EF4-FFF2-40B4-BE49-F238E27FC236}">
                <a16:creationId xmlns:a16="http://schemas.microsoft.com/office/drawing/2014/main" id="{47AAA2B8-78E2-874E-85EF-4B5DFDE63331}"/>
              </a:ext>
            </a:extLst>
          </p:cNvPr>
          <p:cNvCxnSpPr>
            <a:cxnSpLocks/>
            <a:stCxn id="14" idx="2"/>
            <a:endCxn id="27" idx="0"/>
          </p:cNvCxnSpPr>
          <p:nvPr/>
        </p:nvCxnSpPr>
        <p:spPr>
          <a:xfrm flipH="1">
            <a:off x="7769186" y="2104316"/>
            <a:ext cx="13280" cy="573393"/>
          </a:xfrm>
          <a:prstGeom prst="straightConnector1">
            <a:avLst/>
          </a:prstGeom>
          <a:ln w="25400">
            <a:solidFill>
              <a:schemeClr val="bg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6450449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a:extLst>
              <a:ext uri="{FF2B5EF4-FFF2-40B4-BE49-F238E27FC236}">
                <a16:creationId xmlns:a16="http://schemas.microsoft.com/office/drawing/2014/main" id="{E22AEDD8-B4EB-454B-80FB-C573BB515B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285" y="588254"/>
            <a:ext cx="1782693" cy="13364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4C915C7E-3C43-A84B-A3E8-B7422B94EE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5456" y="1487"/>
            <a:ext cx="2785729" cy="2089296"/>
          </a:xfrm>
          <a:prstGeom prst="rect">
            <a:avLst/>
          </a:prstGeom>
        </p:spPr>
      </p:pic>
      <p:pic>
        <p:nvPicPr>
          <p:cNvPr id="15" name="Picture 14" descr="A picture containing indoor&#10;&#10;Description automatically generated">
            <a:extLst>
              <a:ext uri="{FF2B5EF4-FFF2-40B4-BE49-F238E27FC236}">
                <a16:creationId xmlns:a16="http://schemas.microsoft.com/office/drawing/2014/main" id="{48044081-1C4D-1E45-A991-005BF8CE8E0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9187" y="588700"/>
            <a:ext cx="1782694" cy="1329147"/>
          </a:xfrm>
          <a:prstGeom prst="rect">
            <a:avLst/>
          </a:prstGeom>
        </p:spPr>
      </p:pic>
      <p:pic>
        <p:nvPicPr>
          <p:cNvPr id="11" name="Picture 10" descr="SC17 Awards.jpg"/>
          <p:cNvPicPr>
            <a:picLocks noChangeAspect="1"/>
          </p:cNvPicPr>
          <p:nvPr/>
        </p:nvPicPr>
        <p:blipFill rotWithShape="1">
          <a:blip r:embed="rId6">
            <a:extLst>
              <a:ext uri="{28A0092B-C50C-407E-A947-70E740481C1C}">
                <a14:useLocalDpi xmlns:a14="http://schemas.microsoft.com/office/drawing/2010/main" val="0"/>
              </a:ext>
            </a:extLst>
          </a:blip>
          <a:srcRect t="3885" b="25507"/>
          <a:stretch/>
        </p:blipFill>
        <p:spPr>
          <a:xfrm>
            <a:off x="1439994" y="3260885"/>
            <a:ext cx="2172531" cy="1376971"/>
          </a:xfrm>
          <a:prstGeom prst="rect">
            <a:avLst/>
          </a:prstGeom>
        </p:spPr>
      </p:pic>
      <p:sp>
        <p:nvSpPr>
          <p:cNvPr id="2" name="Title 1"/>
          <p:cNvSpPr>
            <a:spLocks noGrp="1"/>
          </p:cNvSpPr>
          <p:nvPr>
            <p:ph type="title"/>
          </p:nvPr>
        </p:nvSpPr>
        <p:spPr>
          <a:xfrm>
            <a:off x="13135" y="-29536"/>
            <a:ext cx="7772400" cy="857250"/>
          </a:xfrm>
        </p:spPr>
        <p:txBody>
          <a:bodyPr>
            <a:normAutofit/>
          </a:bodyPr>
          <a:lstStyle/>
          <a:p>
            <a:r>
              <a:rPr lang="en-US" dirty="0"/>
              <a:t>Not just a testbed, a community</a:t>
            </a:r>
          </a:p>
        </p:txBody>
      </p:sp>
      <p:pic>
        <p:nvPicPr>
          <p:cNvPr id="4" name="Picture 3" descr="yuyu.jp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81" y="2022776"/>
            <a:ext cx="1743088" cy="1307317"/>
          </a:xfrm>
          <a:prstGeom prst="rect">
            <a:avLst/>
          </a:prstGeom>
        </p:spPr>
      </p:pic>
      <p:pic>
        <p:nvPicPr>
          <p:cNvPr id="9" name="Picture 8"/>
          <p:cNvPicPr>
            <a:picLocks noChangeAspect="1"/>
          </p:cNvPicPr>
          <p:nvPr/>
        </p:nvPicPr>
        <p:blipFill rotWithShape="1">
          <a:blip r:embed="rId8"/>
          <a:srcRect l="7643" r="7875"/>
          <a:stretch/>
        </p:blipFill>
        <p:spPr>
          <a:xfrm>
            <a:off x="6757305" y="1524578"/>
            <a:ext cx="2386695" cy="2118834"/>
          </a:xfrm>
          <a:prstGeom prst="rect">
            <a:avLst/>
          </a:prstGeom>
        </p:spPr>
      </p:pic>
      <p:pic>
        <p:nvPicPr>
          <p:cNvPr id="8" name="Picture 7" descr="sdx.tiff"/>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6184" y="1302500"/>
            <a:ext cx="2854740" cy="1039917"/>
          </a:xfrm>
          <a:prstGeom prst="rect">
            <a:avLst/>
          </a:prstGeom>
        </p:spPr>
      </p:pic>
      <p:pic>
        <p:nvPicPr>
          <p:cNvPr id="6" name="Picture 5" descr="IMG_1695.JPG"/>
          <p:cNvPicPr>
            <a:picLocks noChangeAspect="1"/>
          </p:cNvPicPr>
          <p:nvPr/>
        </p:nvPicPr>
        <p:blipFill rotWithShape="1">
          <a:blip r:embed="rId10">
            <a:extLst>
              <a:ext uri="{28A0092B-C50C-407E-A947-70E740481C1C}">
                <a14:useLocalDpi xmlns:a14="http://schemas.microsoft.com/office/drawing/2010/main" val="0"/>
              </a:ext>
            </a:extLst>
          </a:blip>
          <a:srcRect r="9031" b="17369"/>
          <a:stretch/>
        </p:blipFill>
        <p:spPr>
          <a:xfrm>
            <a:off x="4855606" y="3482145"/>
            <a:ext cx="1712129" cy="1166404"/>
          </a:xfrm>
          <a:prstGeom prst="rect">
            <a:avLst/>
          </a:prstGeom>
        </p:spPr>
      </p:pic>
      <p:sp>
        <p:nvSpPr>
          <p:cNvPr id="16" name="Rectangle 15"/>
          <p:cNvSpPr/>
          <p:nvPr/>
        </p:nvSpPr>
        <p:spPr>
          <a:xfrm>
            <a:off x="1943337" y="1875761"/>
            <a:ext cx="4921250" cy="1477328"/>
          </a:xfrm>
          <a:prstGeom prst="rect">
            <a:avLst/>
          </a:prstGeom>
        </p:spPr>
        <p:txBody>
          <a:bodyPr wrap="square">
            <a:spAutoFit/>
          </a:bodyPr>
          <a:lstStyle/>
          <a:p>
            <a:r>
              <a:rPr lang="en-US" dirty="0">
                <a:solidFill>
                  <a:schemeClr val="bg1"/>
                </a:solidFill>
              </a:rPr>
              <a:t>Supporting research projects in architecture, operating systems design, virtualization, power management, real-time analysis, security, storage systems, databases, networking, machine learning, neural networks, data science, and many others.</a:t>
            </a:r>
          </a:p>
        </p:txBody>
      </p:sp>
      <p:pic>
        <p:nvPicPr>
          <p:cNvPr id="18" name="Picture 17" descr="Walker research team.png">
            <a:extLst>
              <a:ext uri="{FF2B5EF4-FFF2-40B4-BE49-F238E27FC236}">
                <a16:creationId xmlns:a16="http://schemas.microsoft.com/office/drawing/2014/main" id="{ECAE62AA-CA75-D441-8C5E-7FCC9A84A20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06035" y="3319597"/>
            <a:ext cx="1758158" cy="1318619"/>
          </a:xfrm>
          <a:prstGeom prst="rect">
            <a:avLst/>
          </a:prstGeom>
        </p:spPr>
      </p:pic>
      <p:sp>
        <p:nvSpPr>
          <p:cNvPr id="3" name="TextBox 2">
            <a:extLst>
              <a:ext uri="{FF2B5EF4-FFF2-40B4-BE49-F238E27FC236}">
                <a16:creationId xmlns:a16="http://schemas.microsoft.com/office/drawing/2014/main" id="{DB42C166-D7DC-0048-851C-2E24B1A6FAEE}"/>
              </a:ext>
            </a:extLst>
          </p:cNvPr>
          <p:cNvSpPr txBox="1"/>
          <p:nvPr/>
        </p:nvSpPr>
        <p:spPr>
          <a:xfrm>
            <a:off x="4294332" y="4709279"/>
            <a:ext cx="4981748" cy="523220"/>
          </a:xfrm>
          <a:prstGeom prst="rect">
            <a:avLst/>
          </a:prstGeom>
          <a:noFill/>
        </p:spPr>
        <p:txBody>
          <a:bodyPr wrap="none" rtlCol="0">
            <a:spAutoFit/>
          </a:bodyPr>
          <a:lstStyle/>
          <a:p>
            <a:r>
              <a:rPr lang="en-US" sz="1400" dirty="0">
                <a:solidFill>
                  <a:schemeClr val="bg1"/>
                </a:solidFill>
              </a:rPr>
              <a:t>Check out user experiment stories on our blog:</a:t>
            </a:r>
          </a:p>
          <a:p>
            <a:r>
              <a:rPr lang="en-US" sz="1400" dirty="0">
                <a:solidFill>
                  <a:schemeClr val="bg1"/>
                </a:solidFill>
              </a:rPr>
              <a:t>https://</a:t>
            </a:r>
            <a:r>
              <a:rPr lang="en-US" sz="1400" dirty="0" err="1">
                <a:solidFill>
                  <a:schemeClr val="bg1"/>
                </a:solidFill>
              </a:rPr>
              <a:t>www.chameleoncloud.org</a:t>
            </a:r>
            <a:r>
              <a:rPr lang="en-US" sz="1400" dirty="0">
                <a:solidFill>
                  <a:schemeClr val="bg1"/>
                </a:solidFill>
              </a:rPr>
              <a:t>/blog/category/user-experiments/</a:t>
            </a:r>
          </a:p>
        </p:txBody>
      </p:sp>
      <p:pic>
        <p:nvPicPr>
          <p:cNvPr id="14" name="Picture 13" descr="SC19 student 2.jpg"/>
          <p:cNvPicPr>
            <a:picLocks noChangeAspect="1"/>
          </p:cNvPicPr>
          <p:nvPr/>
        </p:nvPicPr>
        <p:blipFill rotWithShape="1">
          <a:blip r:embed="rId12" cstate="print">
            <a:extLst>
              <a:ext uri="{28A0092B-C50C-407E-A947-70E740481C1C}">
                <a14:useLocalDpi xmlns:a14="http://schemas.microsoft.com/office/drawing/2010/main" val="0"/>
              </a:ext>
            </a:extLst>
          </a:blip>
          <a:srcRect t="10863" r="19751" b="19570"/>
          <a:stretch/>
        </p:blipFill>
        <p:spPr>
          <a:xfrm>
            <a:off x="-1" y="3330539"/>
            <a:ext cx="2010793" cy="1307317"/>
          </a:xfrm>
          <a:prstGeom prst="rect">
            <a:avLst/>
          </a:prstGeom>
        </p:spPr>
      </p:pic>
      <p:pic>
        <p:nvPicPr>
          <p:cNvPr id="13" name="Picture 12" descr="SC19 student.jpg"/>
          <p:cNvPicPr>
            <a:picLocks noChangeAspect="1"/>
          </p:cNvPicPr>
          <p:nvPr/>
        </p:nvPicPr>
        <p:blipFill rotWithShape="1">
          <a:blip r:embed="rId13" cstate="print">
            <a:extLst>
              <a:ext uri="{28A0092B-C50C-407E-A947-70E740481C1C}">
                <a14:useLocalDpi xmlns:a14="http://schemas.microsoft.com/office/drawing/2010/main" val="0"/>
              </a:ext>
            </a:extLst>
          </a:blip>
          <a:srcRect l="6727" t="22697" b="16421"/>
          <a:stretch/>
        </p:blipFill>
        <p:spPr>
          <a:xfrm>
            <a:off x="6567734" y="3370224"/>
            <a:ext cx="2590833" cy="1268341"/>
          </a:xfrm>
          <a:prstGeom prst="rect">
            <a:avLst/>
          </a:prstGeom>
        </p:spPr>
      </p:pic>
      <p:pic>
        <p:nvPicPr>
          <p:cNvPr id="1026" name="Picture 2">
            <a:extLst>
              <a:ext uri="{FF2B5EF4-FFF2-40B4-BE49-F238E27FC236}">
                <a16:creationId xmlns:a16="http://schemas.microsoft.com/office/drawing/2014/main" id="{97AFE9D2-915E-234A-BEFA-F657A156DFF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098" y="629243"/>
            <a:ext cx="1874451" cy="140648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38F241F1-A6C8-4847-A4B2-F5D6C7C9E9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468637" y="658752"/>
            <a:ext cx="2238390" cy="12590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21721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A0AC65-B3A4-1947-9E8E-F2B876A7C859}"/>
              </a:ext>
            </a:extLst>
          </p:cNvPr>
          <p:cNvSpPr>
            <a:spLocks noGrp="1"/>
          </p:cNvSpPr>
          <p:nvPr>
            <p:ph type="title"/>
          </p:nvPr>
        </p:nvSpPr>
        <p:spPr/>
        <p:txBody>
          <a:bodyPr/>
          <a:lstStyle/>
          <a:p>
            <a:r>
              <a:rPr lang="en-US" dirty="0"/>
              <a:t>10 years of Chameleon: what changed?</a:t>
            </a:r>
          </a:p>
        </p:txBody>
      </p:sp>
      <p:sp>
        <p:nvSpPr>
          <p:cNvPr id="3" name="Content Placeholder 2">
            <a:extLst>
              <a:ext uri="{FF2B5EF4-FFF2-40B4-BE49-F238E27FC236}">
                <a16:creationId xmlns:a16="http://schemas.microsoft.com/office/drawing/2014/main" id="{97FD4E42-959E-8246-B674-68FD6DCE19B9}"/>
              </a:ext>
            </a:extLst>
          </p:cNvPr>
          <p:cNvSpPr>
            <a:spLocks noGrp="1"/>
          </p:cNvSpPr>
          <p:nvPr>
            <p:ph idx="1"/>
          </p:nvPr>
        </p:nvSpPr>
        <p:spPr>
          <a:xfrm>
            <a:off x="685800" y="885589"/>
            <a:ext cx="7772400" cy="3773497"/>
          </a:xfrm>
        </p:spPr>
        <p:txBody>
          <a:bodyPr>
            <a:normAutofit fontScale="92500" lnSpcReduction="20000"/>
          </a:bodyPr>
          <a:lstStyle/>
          <a:p>
            <a:r>
              <a:rPr lang="en-US" dirty="0"/>
              <a:t>Sites and hardware</a:t>
            </a:r>
          </a:p>
          <a:p>
            <a:pPr lvl="1"/>
            <a:r>
              <a:rPr lang="en-US" dirty="0"/>
              <a:t>Shifting emphasis from scale to diversity, adapting investment with the science interest, lesser density to adapt node configurations</a:t>
            </a:r>
          </a:p>
          <a:p>
            <a:pPr lvl="1"/>
            <a:r>
              <a:rPr lang="en-US" dirty="0"/>
              <a:t>General trends: more cores/memory, hardware types, disaggregated hardware, edge</a:t>
            </a:r>
          </a:p>
          <a:p>
            <a:r>
              <a:rPr lang="en-US" dirty="0"/>
              <a:t>Configuration</a:t>
            </a:r>
          </a:p>
          <a:p>
            <a:pPr lvl="1"/>
            <a:r>
              <a:rPr lang="en-US" dirty="0"/>
              <a:t>Refinements: move to federated identity, support for network stitching, FABRIC layer 3 connection, and others</a:t>
            </a:r>
          </a:p>
          <a:p>
            <a:pPr lvl="1"/>
            <a:r>
              <a:rPr lang="en-US" dirty="0"/>
              <a:t>Orchestration: of scripts, orchestration templates, and notebooks (</a:t>
            </a:r>
            <a:r>
              <a:rPr lang="en-US" dirty="0" err="1"/>
              <a:t>Jupyter</a:t>
            </a:r>
            <a:r>
              <a:rPr lang="en-US" dirty="0"/>
              <a:t>)</a:t>
            </a:r>
          </a:p>
          <a:p>
            <a:pPr lvl="1"/>
            <a:r>
              <a:rPr lang="en-US" dirty="0"/>
              <a:t>Configuration continuum: bare metal, VMs, and containers – adjusting the mix</a:t>
            </a:r>
          </a:p>
          <a:p>
            <a:pPr lvl="1"/>
            <a:r>
              <a:rPr lang="en-US" dirty="0"/>
              <a:t>Packaging configuration: CHI-in-a-Box</a:t>
            </a:r>
          </a:p>
          <a:p>
            <a:r>
              <a:rPr lang="en-US" dirty="0"/>
              <a:t>Applications/research </a:t>
            </a:r>
          </a:p>
          <a:p>
            <a:pPr lvl="1"/>
            <a:r>
              <a:rPr lang="en-US" dirty="0"/>
              <a:t>Leading research categories: distributed computing, AI/ML, scientific computing/HPC</a:t>
            </a:r>
          </a:p>
          <a:p>
            <a:pPr lvl="1"/>
            <a:r>
              <a:rPr lang="en-US" dirty="0"/>
              <a:t>Fastest growing applications: AI/ML, edge, and reproducibility</a:t>
            </a:r>
          </a:p>
          <a:p>
            <a:pPr lvl="1"/>
            <a:endParaRPr lang="en-US" dirty="0"/>
          </a:p>
          <a:p>
            <a:pPr lvl="1"/>
            <a:endParaRPr lang="en-US" dirty="0"/>
          </a:p>
        </p:txBody>
      </p:sp>
    </p:spTree>
    <p:extLst>
      <p:ext uri="{BB962C8B-B14F-4D97-AF65-F5344CB8AC3E}">
        <p14:creationId xmlns:p14="http://schemas.microsoft.com/office/powerpoint/2010/main" val="11434587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Chameleon Hardware (Phase 1)</a:t>
            </a:r>
          </a:p>
        </p:txBody>
      </p:sp>
      <p:sp>
        <p:nvSpPr>
          <p:cNvPr id="4" name="Rectangle 1"/>
          <p:cNvSpPr>
            <a:spLocks/>
          </p:cNvSpPr>
          <p:nvPr/>
        </p:nvSpPr>
        <p:spPr bwMode="auto">
          <a:xfrm>
            <a:off x="1228009" y="2495800"/>
            <a:ext cx="914400" cy="590550"/>
          </a:xfrm>
          <a:prstGeom prst="rect">
            <a:avLst/>
          </a:prstGeom>
          <a:noFill/>
          <a:ln w="12700" cap="rnd">
            <a:noFill/>
            <a:round/>
            <a:headEnd type="none" w="med" len="med"/>
            <a:tailEnd type="none" w="med" len="med"/>
          </a:ln>
        </p:spPr>
        <p:txBody>
          <a:bodyPr lIns="28575" tIns="28575" rIns="28575" bIns="28575">
            <a:prstTxWarp prst="textNoShape">
              <a:avLst/>
            </a:prstTxWarp>
          </a:bodyPr>
          <a:lstStyle/>
          <a:p>
            <a:pPr algn="l"/>
            <a:r>
              <a:rPr lang="en-US" sz="900" dirty="0" err="1">
                <a:solidFill>
                  <a:srgbClr val="333333"/>
                </a:solidFill>
                <a:latin typeface="Calibri" charset="0"/>
                <a:ea typeface="Calibri" charset="0"/>
                <a:cs typeface="Calibri" charset="0"/>
                <a:sym typeface="Calibri" charset="0"/>
              </a:rPr>
              <a:t>SCUs</a:t>
            </a:r>
            <a:r>
              <a:rPr lang="en-US" sz="900" dirty="0">
                <a:solidFill>
                  <a:srgbClr val="333333"/>
                </a:solidFill>
                <a:latin typeface="Calibri" charset="0"/>
                <a:ea typeface="Calibri" charset="0"/>
                <a:cs typeface="Calibri" charset="0"/>
                <a:sym typeface="Calibri" charset="0"/>
              </a:rPr>
              <a:t> connect to core and fully connected to each other</a:t>
            </a:r>
          </a:p>
        </p:txBody>
      </p:sp>
      <p:sp>
        <p:nvSpPr>
          <p:cNvPr id="5" name="Line 2"/>
          <p:cNvSpPr>
            <a:spLocks noChangeShapeType="1"/>
          </p:cNvSpPr>
          <p:nvPr/>
        </p:nvSpPr>
        <p:spPr bwMode="auto">
          <a:xfrm>
            <a:off x="6624638" y="2758928"/>
            <a:ext cx="0" cy="180975"/>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6" name="Line 3"/>
          <p:cNvSpPr>
            <a:spLocks noChangeShapeType="1"/>
          </p:cNvSpPr>
          <p:nvPr/>
        </p:nvSpPr>
        <p:spPr bwMode="auto">
          <a:xfrm>
            <a:off x="1228009" y="2443412"/>
            <a:ext cx="6705126" cy="0"/>
          </a:xfrm>
          <a:prstGeom prst="line">
            <a:avLst/>
          </a:prstGeom>
          <a:noFill/>
          <a:ln w="25400" cap="flat">
            <a:solidFill>
              <a:srgbClr val="4C4C4C"/>
            </a:solidFill>
            <a:prstDash val="sysDot"/>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7" name="AutoShape 4"/>
          <p:cNvSpPr>
            <a:spLocks/>
          </p:cNvSpPr>
          <p:nvPr/>
        </p:nvSpPr>
        <p:spPr bwMode="auto">
          <a:xfrm>
            <a:off x="6286500" y="2929188"/>
            <a:ext cx="1381125" cy="1148626"/>
          </a:xfrm>
          <a:prstGeom prst="roundRect">
            <a:avLst>
              <a:gd name="adj" fmla="val 14713"/>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sz="1350"/>
          </a:p>
        </p:txBody>
      </p:sp>
      <p:sp>
        <p:nvSpPr>
          <p:cNvPr id="8" name="Rectangle 5"/>
          <p:cNvSpPr>
            <a:spLocks/>
          </p:cNvSpPr>
          <p:nvPr/>
        </p:nvSpPr>
        <p:spPr bwMode="auto">
          <a:xfrm>
            <a:off x="6324600" y="3103232"/>
            <a:ext cx="1333500" cy="800100"/>
          </a:xfrm>
          <a:prstGeom prst="rect">
            <a:avLst/>
          </a:prstGeom>
          <a:noFill/>
          <a:ln w="12700" cap="flat">
            <a:noFill/>
            <a:miter lim="800000"/>
            <a:headEnd type="none" w="med" len="med"/>
            <a:tailEnd type="none" w="med" len="med"/>
          </a:ln>
        </p:spPr>
        <p:txBody>
          <a:bodyPr lIns="28575" tIns="28575" rIns="28575" bIns="28575" anchor="ctr">
            <a:prstTxWarp prst="textNoShape">
              <a:avLst/>
            </a:prstTxWarp>
          </a:bodyPr>
          <a:lstStyle/>
          <a:p>
            <a:pPr algn="ctr"/>
            <a:r>
              <a:rPr lang="en-US" sz="1350" dirty="0">
                <a:solidFill>
                  <a:srgbClr val="333333"/>
                </a:solidFill>
                <a:latin typeface="Calibri" charset="0"/>
                <a:ea typeface="Calibri" charset="0"/>
                <a:cs typeface="Calibri" charset="0"/>
                <a:sym typeface="Calibri" charset="0"/>
              </a:rPr>
              <a:t>Heterogeneous Cloud Units</a:t>
            </a:r>
            <a:endParaRPr lang="en-US" sz="1500" dirty="0">
              <a:solidFill>
                <a:srgbClr val="333333"/>
              </a:solidFill>
              <a:latin typeface="Calibri" charset="0"/>
              <a:ea typeface="Calibri" charset="0"/>
              <a:cs typeface="Calibri" charset="0"/>
              <a:sym typeface="Calibri" charset="0"/>
            </a:endParaRPr>
          </a:p>
          <a:p>
            <a:pPr algn="ctr"/>
            <a:r>
              <a:rPr lang="en-US" sz="1050" dirty="0">
                <a:solidFill>
                  <a:srgbClr val="333333"/>
                </a:solidFill>
                <a:latin typeface="Calibri" charset="0"/>
                <a:ea typeface="Calibri" charset="0"/>
                <a:cs typeface="Calibri" charset="0"/>
                <a:sym typeface="Calibri" charset="0"/>
              </a:rPr>
              <a:t>Alternate Processors and Networks</a:t>
            </a:r>
          </a:p>
        </p:txBody>
      </p:sp>
      <p:sp>
        <p:nvSpPr>
          <p:cNvPr id="9" name="Line 6"/>
          <p:cNvSpPr>
            <a:spLocks noChangeShapeType="1"/>
          </p:cNvSpPr>
          <p:nvPr/>
        </p:nvSpPr>
        <p:spPr bwMode="auto">
          <a:xfrm>
            <a:off x="4625579" y="2875610"/>
            <a:ext cx="0" cy="656034"/>
          </a:xfrm>
          <a:prstGeom prst="line">
            <a:avLst/>
          </a:prstGeom>
          <a:noFill/>
          <a:ln w="177800" cap="flat">
            <a:solidFill>
              <a:srgbClr val="4C4C4C"/>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10" name="AutoShape 7"/>
          <p:cNvSpPr>
            <a:spLocks/>
          </p:cNvSpPr>
          <p:nvPr/>
        </p:nvSpPr>
        <p:spPr bwMode="auto">
          <a:xfrm>
            <a:off x="3814763" y="3524500"/>
            <a:ext cx="1619250" cy="377429"/>
          </a:xfrm>
          <a:custGeom>
            <a:avLst/>
            <a:gdLst>
              <a:gd name="T0" fmla="*/ 10800 w 21600"/>
              <a:gd name="T1" fmla="*/ 10800 h 21600"/>
            </a:gdLst>
            <a:ahLst/>
            <a:cxnLst>
              <a:cxn ang="0">
                <a:pos x="T0" y="T1"/>
              </a:cxn>
            </a:cxnLst>
            <a:rect l="0" t="0" r="r" b="b"/>
            <a:pathLst>
              <a:path w="21600" h="21600">
                <a:moveTo>
                  <a:pt x="0" y="21600"/>
                </a:moveTo>
                <a:lnTo>
                  <a:pt x="5400" y="0"/>
                </a:lnTo>
                <a:lnTo>
                  <a:pt x="21600" y="0"/>
                </a:lnTo>
                <a:lnTo>
                  <a:pt x="16200" y="21600"/>
                </a:lnTo>
                <a:close/>
                <a:moveTo>
                  <a:pt x="0" y="21600"/>
                </a:moveTo>
              </a:path>
            </a:pathLst>
          </a:custGeom>
          <a:solidFill>
            <a:schemeClr val="accent1">
              <a:alpha val="20000"/>
            </a:schemeClr>
          </a:solidFill>
          <a:ln w="9525" cap="flat">
            <a:noFill/>
            <a:round/>
            <a:headEnd type="none" w="med" len="med"/>
            <a:tailEnd type="none" w="med" len="med"/>
          </a:ln>
        </p:spPr>
        <p:txBody>
          <a:bodyPr lIns="0" tIns="0" rIns="0" bIns="0">
            <a:prstTxWarp prst="textNoShape">
              <a:avLst/>
            </a:prstTxWarp>
          </a:bodyPr>
          <a:lstStyle/>
          <a:p>
            <a:endParaRPr lang="en-US" sz="1350"/>
          </a:p>
        </p:txBody>
      </p:sp>
      <p:sp>
        <p:nvSpPr>
          <p:cNvPr id="11" name="AutoShape 9"/>
          <p:cNvSpPr>
            <a:spLocks/>
          </p:cNvSpPr>
          <p:nvPr/>
        </p:nvSpPr>
        <p:spPr bwMode="auto">
          <a:xfrm>
            <a:off x="1801417" y="2994673"/>
            <a:ext cx="1040606" cy="1227041"/>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sz="1350"/>
          </a:p>
        </p:txBody>
      </p:sp>
      <p:sp>
        <p:nvSpPr>
          <p:cNvPr id="12" name="AutoShape 10"/>
          <p:cNvSpPr>
            <a:spLocks/>
          </p:cNvSpPr>
          <p:nvPr/>
        </p:nvSpPr>
        <p:spPr bwMode="auto">
          <a:xfrm>
            <a:off x="1903810" y="3100692"/>
            <a:ext cx="1040606" cy="1227041"/>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sz="1350"/>
          </a:p>
        </p:txBody>
      </p:sp>
      <p:sp>
        <p:nvSpPr>
          <p:cNvPr id="13" name="AutoShape 11"/>
          <p:cNvSpPr>
            <a:spLocks/>
          </p:cNvSpPr>
          <p:nvPr/>
        </p:nvSpPr>
        <p:spPr bwMode="auto">
          <a:xfrm>
            <a:off x="2006204" y="3206711"/>
            <a:ext cx="1040606" cy="1227041"/>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sz="1350"/>
          </a:p>
        </p:txBody>
      </p:sp>
      <p:sp>
        <p:nvSpPr>
          <p:cNvPr id="15" name="AutoShape 13"/>
          <p:cNvSpPr>
            <a:spLocks/>
          </p:cNvSpPr>
          <p:nvPr/>
        </p:nvSpPr>
        <p:spPr bwMode="auto">
          <a:xfrm>
            <a:off x="2141935" y="3297542"/>
            <a:ext cx="1040606" cy="1227922"/>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sz="1350" dirty="0"/>
          </a:p>
        </p:txBody>
      </p:sp>
      <p:sp>
        <p:nvSpPr>
          <p:cNvPr id="16" name="Rectangle 14"/>
          <p:cNvSpPr>
            <a:spLocks/>
          </p:cNvSpPr>
          <p:nvPr/>
        </p:nvSpPr>
        <p:spPr bwMode="auto">
          <a:xfrm>
            <a:off x="2200276" y="3171316"/>
            <a:ext cx="942975" cy="1405647"/>
          </a:xfrm>
          <a:prstGeom prst="rect">
            <a:avLst/>
          </a:prstGeom>
          <a:noFill/>
          <a:ln w="12700" cap="flat">
            <a:noFill/>
            <a:miter lim="800000"/>
            <a:headEnd type="none" w="med" len="med"/>
            <a:tailEnd type="none" w="med" len="med"/>
          </a:ln>
        </p:spPr>
        <p:txBody>
          <a:bodyPr lIns="28575" tIns="28575" rIns="28575" bIns="28575" anchor="ctr">
            <a:prstTxWarp prst="textNoShape">
              <a:avLst/>
            </a:prstTxWarp>
          </a:bodyPr>
          <a:lstStyle/>
          <a:p>
            <a:pPr algn="ctr"/>
            <a:r>
              <a:rPr lang="en-US" sz="1650" u="sng" dirty="0">
                <a:solidFill>
                  <a:srgbClr val="333333"/>
                </a:solidFill>
                <a:latin typeface="Calibri" charset="0"/>
                <a:ea typeface="Calibri" charset="0"/>
                <a:cs typeface="Calibri" charset="0"/>
                <a:sym typeface="Calibri" charset="0"/>
              </a:rPr>
              <a:t>Switch</a:t>
            </a:r>
          </a:p>
          <a:p>
            <a:pPr algn="ctr"/>
            <a:r>
              <a:rPr lang="en-US" sz="1350" dirty="0">
                <a:solidFill>
                  <a:srgbClr val="333333"/>
                </a:solidFill>
                <a:latin typeface="Calibri" charset="0"/>
                <a:ea typeface="Calibri" charset="0"/>
                <a:cs typeface="Calibri" charset="0"/>
                <a:sym typeface="Calibri" charset="0"/>
              </a:rPr>
              <a:t>Standard Cloud Unit</a:t>
            </a:r>
          </a:p>
          <a:p>
            <a:pPr algn="ctr"/>
            <a:r>
              <a:rPr lang="en-US" sz="1050" dirty="0">
                <a:solidFill>
                  <a:srgbClr val="333333"/>
                </a:solidFill>
                <a:latin typeface="Calibri" charset="0"/>
                <a:ea typeface="Calibri" charset="0"/>
                <a:cs typeface="Calibri" charset="0"/>
                <a:sym typeface="Calibri" charset="0"/>
              </a:rPr>
              <a:t>42 compute </a:t>
            </a:r>
          </a:p>
          <a:p>
            <a:pPr algn="ctr"/>
            <a:r>
              <a:rPr lang="en-US" sz="1050" dirty="0">
                <a:solidFill>
                  <a:srgbClr val="333333"/>
                </a:solidFill>
                <a:latin typeface="Calibri" charset="0"/>
                <a:ea typeface="Calibri" charset="0"/>
                <a:cs typeface="Calibri" charset="0"/>
                <a:sym typeface="Calibri" charset="0"/>
              </a:rPr>
              <a:t>4 storage</a:t>
            </a:r>
            <a:endParaRPr lang="en-US" sz="1350" dirty="0">
              <a:solidFill>
                <a:srgbClr val="333333"/>
              </a:solidFill>
              <a:latin typeface="Calibri" charset="0"/>
              <a:ea typeface="Calibri" charset="0"/>
              <a:cs typeface="Calibri" charset="0"/>
              <a:sym typeface="Calibri" charset="0"/>
            </a:endParaRPr>
          </a:p>
          <a:p>
            <a:pPr algn="ctr"/>
            <a:r>
              <a:rPr lang="en-US" sz="1350" dirty="0">
                <a:solidFill>
                  <a:srgbClr val="333333"/>
                </a:solidFill>
                <a:latin typeface="Calibri" charset="0"/>
                <a:ea typeface="Calibri" charset="0"/>
                <a:cs typeface="Calibri" charset="0"/>
                <a:sym typeface="Calibri" charset="0"/>
              </a:rPr>
              <a:t>x10</a:t>
            </a:r>
          </a:p>
        </p:txBody>
      </p:sp>
      <p:sp>
        <p:nvSpPr>
          <p:cNvPr id="17" name="Line 15"/>
          <p:cNvSpPr>
            <a:spLocks noChangeShapeType="1"/>
          </p:cNvSpPr>
          <p:nvPr/>
        </p:nvSpPr>
        <p:spPr bwMode="auto">
          <a:xfrm>
            <a:off x="2944416" y="2777978"/>
            <a:ext cx="0" cy="513159"/>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18" name="Line 16"/>
          <p:cNvSpPr>
            <a:spLocks noChangeShapeType="1"/>
          </p:cNvSpPr>
          <p:nvPr/>
        </p:nvSpPr>
        <p:spPr bwMode="auto">
          <a:xfrm flipH="1">
            <a:off x="2934891" y="2780360"/>
            <a:ext cx="597694" cy="0"/>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19" name="Line 17"/>
          <p:cNvSpPr>
            <a:spLocks noChangeShapeType="1"/>
          </p:cNvSpPr>
          <p:nvPr/>
        </p:nvSpPr>
        <p:spPr bwMode="auto">
          <a:xfrm flipH="1">
            <a:off x="2832497" y="2691062"/>
            <a:ext cx="700088" cy="0"/>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0" name="Line 18"/>
          <p:cNvSpPr>
            <a:spLocks noChangeShapeType="1"/>
          </p:cNvSpPr>
          <p:nvPr/>
        </p:nvSpPr>
        <p:spPr bwMode="auto">
          <a:xfrm>
            <a:off x="2842022" y="2691062"/>
            <a:ext cx="0" cy="515541"/>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1" name="Line 19"/>
          <p:cNvSpPr>
            <a:spLocks noChangeShapeType="1"/>
          </p:cNvSpPr>
          <p:nvPr/>
        </p:nvSpPr>
        <p:spPr bwMode="auto">
          <a:xfrm>
            <a:off x="4625579" y="1779043"/>
            <a:ext cx="0" cy="423863"/>
          </a:xfrm>
          <a:prstGeom prst="line">
            <a:avLst/>
          </a:prstGeom>
          <a:noFill/>
          <a:ln w="177800" cap="flat">
            <a:solidFill>
              <a:srgbClr val="4C4C4C"/>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2" name="Rectangle 20"/>
          <p:cNvSpPr>
            <a:spLocks/>
          </p:cNvSpPr>
          <p:nvPr/>
        </p:nvSpPr>
        <p:spPr bwMode="auto">
          <a:xfrm>
            <a:off x="7244954" y="2186237"/>
            <a:ext cx="576248" cy="253916"/>
          </a:xfrm>
          <a:prstGeom prst="rect">
            <a:avLst/>
          </a:prstGeom>
          <a:noFill/>
          <a:ln w="12700" cap="rnd">
            <a:noFill/>
            <a:round/>
            <a:headEnd type="none" w="med" len="med"/>
            <a:tailEnd type="none" w="med" len="med"/>
          </a:ln>
        </p:spPr>
        <p:txBody>
          <a:bodyPr wrap="none" lIns="28575" tIns="28575" rIns="28575" bIns="28575">
            <a:prstTxWarp prst="textNoShape">
              <a:avLst/>
            </a:prstTxWarp>
            <a:spAutoFit/>
          </a:bodyPr>
          <a:lstStyle/>
          <a:p>
            <a:pPr algn="l"/>
            <a:r>
              <a:rPr lang="en-US" sz="1275">
                <a:solidFill>
                  <a:srgbClr val="4C4C4C"/>
                </a:solidFill>
                <a:latin typeface="Calibri" charset="0"/>
                <a:ea typeface="Calibri" charset="0"/>
                <a:cs typeface="Calibri" charset="0"/>
                <a:sym typeface="Calibri" charset="0"/>
              </a:rPr>
              <a:t>Chicago</a:t>
            </a:r>
          </a:p>
        </p:txBody>
      </p:sp>
      <p:sp>
        <p:nvSpPr>
          <p:cNvPr id="23" name="Line 21"/>
          <p:cNvSpPr>
            <a:spLocks noChangeShapeType="1"/>
          </p:cNvSpPr>
          <p:nvPr/>
        </p:nvSpPr>
        <p:spPr bwMode="auto">
          <a:xfrm>
            <a:off x="2332435" y="2805363"/>
            <a:ext cx="0" cy="498872"/>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4" name="Line 22"/>
          <p:cNvSpPr>
            <a:spLocks noChangeShapeType="1"/>
          </p:cNvSpPr>
          <p:nvPr/>
        </p:nvSpPr>
        <p:spPr bwMode="auto">
          <a:xfrm>
            <a:off x="2139553" y="2662488"/>
            <a:ext cx="4763" cy="332185"/>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5" name="Line 23"/>
          <p:cNvSpPr>
            <a:spLocks noChangeShapeType="1"/>
          </p:cNvSpPr>
          <p:nvPr/>
        </p:nvSpPr>
        <p:spPr bwMode="auto">
          <a:xfrm flipH="1">
            <a:off x="2730104" y="2607719"/>
            <a:ext cx="802481" cy="0"/>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6" name="Line 24"/>
          <p:cNvSpPr>
            <a:spLocks noChangeShapeType="1"/>
          </p:cNvSpPr>
          <p:nvPr/>
        </p:nvSpPr>
        <p:spPr bwMode="auto">
          <a:xfrm rot="10800000">
            <a:off x="2578894" y="2526756"/>
            <a:ext cx="1058466" cy="4763"/>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7" name="Line 25"/>
          <p:cNvSpPr>
            <a:spLocks noChangeShapeType="1"/>
          </p:cNvSpPr>
          <p:nvPr/>
        </p:nvSpPr>
        <p:spPr bwMode="auto">
          <a:xfrm>
            <a:off x="2588419" y="2526756"/>
            <a:ext cx="0" cy="467916"/>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8" name="Line 26"/>
          <p:cNvSpPr>
            <a:spLocks noChangeShapeType="1"/>
          </p:cNvSpPr>
          <p:nvPr/>
        </p:nvSpPr>
        <p:spPr bwMode="auto">
          <a:xfrm flipH="1">
            <a:off x="2736057" y="2617244"/>
            <a:ext cx="3572" cy="475060"/>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29" name="Line 27"/>
          <p:cNvSpPr>
            <a:spLocks noChangeShapeType="1"/>
          </p:cNvSpPr>
          <p:nvPr/>
        </p:nvSpPr>
        <p:spPr bwMode="auto">
          <a:xfrm>
            <a:off x="2139553" y="2662488"/>
            <a:ext cx="203597" cy="160735"/>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0" name="Line 28"/>
          <p:cNvSpPr>
            <a:spLocks noChangeShapeType="1"/>
          </p:cNvSpPr>
          <p:nvPr/>
        </p:nvSpPr>
        <p:spPr bwMode="auto">
          <a:xfrm>
            <a:off x="2405063" y="2752975"/>
            <a:ext cx="2381" cy="540544"/>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1" name="Line 29"/>
          <p:cNvSpPr>
            <a:spLocks noChangeShapeType="1"/>
          </p:cNvSpPr>
          <p:nvPr/>
        </p:nvSpPr>
        <p:spPr bwMode="auto">
          <a:xfrm>
            <a:off x="2277666" y="2686300"/>
            <a:ext cx="0" cy="410766"/>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2" name="Line 30"/>
          <p:cNvSpPr>
            <a:spLocks noChangeShapeType="1"/>
          </p:cNvSpPr>
          <p:nvPr/>
        </p:nvSpPr>
        <p:spPr bwMode="auto">
          <a:xfrm>
            <a:off x="2268141" y="2686300"/>
            <a:ext cx="136922" cy="76200"/>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3" name="Line 31"/>
          <p:cNvSpPr>
            <a:spLocks noChangeShapeType="1"/>
          </p:cNvSpPr>
          <p:nvPr/>
        </p:nvSpPr>
        <p:spPr bwMode="auto">
          <a:xfrm flipH="1">
            <a:off x="5884069" y="2764881"/>
            <a:ext cx="740569" cy="0"/>
          </a:xfrm>
          <a:prstGeom prst="line">
            <a:avLst/>
          </a:prstGeom>
          <a:noFill/>
          <a:ln w="25400" cap="flat">
            <a:solidFill>
              <a:srgbClr val="333333"/>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4" name="Line 32"/>
          <p:cNvSpPr>
            <a:spLocks noChangeShapeType="1"/>
          </p:cNvSpPr>
          <p:nvPr/>
        </p:nvSpPr>
        <p:spPr bwMode="auto">
          <a:xfrm rot="10800000" flipH="1">
            <a:off x="3738563" y="1223022"/>
            <a:ext cx="0" cy="979884"/>
          </a:xfrm>
          <a:prstGeom prst="line">
            <a:avLst/>
          </a:prstGeom>
          <a:noFill/>
          <a:ln w="38100" cap="flat">
            <a:solidFill>
              <a:srgbClr val="4C4C4C"/>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5" name="Line 33"/>
          <p:cNvSpPr>
            <a:spLocks noChangeShapeType="1"/>
          </p:cNvSpPr>
          <p:nvPr/>
        </p:nvSpPr>
        <p:spPr bwMode="auto">
          <a:xfrm rot="10800000">
            <a:off x="2961085" y="1228975"/>
            <a:ext cx="787003" cy="5954"/>
          </a:xfrm>
          <a:prstGeom prst="line">
            <a:avLst/>
          </a:prstGeom>
          <a:noFill/>
          <a:ln w="38100" cap="flat">
            <a:solidFill>
              <a:srgbClr val="4C4C4C"/>
            </a:solidFill>
            <a:prstDash val="solid"/>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6" name="Line 35"/>
          <p:cNvSpPr>
            <a:spLocks noChangeShapeType="1"/>
          </p:cNvSpPr>
          <p:nvPr/>
        </p:nvSpPr>
        <p:spPr bwMode="auto">
          <a:xfrm flipH="1">
            <a:off x="5513785" y="1083719"/>
            <a:ext cx="429815" cy="1134666"/>
          </a:xfrm>
          <a:prstGeom prst="line">
            <a:avLst/>
          </a:prstGeom>
          <a:noFill/>
          <a:ln w="76200" cap="flat">
            <a:solidFill>
              <a:srgbClr val="666666"/>
            </a:solidFill>
            <a:prstDash val="solid"/>
            <a:round/>
            <a:headEnd type="triangl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sz="1350"/>
          </a:p>
        </p:txBody>
      </p:sp>
      <p:sp>
        <p:nvSpPr>
          <p:cNvPr id="37" name="Rectangle 36"/>
          <p:cNvSpPr>
            <a:spLocks/>
          </p:cNvSpPr>
          <p:nvPr/>
        </p:nvSpPr>
        <p:spPr bwMode="auto">
          <a:xfrm>
            <a:off x="4914304" y="759510"/>
            <a:ext cx="2022990" cy="219291"/>
          </a:xfrm>
          <a:prstGeom prst="rect">
            <a:avLst/>
          </a:prstGeom>
          <a:noFill/>
          <a:ln w="12700" cap="rnd">
            <a:noFill/>
            <a:round/>
            <a:headEnd type="none" w="med" len="med"/>
            <a:tailEnd type="none" w="med" len="med"/>
          </a:ln>
        </p:spPr>
        <p:txBody>
          <a:bodyPr wrap="none" lIns="28575" tIns="28575" rIns="28575" bIns="28575">
            <a:prstTxWarp prst="textNoShape">
              <a:avLst/>
            </a:prstTxWarp>
            <a:spAutoFit/>
          </a:bodyPr>
          <a:lstStyle/>
          <a:p>
            <a:pPr algn="l"/>
            <a:r>
              <a:rPr lang="en-US" sz="1050" dirty="0">
                <a:solidFill>
                  <a:srgbClr val="333333"/>
                </a:solidFill>
                <a:latin typeface="Arial Unicode MS" charset="0"/>
                <a:ea typeface="Arial Unicode MS" charset="0"/>
                <a:cs typeface="Arial Unicode MS" charset="0"/>
                <a:sym typeface="Arial Unicode MS" charset="0"/>
              </a:rPr>
              <a:t>To UTSA, GENI, Future Partners</a:t>
            </a:r>
          </a:p>
        </p:txBody>
      </p:sp>
      <p:sp>
        <p:nvSpPr>
          <p:cNvPr id="38" name="Rectangle 37"/>
          <p:cNvSpPr>
            <a:spLocks/>
          </p:cNvSpPr>
          <p:nvPr/>
        </p:nvSpPr>
        <p:spPr bwMode="auto">
          <a:xfrm>
            <a:off x="7286625" y="2426744"/>
            <a:ext cx="421334" cy="196208"/>
          </a:xfrm>
          <a:prstGeom prst="rect">
            <a:avLst/>
          </a:prstGeom>
          <a:noFill/>
          <a:ln w="12700" cap="rnd">
            <a:noFill/>
            <a:round/>
            <a:headEnd type="none" w="med" len="med"/>
            <a:tailEnd type="none" w="med" len="med"/>
          </a:ln>
        </p:spPr>
        <p:txBody>
          <a:bodyPr wrap="none" lIns="0" tIns="0" rIns="0" bIns="0">
            <a:prstTxWarp prst="textNoShape">
              <a:avLst/>
            </a:prstTxWarp>
            <a:spAutoFit/>
          </a:bodyPr>
          <a:lstStyle/>
          <a:p>
            <a:pPr algn="l"/>
            <a:r>
              <a:rPr lang="en-US" sz="1275">
                <a:solidFill>
                  <a:srgbClr val="4C4C4C"/>
                </a:solidFill>
                <a:latin typeface="Calibri" charset="0"/>
                <a:ea typeface="Calibri" charset="0"/>
                <a:cs typeface="Calibri" charset="0"/>
                <a:sym typeface="Calibri" charset="0"/>
              </a:rPr>
              <a:t>Austin</a:t>
            </a:r>
          </a:p>
        </p:txBody>
      </p:sp>
      <p:sp>
        <p:nvSpPr>
          <p:cNvPr id="39" name="AutoShape 38"/>
          <p:cNvSpPr>
            <a:spLocks/>
          </p:cNvSpPr>
          <p:nvPr/>
        </p:nvSpPr>
        <p:spPr bwMode="auto">
          <a:xfrm>
            <a:off x="3467100" y="2202906"/>
            <a:ext cx="2503885" cy="672704"/>
          </a:xfrm>
          <a:prstGeom prst="roundRect">
            <a:avLst>
              <a:gd name="adj" fmla="val 16667"/>
            </a:avLst>
          </a:prstGeom>
          <a:solidFill>
            <a:schemeClr val="accent3">
              <a:lumMod val="40000"/>
              <a:lumOff val="60000"/>
            </a:schemeClr>
          </a:solidFill>
          <a:ln w="3175" cap="flat">
            <a:no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500" dirty="0">
                <a:solidFill>
                  <a:srgbClr val="333333"/>
                </a:solidFill>
                <a:latin typeface="Calibri" charset="0"/>
                <a:ea typeface="Calibri" charset="0"/>
                <a:cs typeface="Calibri" charset="0"/>
                <a:sym typeface="Calibri" charset="0"/>
              </a:rPr>
              <a:t>Chameleon Core Network</a:t>
            </a:r>
          </a:p>
          <a:p>
            <a:pPr algn="ctr"/>
            <a:r>
              <a:rPr lang="en-US" sz="1050" dirty="0">
                <a:solidFill>
                  <a:srgbClr val="333333"/>
                </a:solidFill>
                <a:latin typeface="Calibri" charset="0"/>
                <a:ea typeface="Calibri" charset="0"/>
                <a:cs typeface="Calibri" charset="0"/>
                <a:sym typeface="Calibri" charset="0"/>
              </a:rPr>
              <a:t>100Gbps uplink public network</a:t>
            </a:r>
            <a:endParaRPr lang="en-US" sz="1200" dirty="0">
              <a:solidFill>
                <a:srgbClr val="333333"/>
              </a:solidFill>
              <a:latin typeface="Calibri" charset="0"/>
              <a:ea typeface="Calibri" charset="0"/>
              <a:cs typeface="Calibri" charset="0"/>
              <a:sym typeface="Calibri" charset="0"/>
            </a:endParaRPr>
          </a:p>
          <a:p>
            <a:pPr algn="ctr"/>
            <a:r>
              <a:rPr lang="en-US" sz="1050" dirty="0">
                <a:solidFill>
                  <a:srgbClr val="333333"/>
                </a:solidFill>
                <a:latin typeface="Calibri" charset="0"/>
                <a:ea typeface="Calibri" charset="0"/>
                <a:cs typeface="Calibri" charset="0"/>
                <a:sym typeface="Calibri" charset="0"/>
              </a:rPr>
              <a:t>(each site)</a:t>
            </a:r>
          </a:p>
        </p:txBody>
      </p:sp>
      <p:sp>
        <p:nvSpPr>
          <p:cNvPr id="40" name="Rectangle 42"/>
          <p:cNvSpPr>
            <a:spLocks/>
          </p:cNvSpPr>
          <p:nvPr/>
        </p:nvSpPr>
        <p:spPr bwMode="auto">
          <a:xfrm>
            <a:off x="3905250" y="3383139"/>
            <a:ext cx="1419225" cy="1028700"/>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23825" tIns="123825" rIns="123825" bIns="123825">
            <a:prstTxWarp prst="textNoShape">
              <a:avLst/>
            </a:prstTxWarp>
          </a:bodyPr>
          <a:lstStyle/>
          <a:p>
            <a:r>
              <a:rPr lang="en-US" sz="1500" dirty="0">
                <a:solidFill>
                  <a:schemeClr val="bg1">
                    <a:lumMod val="65000"/>
                    <a:lumOff val="35000"/>
                  </a:schemeClr>
                </a:solidFill>
                <a:latin typeface="Calibri" charset="0"/>
                <a:ea typeface="Calibri" charset="0"/>
                <a:cs typeface="Calibri" charset="0"/>
                <a:sym typeface="Calibri" charset="0"/>
              </a:rPr>
              <a:t>Core Services</a:t>
            </a:r>
          </a:p>
          <a:p>
            <a:pPr algn="ctr"/>
            <a:r>
              <a:rPr lang="en-US" sz="1050" dirty="0">
                <a:solidFill>
                  <a:schemeClr val="bg1">
                    <a:lumMod val="65000"/>
                    <a:lumOff val="35000"/>
                  </a:schemeClr>
                </a:solidFill>
                <a:latin typeface="Calibri" charset="0"/>
                <a:ea typeface="Calibri" charset="0"/>
                <a:cs typeface="Calibri" charset="0"/>
                <a:sym typeface="Calibri" charset="0"/>
              </a:rPr>
              <a:t>3.6 PB Central File Systems, Front End and Data Movers</a:t>
            </a:r>
          </a:p>
        </p:txBody>
      </p:sp>
      <p:sp>
        <p:nvSpPr>
          <p:cNvPr id="41" name="Rectangle 43"/>
          <p:cNvSpPr>
            <a:spLocks/>
          </p:cNvSpPr>
          <p:nvPr/>
        </p:nvSpPr>
        <p:spPr bwMode="auto">
          <a:xfrm>
            <a:off x="3924300" y="1055979"/>
            <a:ext cx="1419225" cy="723899"/>
          </a:xfrm>
          <a:prstGeom prst="rect">
            <a:avLst/>
          </a:prstGeom>
          <a:solidFill>
            <a:schemeClr val="accent1">
              <a:lumMod val="40000"/>
              <a:lumOff val="60000"/>
            </a:schemeClr>
          </a:solidFill>
          <a:ln w="6350" cap="flat">
            <a:noFill/>
            <a:prstDash val="solid"/>
            <a:miter lim="800000"/>
            <a:headEnd type="none" w="med" len="med"/>
            <a:tailEnd type="none" w="med" len="med"/>
          </a:ln>
        </p:spPr>
        <p:txBody>
          <a:bodyPr lIns="123825" tIns="123825" rIns="123825" bIns="123825">
            <a:prstTxWarp prst="textNoShape">
              <a:avLst/>
            </a:prstTxWarp>
          </a:bodyPr>
          <a:lstStyle/>
          <a:p>
            <a:pPr algn="ctr"/>
            <a:r>
              <a:rPr lang="en-US" sz="1350" dirty="0">
                <a:solidFill>
                  <a:srgbClr val="595959"/>
                </a:solidFill>
                <a:latin typeface="Calibri" charset="0"/>
                <a:ea typeface="Calibri" charset="0"/>
                <a:cs typeface="Calibri" charset="0"/>
                <a:sym typeface="Calibri" charset="0"/>
              </a:rPr>
              <a:t>Core Services</a:t>
            </a:r>
            <a:endParaRPr lang="en-US" sz="1650" dirty="0">
              <a:solidFill>
                <a:srgbClr val="595959"/>
              </a:solidFill>
              <a:latin typeface="Calibri" charset="0"/>
              <a:ea typeface="Calibri" charset="0"/>
              <a:cs typeface="Calibri" charset="0"/>
              <a:sym typeface="Calibri" charset="0"/>
            </a:endParaRPr>
          </a:p>
          <a:p>
            <a:pPr algn="ctr"/>
            <a:r>
              <a:rPr lang="en-US" sz="1050" dirty="0">
                <a:solidFill>
                  <a:srgbClr val="595959"/>
                </a:solidFill>
                <a:latin typeface="Calibri" charset="0"/>
                <a:ea typeface="Calibri" charset="0"/>
                <a:cs typeface="Calibri" charset="0"/>
                <a:sym typeface="Calibri" charset="0"/>
              </a:rPr>
              <a:t>Front End and Data Mover Nodes</a:t>
            </a:r>
          </a:p>
        </p:txBody>
      </p:sp>
      <p:sp>
        <p:nvSpPr>
          <p:cNvPr id="44" name="TextBox 43"/>
          <p:cNvSpPr txBox="1"/>
          <p:nvPr/>
        </p:nvSpPr>
        <p:spPr>
          <a:xfrm>
            <a:off x="6257926" y="1459037"/>
            <a:ext cx="1876610" cy="738664"/>
          </a:xfrm>
          <a:prstGeom prst="rect">
            <a:avLst/>
          </a:prstGeom>
          <a:noFill/>
          <a:ln>
            <a:solidFill>
              <a:schemeClr val="tx1"/>
            </a:solidFill>
          </a:ln>
        </p:spPr>
        <p:txBody>
          <a:bodyPr wrap="square" rtlCol="0">
            <a:spAutoFit/>
          </a:bodyPr>
          <a:lstStyle/>
          <a:p>
            <a:r>
              <a:rPr lang="en-US" sz="1050" b="1" dirty="0">
                <a:solidFill>
                  <a:srgbClr val="007AAD"/>
                </a:solidFill>
                <a:latin typeface="Calibri"/>
                <a:cs typeface="Calibri"/>
              </a:rPr>
              <a:t>504 x86 Compute Servers</a:t>
            </a:r>
          </a:p>
          <a:p>
            <a:r>
              <a:rPr lang="en-US" sz="1050" b="1" dirty="0">
                <a:solidFill>
                  <a:srgbClr val="007AAD"/>
                </a:solidFill>
                <a:latin typeface="Calibri"/>
                <a:cs typeface="Calibri"/>
              </a:rPr>
              <a:t>48 Dist. Storage Servers</a:t>
            </a:r>
          </a:p>
          <a:p>
            <a:r>
              <a:rPr lang="en-US" sz="1050" b="1" dirty="0">
                <a:solidFill>
                  <a:srgbClr val="007AAD"/>
                </a:solidFill>
                <a:latin typeface="Calibri"/>
                <a:cs typeface="Calibri"/>
              </a:rPr>
              <a:t>102 Heterogeneous Servers</a:t>
            </a:r>
          </a:p>
          <a:p>
            <a:r>
              <a:rPr lang="en-US" sz="1050" b="1" dirty="0">
                <a:solidFill>
                  <a:srgbClr val="007AAD"/>
                </a:solidFill>
                <a:latin typeface="Calibri"/>
                <a:cs typeface="Calibri"/>
              </a:rPr>
              <a:t>16 </a:t>
            </a:r>
            <a:r>
              <a:rPr lang="en-US" sz="1050" b="1" dirty="0" err="1">
                <a:solidFill>
                  <a:srgbClr val="007AAD"/>
                </a:solidFill>
                <a:latin typeface="Calibri"/>
                <a:cs typeface="Calibri"/>
              </a:rPr>
              <a:t>Mgt</a:t>
            </a:r>
            <a:r>
              <a:rPr lang="en-US" sz="1050" b="1" dirty="0">
                <a:solidFill>
                  <a:srgbClr val="007AAD"/>
                </a:solidFill>
                <a:latin typeface="Calibri"/>
                <a:cs typeface="Calibri"/>
              </a:rPr>
              <a:t> and Storage Nodes</a:t>
            </a:r>
          </a:p>
        </p:txBody>
      </p:sp>
      <p:sp>
        <p:nvSpPr>
          <p:cNvPr id="46" name="AutoShape 13"/>
          <p:cNvSpPr>
            <a:spLocks/>
          </p:cNvSpPr>
          <p:nvPr/>
        </p:nvSpPr>
        <p:spPr bwMode="auto">
          <a:xfrm>
            <a:off x="1920479" y="961254"/>
            <a:ext cx="1040606" cy="1227922"/>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sz="1350" dirty="0"/>
          </a:p>
        </p:txBody>
      </p:sp>
      <p:sp>
        <p:nvSpPr>
          <p:cNvPr id="47" name="Rectangle 14"/>
          <p:cNvSpPr>
            <a:spLocks/>
          </p:cNvSpPr>
          <p:nvPr/>
        </p:nvSpPr>
        <p:spPr bwMode="auto">
          <a:xfrm>
            <a:off x="1978820" y="835028"/>
            <a:ext cx="942975" cy="1405647"/>
          </a:xfrm>
          <a:prstGeom prst="rect">
            <a:avLst/>
          </a:prstGeom>
          <a:noFill/>
          <a:ln w="12700" cap="flat">
            <a:noFill/>
            <a:miter lim="800000"/>
            <a:headEnd type="none" w="med" len="med"/>
            <a:tailEnd type="none" w="med" len="med"/>
          </a:ln>
        </p:spPr>
        <p:txBody>
          <a:bodyPr lIns="28575" tIns="28575" rIns="28575" bIns="28575" anchor="ctr">
            <a:prstTxWarp prst="textNoShape">
              <a:avLst/>
            </a:prstTxWarp>
          </a:bodyPr>
          <a:lstStyle/>
          <a:p>
            <a:pPr algn="ctr"/>
            <a:r>
              <a:rPr lang="en-US" sz="1650" u="sng" dirty="0">
                <a:solidFill>
                  <a:srgbClr val="333333"/>
                </a:solidFill>
                <a:latin typeface="Calibri" charset="0"/>
                <a:ea typeface="Calibri" charset="0"/>
                <a:cs typeface="Calibri" charset="0"/>
                <a:sym typeface="Calibri" charset="0"/>
              </a:rPr>
              <a:t>Switch</a:t>
            </a:r>
          </a:p>
          <a:p>
            <a:pPr algn="ctr"/>
            <a:r>
              <a:rPr lang="en-US" sz="1350" dirty="0">
                <a:solidFill>
                  <a:srgbClr val="333333"/>
                </a:solidFill>
                <a:latin typeface="Calibri" charset="0"/>
                <a:ea typeface="Calibri" charset="0"/>
                <a:cs typeface="Calibri" charset="0"/>
                <a:sym typeface="Calibri" charset="0"/>
              </a:rPr>
              <a:t>Standard Cloud Unit</a:t>
            </a:r>
          </a:p>
          <a:p>
            <a:pPr algn="ctr"/>
            <a:r>
              <a:rPr lang="en-US" sz="1050" dirty="0">
                <a:solidFill>
                  <a:srgbClr val="333333"/>
                </a:solidFill>
                <a:latin typeface="Calibri" charset="0"/>
                <a:ea typeface="Calibri" charset="0"/>
                <a:cs typeface="Calibri" charset="0"/>
                <a:sym typeface="Calibri" charset="0"/>
              </a:rPr>
              <a:t>42 compute </a:t>
            </a:r>
          </a:p>
          <a:p>
            <a:pPr algn="ctr"/>
            <a:r>
              <a:rPr lang="en-US" sz="1050" dirty="0">
                <a:solidFill>
                  <a:srgbClr val="333333"/>
                </a:solidFill>
                <a:latin typeface="Calibri" charset="0"/>
                <a:ea typeface="Calibri" charset="0"/>
                <a:cs typeface="Calibri" charset="0"/>
                <a:sym typeface="Calibri" charset="0"/>
              </a:rPr>
              <a:t>4 storage</a:t>
            </a:r>
            <a:endParaRPr lang="en-US" sz="1350" dirty="0">
              <a:solidFill>
                <a:srgbClr val="333333"/>
              </a:solidFill>
              <a:latin typeface="Calibri" charset="0"/>
              <a:ea typeface="Calibri" charset="0"/>
              <a:cs typeface="Calibri" charset="0"/>
              <a:sym typeface="Calibri" charset="0"/>
            </a:endParaRPr>
          </a:p>
          <a:p>
            <a:pPr algn="ctr"/>
            <a:r>
              <a:rPr lang="en-US" sz="1350" dirty="0">
                <a:solidFill>
                  <a:srgbClr val="333333"/>
                </a:solidFill>
                <a:latin typeface="Calibri" charset="0"/>
                <a:ea typeface="Calibri" charset="0"/>
                <a:cs typeface="Calibri" charset="0"/>
                <a:sym typeface="Calibri" charset="0"/>
              </a:rPr>
              <a:t>x2</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8" name="Elbow Connector 37"/>
          <p:cNvCxnSpPr/>
          <p:nvPr/>
        </p:nvCxnSpPr>
        <p:spPr>
          <a:xfrm>
            <a:off x="6437313" y="2789716"/>
            <a:ext cx="1265766" cy="758101"/>
          </a:xfrm>
          <a:prstGeom prst="bentConnector2">
            <a:avLst/>
          </a:prstGeom>
        </p:spPr>
        <p:style>
          <a:lnRef idx="2">
            <a:schemeClr val="accent1"/>
          </a:lnRef>
          <a:fillRef idx="0">
            <a:schemeClr val="accent1"/>
          </a:fillRef>
          <a:effectRef idx="1">
            <a:schemeClr val="accent1"/>
          </a:effectRef>
          <a:fontRef idx="minor">
            <a:schemeClr val="tx1"/>
          </a:fontRef>
        </p:style>
      </p:cxnSp>
      <p:sp>
        <p:nvSpPr>
          <p:cNvPr id="23" name="Line 3"/>
          <p:cNvSpPr>
            <a:spLocks noChangeShapeType="1"/>
          </p:cNvSpPr>
          <p:nvPr/>
        </p:nvSpPr>
        <p:spPr bwMode="auto">
          <a:xfrm>
            <a:off x="113345" y="2613075"/>
            <a:ext cx="8940168" cy="0"/>
          </a:xfrm>
          <a:prstGeom prst="line">
            <a:avLst/>
          </a:prstGeom>
          <a:noFill/>
          <a:ln w="25400" cap="flat">
            <a:solidFill>
              <a:srgbClr val="4C4C4C"/>
            </a:solidFill>
            <a:prstDash val="sysDot"/>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a:p>
        </p:txBody>
      </p:sp>
      <p:sp>
        <p:nvSpPr>
          <p:cNvPr id="2" name="Title 1"/>
          <p:cNvSpPr>
            <a:spLocks noGrp="1"/>
          </p:cNvSpPr>
          <p:nvPr>
            <p:ph type="title"/>
          </p:nvPr>
        </p:nvSpPr>
        <p:spPr/>
        <p:txBody>
          <a:bodyPr/>
          <a:lstStyle/>
          <a:p>
            <a:r>
              <a:rPr lang="en-US" dirty="0"/>
              <a:t>Chameleon hardware (Phase 2)</a:t>
            </a:r>
          </a:p>
        </p:txBody>
      </p:sp>
      <p:sp>
        <p:nvSpPr>
          <p:cNvPr id="7" name="Rectangle 42"/>
          <p:cNvSpPr>
            <a:spLocks/>
          </p:cNvSpPr>
          <p:nvPr/>
        </p:nvSpPr>
        <p:spPr bwMode="auto">
          <a:xfrm>
            <a:off x="3688556" y="3572321"/>
            <a:ext cx="2159000" cy="887119"/>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65100" tIns="165100" rIns="165100" bIns="165100">
            <a:prstTxWarp prst="textNoShape">
              <a:avLst/>
            </a:prstTxWarp>
          </a:bodyPr>
          <a:lstStyle/>
          <a:p>
            <a:pPr algn="ctr"/>
            <a:r>
              <a:rPr lang="en-US" sz="2000" dirty="0">
                <a:solidFill>
                  <a:schemeClr val="bg1">
                    <a:lumMod val="65000"/>
                    <a:lumOff val="35000"/>
                  </a:schemeClr>
                </a:solidFill>
                <a:latin typeface="Calibri" charset="0"/>
                <a:ea typeface="Calibri" charset="0"/>
                <a:cs typeface="Calibri" charset="0"/>
                <a:sym typeface="Calibri" charset="0"/>
              </a:rPr>
              <a:t>Core Services</a:t>
            </a:r>
          </a:p>
          <a:p>
            <a:pPr algn="ctr"/>
            <a:r>
              <a:rPr lang="en-US" sz="1400" dirty="0">
                <a:solidFill>
                  <a:schemeClr val="bg1">
                    <a:lumMod val="65000"/>
                    <a:lumOff val="35000"/>
                  </a:schemeClr>
                </a:solidFill>
                <a:latin typeface="Calibri" charset="0"/>
                <a:ea typeface="Calibri" charset="0"/>
                <a:cs typeface="Calibri" charset="0"/>
                <a:sym typeface="Calibri" charset="0"/>
              </a:rPr>
              <a:t>3.5PB Storage System</a:t>
            </a:r>
          </a:p>
        </p:txBody>
      </p:sp>
      <p:sp>
        <p:nvSpPr>
          <p:cNvPr id="8" name="Rectangle 43"/>
          <p:cNvSpPr>
            <a:spLocks/>
          </p:cNvSpPr>
          <p:nvPr/>
        </p:nvSpPr>
        <p:spPr bwMode="auto">
          <a:xfrm>
            <a:off x="3688556" y="861052"/>
            <a:ext cx="2159000" cy="807879"/>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65100" tIns="165100" rIns="165100" bIns="165100">
            <a:prstTxWarp prst="textNoShape">
              <a:avLst/>
            </a:prstTxWarp>
          </a:bodyPr>
          <a:lstStyle/>
          <a:p>
            <a:pPr algn="ctr"/>
            <a:r>
              <a:rPr lang="en-US" sz="1800" dirty="0">
                <a:solidFill>
                  <a:srgbClr val="595959"/>
                </a:solidFill>
                <a:latin typeface="Calibri" charset="0"/>
                <a:ea typeface="Calibri" charset="0"/>
                <a:cs typeface="Calibri" charset="0"/>
                <a:sym typeface="Calibri" charset="0"/>
              </a:rPr>
              <a:t>Core Services</a:t>
            </a:r>
            <a:endParaRPr lang="en-US" sz="2200" dirty="0">
              <a:solidFill>
                <a:srgbClr val="595959"/>
              </a:solidFill>
              <a:latin typeface="Calibri" charset="0"/>
              <a:ea typeface="Calibri" charset="0"/>
              <a:cs typeface="Calibri" charset="0"/>
              <a:sym typeface="Calibri" charset="0"/>
            </a:endParaRPr>
          </a:p>
          <a:p>
            <a:pPr algn="ctr"/>
            <a:r>
              <a:rPr lang="en-US" sz="1400" dirty="0">
                <a:solidFill>
                  <a:schemeClr val="bg1">
                    <a:lumMod val="65000"/>
                    <a:lumOff val="35000"/>
                  </a:schemeClr>
                </a:solidFill>
                <a:latin typeface="Calibri" charset="0"/>
                <a:ea typeface="Calibri" charset="0"/>
                <a:cs typeface="Calibri" charset="0"/>
                <a:sym typeface="Calibri" charset="0"/>
              </a:rPr>
              <a:t>0.5 PB Storage System</a:t>
            </a:r>
            <a:endParaRPr lang="en-US" sz="1400" dirty="0">
              <a:solidFill>
                <a:srgbClr val="595959"/>
              </a:solidFill>
              <a:latin typeface="Calibri" charset="0"/>
              <a:ea typeface="Calibri" charset="0"/>
              <a:cs typeface="Calibri" charset="0"/>
              <a:sym typeface="Calibri" charset="0"/>
            </a:endParaRPr>
          </a:p>
        </p:txBody>
      </p:sp>
      <p:sp>
        <p:nvSpPr>
          <p:cNvPr id="10" name="AutoShape 4"/>
          <p:cNvSpPr>
            <a:spLocks/>
          </p:cNvSpPr>
          <p:nvPr/>
        </p:nvSpPr>
        <p:spPr bwMode="auto">
          <a:xfrm>
            <a:off x="6570133" y="3359355"/>
            <a:ext cx="2265891" cy="1100084"/>
          </a:xfrm>
          <a:prstGeom prst="roundRect">
            <a:avLst>
              <a:gd name="adj" fmla="val 14713"/>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a:p>
        </p:txBody>
      </p:sp>
      <p:sp>
        <p:nvSpPr>
          <p:cNvPr id="11" name="Rectangle 5"/>
          <p:cNvSpPr>
            <a:spLocks/>
          </p:cNvSpPr>
          <p:nvPr/>
        </p:nvSpPr>
        <p:spPr bwMode="auto">
          <a:xfrm>
            <a:off x="6570133" y="3475545"/>
            <a:ext cx="2265891" cy="1066800"/>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sz="1400" dirty="0">
                <a:solidFill>
                  <a:srgbClr val="333333"/>
                </a:solidFill>
                <a:latin typeface="Calibri" charset="0"/>
                <a:ea typeface="Calibri" charset="0"/>
                <a:cs typeface="Calibri" charset="0"/>
                <a:sym typeface="Calibri" charset="0"/>
              </a:rPr>
              <a:t>Heterogeneous Cloud Units</a:t>
            </a:r>
          </a:p>
          <a:p>
            <a:pPr algn="ctr"/>
            <a:r>
              <a:rPr lang="en-US" sz="1300" dirty="0">
                <a:solidFill>
                  <a:srgbClr val="333333"/>
                </a:solidFill>
                <a:latin typeface="Calibri" charset="0"/>
                <a:ea typeface="Calibri" charset="0"/>
                <a:cs typeface="Calibri" charset="0"/>
                <a:sym typeface="Calibri" charset="0"/>
              </a:rPr>
              <a:t>GPUs (K80, M40, P100),</a:t>
            </a:r>
          </a:p>
          <a:p>
            <a:pPr algn="ctr"/>
            <a:r>
              <a:rPr lang="en-US" sz="1300" dirty="0">
                <a:solidFill>
                  <a:srgbClr val="333333"/>
                </a:solidFill>
                <a:latin typeface="Calibri" charset="0"/>
                <a:ea typeface="Calibri" charset="0"/>
                <a:cs typeface="Calibri" charset="0"/>
                <a:sym typeface="Calibri" charset="0"/>
              </a:rPr>
              <a:t>FPGAs, </a:t>
            </a:r>
            <a:r>
              <a:rPr lang="en-US" sz="1300" dirty="0" err="1">
                <a:solidFill>
                  <a:srgbClr val="333333"/>
                </a:solidFill>
                <a:latin typeface="Calibri" charset="0"/>
                <a:ea typeface="Calibri" charset="0"/>
                <a:cs typeface="Calibri" charset="0"/>
                <a:sym typeface="Calibri" charset="0"/>
              </a:rPr>
              <a:t>NVMe</a:t>
            </a:r>
            <a:r>
              <a:rPr lang="en-US" sz="1300" dirty="0">
                <a:solidFill>
                  <a:srgbClr val="333333"/>
                </a:solidFill>
                <a:latin typeface="Calibri" charset="0"/>
                <a:ea typeface="Calibri" charset="0"/>
                <a:cs typeface="Calibri" charset="0"/>
                <a:sym typeface="Calibri" charset="0"/>
              </a:rPr>
              <a:t>, SSDs, IB,</a:t>
            </a:r>
          </a:p>
          <a:p>
            <a:pPr algn="ctr"/>
            <a:r>
              <a:rPr lang="en-US" sz="1300" dirty="0">
                <a:solidFill>
                  <a:srgbClr val="333333"/>
                </a:solidFill>
                <a:latin typeface="Calibri" charset="0"/>
                <a:ea typeface="Calibri" charset="0"/>
                <a:cs typeface="Calibri" charset="0"/>
                <a:sym typeface="Calibri" charset="0"/>
              </a:rPr>
              <a:t>ARM, Atom, low-power Xeon</a:t>
            </a:r>
          </a:p>
          <a:p>
            <a:pPr algn="ctr"/>
            <a:r>
              <a:rPr lang="en-US" sz="1300" dirty="0">
                <a:solidFill>
                  <a:srgbClr val="333333"/>
                </a:solidFill>
                <a:latin typeface="Calibri" charset="0"/>
                <a:ea typeface="Calibri" charset="0"/>
                <a:cs typeface="Calibri" charset="0"/>
                <a:sym typeface="Calibri" charset="0"/>
              </a:rPr>
              <a:t> </a:t>
            </a:r>
          </a:p>
        </p:txBody>
      </p:sp>
      <p:sp>
        <p:nvSpPr>
          <p:cNvPr id="19" name="AutoShape 13"/>
          <p:cNvSpPr>
            <a:spLocks/>
          </p:cNvSpPr>
          <p:nvPr/>
        </p:nvSpPr>
        <p:spPr bwMode="auto">
          <a:xfrm>
            <a:off x="847161" y="1147093"/>
            <a:ext cx="1629339" cy="1200158"/>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dirty="0"/>
          </a:p>
        </p:txBody>
      </p:sp>
      <p:sp>
        <p:nvSpPr>
          <p:cNvPr id="20" name="Rectangle 14"/>
          <p:cNvSpPr>
            <a:spLocks/>
          </p:cNvSpPr>
          <p:nvPr/>
        </p:nvSpPr>
        <p:spPr bwMode="auto">
          <a:xfrm>
            <a:off x="847161" y="1147093"/>
            <a:ext cx="1576952" cy="1200158"/>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u="sng" dirty="0" err="1">
                <a:solidFill>
                  <a:srgbClr val="333333"/>
                </a:solidFill>
                <a:latin typeface="Calibri" charset="0"/>
                <a:ea typeface="Calibri" charset="0"/>
                <a:cs typeface="Calibri" charset="0"/>
                <a:sym typeface="Calibri" charset="0"/>
              </a:rPr>
              <a:t>Haswell</a:t>
            </a:r>
            <a:endParaRPr lang="en-US" u="sng" dirty="0">
              <a:solidFill>
                <a:srgbClr val="333333"/>
              </a:solidFill>
              <a:latin typeface="Calibri" charset="0"/>
              <a:ea typeface="Calibri" charset="0"/>
              <a:cs typeface="Calibri" charset="0"/>
              <a:sym typeface="Calibri" charset="0"/>
            </a:endParaRPr>
          </a:p>
          <a:p>
            <a:pPr algn="ctr"/>
            <a:r>
              <a:rPr lang="en-US" sz="1400" dirty="0">
                <a:solidFill>
                  <a:srgbClr val="333333"/>
                </a:solidFill>
                <a:latin typeface="Calibri" charset="0"/>
                <a:ea typeface="Calibri" charset="0"/>
                <a:cs typeface="Calibri" charset="0"/>
                <a:sym typeface="Calibri" charset="0"/>
              </a:rPr>
              <a:t>Standard Cloud Unit</a:t>
            </a:r>
          </a:p>
          <a:p>
            <a:pPr algn="ctr"/>
            <a:r>
              <a:rPr lang="en-US" sz="1400" dirty="0">
                <a:solidFill>
                  <a:srgbClr val="333333"/>
                </a:solidFill>
                <a:latin typeface="Calibri" charset="0"/>
                <a:ea typeface="Calibri" charset="0"/>
                <a:cs typeface="Calibri" charset="0"/>
                <a:sym typeface="Calibri" charset="0"/>
              </a:rPr>
              <a:t>42 compute </a:t>
            </a:r>
          </a:p>
          <a:p>
            <a:pPr algn="ctr"/>
            <a:r>
              <a:rPr lang="en-US" sz="1400" dirty="0">
                <a:solidFill>
                  <a:srgbClr val="333333"/>
                </a:solidFill>
                <a:latin typeface="Calibri" charset="0"/>
                <a:ea typeface="Calibri" charset="0"/>
                <a:cs typeface="Calibri" charset="0"/>
                <a:sym typeface="Calibri" charset="0"/>
              </a:rPr>
              <a:t>4 storage</a:t>
            </a:r>
          </a:p>
          <a:p>
            <a:pPr algn="ctr"/>
            <a:r>
              <a:rPr lang="en-US" sz="1400" dirty="0">
                <a:solidFill>
                  <a:srgbClr val="333333"/>
                </a:solidFill>
                <a:latin typeface="Calibri" charset="0"/>
                <a:ea typeface="Calibri" charset="0"/>
                <a:cs typeface="Calibri" charset="0"/>
                <a:sym typeface="Calibri" charset="0"/>
              </a:rPr>
              <a:t>x2</a:t>
            </a:r>
          </a:p>
        </p:txBody>
      </p:sp>
      <p:sp>
        <p:nvSpPr>
          <p:cNvPr id="21" name="AutoShape 13"/>
          <p:cNvSpPr>
            <a:spLocks/>
          </p:cNvSpPr>
          <p:nvPr/>
        </p:nvSpPr>
        <p:spPr bwMode="auto">
          <a:xfrm>
            <a:off x="847161" y="2883037"/>
            <a:ext cx="1629339" cy="1200158"/>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dirty="0"/>
          </a:p>
        </p:txBody>
      </p:sp>
      <p:sp>
        <p:nvSpPr>
          <p:cNvPr id="22" name="Rectangle 14"/>
          <p:cNvSpPr>
            <a:spLocks/>
          </p:cNvSpPr>
          <p:nvPr/>
        </p:nvSpPr>
        <p:spPr bwMode="auto">
          <a:xfrm>
            <a:off x="847161" y="2875466"/>
            <a:ext cx="1576952" cy="1200158"/>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u="sng" dirty="0" err="1">
                <a:solidFill>
                  <a:srgbClr val="333333"/>
                </a:solidFill>
                <a:latin typeface="Calibri" charset="0"/>
                <a:ea typeface="Calibri" charset="0"/>
                <a:cs typeface="Calibri" charset="0"/>
                <a:sym typeface="Calibri" charset="0"/>
              </a:rPr>
              <a:t>Haswell</a:t>
            </a:r>
            <a:endParaRPr lang="en-US" u="sng" dirty="0">
              <a:solidFill>
                <a:srgbClr val="333333"/>
              </a:solidFill>
              <a:latin typeface="Calibri" charset="0"/>
              <a:ea typeface="Calibri" charset="0"/>
              <a:cs typeface="Calibri" charset="0"/>
              <a:sym typeface="Calibri" charset="0"/>
            </a:endParaRPr>
          </a:p>
          <a:p>
            <a:pPr algn="ctr"/>
            <a:r>
              <a:rPr lang="en-US" sz="1400" dirty="0">
                <a:solidFill>
                  <a:srgbClr val="333333"/>
                </a:solidFill>
                <a:latin typeface="Calibri" charset="0"/>
                <a:ea typeface="Calibri" charset="0"/>
                <a:cs typeface="Calibri" charset="0"/>
                <a:sym typeface="Calibri" charset="0"/>
              </a:rPr>
              <a:t>Standard Cloud Unit</a:t>
            </a:r>
          </a:p>
          <a:p>
            <a:pPr algn="ctr"/>
            <a:r>
              <a:rPr lang="en-US" sz="1400" dirty="0">
                <a:solidFill>
                  <a:srgbClr val="333333"/>
                </a:solidFill>
                <a:latin typeface="Calibri" charset="0"/>
                <a:ea typeface="Calibri" charset="0"/>
                <a:cs typeface="Calibri" charset="0"/>
                <a:sym typeface="Calibri" charset="0"/>
              </a:rPr>
              <a:t>42 compute </a:t>
            </a:r>
          </a:p>
          <a:p>
            <a:pPr algn="ctr"/>
            <a:r>
              <a:rPr lang="en-US" sz="1400" dirty="0">
                <a:solidFill>
                  <a:srgbClr val="333333"/>
                </a:solidFill>
                <a:latin typeface="Calibri" charset="0"/>
                <a:ea typeface="Calibri" charset="0"/>
                <a:cs typeface="Calibri" charset="0"/>
                <a:sym typeface="Calibri" charset="0"/>
              </a:rPr>
              <a:t>4 storage</a:t>
            </a:r>
          </a:p>
          <a:p>
            <a:pPr algn="ctr"/>
            <a:r>
              <a:rPr lang="en-US" sz="1400" dirty="0">
                <a:solidFill>
                  <a:srgbClr val="333333"/>
                </a:solidFill>
                <a:latin typeface="Calibri" charset="0"/>
                <a:ea typeface="Calibri" charset="0"/>
                <a:cs typeface="Calibri" charset="0"/>
                <a:sym typeface="Calibri" charset="0"/>
              </a:rPr>
              <a:t>x10</a:t>
            </a:r>
          </a:p>
        </p:txBody>
      </p:sp>
      <p:cxnSp>
        <p:nvCxnSpPr>
          <p:cNvPr id="25" name="Elbow Connector 24"/>
          <p:cNvCxnSpPr/>
          <p:nvPr/>
        </p:nvCxnSpPr>
        <p:spPr>
          <a:xfrm>
            <a:off x="2476500" y="1591486"/>
            <a:ext cx="622300" cy="854082"/>
          </a:xfrm>
          <a:prstGeom prst="bentConnector3">
            <a:avLst>
              <a:gd name="adj1" fmla="val 50000"/>
            </a:avLst>
          </a:prstGeom>
        </p:spPr>
        <p:style>
          <a:lnRef idx="2">
            <a:schemeClr val="accent1"/>
          </a:lnRef>
          <a:fillRef idx="0">
            <a:schemeClr val="accent1"/>
          </a:fillRef>
          <a:effectRef idx="1">
            <a:schemeClr val="accent1"/>
          </a:effectRef>
          <a:fontRef idx="minor">
            <a:schemeClr val="tx1"/>
          </a:fontRef>
        </p:style>
      </p:cxnSp>
      <p:cxnSp>
        <p:nvCxnSpPr>
          <p:cNvPr id="36" name="Elbow Connector 35"/>
          <p:cNvCxnSpPr/>
          <p:nvPr/>
        </p:nvCxnSpPr>
        <p:spPr>
          <a:xfrm flipV="1">
            <a:off x="2476500" y="2773328"/>
            <a:ext cx="622300" cy="881862"/>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1" name="Elbow Connector 40"/>
          <p:cNvCxnSpPr>
            <a:stCxn id="6" idx="2"/>
            <a:endCxn id="7" idx="0"/>
          </p:cNvCxnSpPr>
          <p:nvPr/>
        </p:nvCxnSpPr>
        <p:spPr>
          <a:xfrm rot="5400000">
            <a:off x="4506758" y="3311022"/>
            <a:ext cx="522598" cy="1"/>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8" idx="2"/>
            <a:endCxn id="6" idx="0"/>
          </p:cNvCxnSpPr>
          <p:nvPr/>
        </p:nvCxnSpPr>
        <p:spPr>
          <a:xfrm rot="16200000" flipH="1">
            <a:off x="4526129" y="1910857"/>
            <a:ext cx="483854" cy="1"/>
          </a:xfrm>
          <a:prstGeom prst="bentConnector3">
            <a:avLst/>
          </a:prstGeom>
        </p:spPr>
        <p:style>
          <a:lnRef idx="2">
            <a:schemeClr val="accent1"/>
          </a:lnRef>
          <a:fillRef idx="0">
            <a:schemeClr val="accent1"/>
          </a:fillRef>
          <a:effectRef idx="1">
            <a:schemeClr val="accent1"/>
          </a:effectRef>
          <a:fontRef idx="minor">
            <a:schemeClr val="tx1"/>
          </a:fontRef>
        </p:style>
      </p:cxnSp>
      <p:grpSp>
        <p:nvGrpSpPr>
          <p:cNvPr id="46" name="Group 45"/>
          <p:cNvGrpSpPr/>
          <p:nvPr/>
        </p:nvGrpSpPr>
        <p:grpSpPr>
          <a:xfrm>
            <a:off x="1872950" y="1528020"/>
            <a:ext cx="1629339" cy="1200158"/>
            <a:chOff x="999561" y="1299493"/>
            <a:chExt cx="1629339" cy="1200158"/>
          </a:xfrm>
        </p:grpSpPr>
        <p:sp>
          <p:nvSpPr>
            <p:cNvPr id="44" name="AutoShape 13"/>
            <p:cNvSpPr>
              <a:spLocks/>
            </p:cNvSpPr>
            <p:nvPr/>
          </p:nvSpPr>
          <p:spPr bwMode="auto">
            <a:xfrm>
              <a:off x="999561" y="1299493"/>
              <a:ext cx="1629339" cy="1200158"/>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dirty="0"/>
            </a:p>
          </p:txBody>
        </p:sp>
        <p:sp>
          <p:nvSpPr>
            <p:cNvPr id="45" name="Rectangle 14"/>
            <p:cNvSpPr>
              <a:spLocks/>
            </p:cNvSpPr>
            <p:nvPr/>
          </p:nvSpPr>
          <p:spPr bwMode="auto">
            <a:xfrm>
              <a:off x="999561" y="1299493"/>
              <a:ext cx="1576952" cy="1200158"/>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u="sng" dirty="0" err="1">
                  <a:solidFill>
                    <a:srgbClr val="333333"/>
                  </a:solidFill>
                  <a:latin typeface="Calibri" charset="0"/>
                  <a:ea typeface="Calibri" charset="0"/>
                  <a:cs typeface="Calibri" charset="0"/>
                  <a:sym typeface="Calibri" charset="0"/>
                </a:rPr>
                <a:t>SkyLake</a:t>
              </a:r>
              <a:endParaRPr lang="en-US" u="sng" dirty="0">
                <a:solidFill>
                  <a:srgbClr val="333333"/>
                </a:solidFill>
                <a:latin typeface="Calibri" charset="0"/>
                <a:ea typeface="Calibri" charset="0"/>
                <a:cs typeface="Calibri" charset="0"/>
                <a:sym typeface="Calibri" charset="0"/>
              </a:endParaRPr>
            </a:p>
            <a:p>
              <a:pPr algn="ctr"/>
              <a:r>
                <a:rPr lang="en-US" sz="1400" dirty="0">
                  <a:solidFill>
                    <a:srgbClr val="333333"/>
                  </a:solidFill>
                  <a:latin typeface="Calibri" charset="0"/>
                  <a:ea typeface="Calibri" charset="0"/>
                  <a:cs typeface="Calibri" charset="0"/>
                  <a:sym typeface="Calibri" charset="0"/>
                </a:rPr>
                <a:t>Standard Cloud Unit</a:t>
              </a:r>
            </a:p>
            <a:p>
              <a:pPr algn="ctr"/>
              <a:r>
                <a:rPr lang="en-US" sz="1400" dirty="0">
                  <a:solidFill>
                    <a:srgbClr val="333333"/>
                  </a:solidFill>
                  <a:latin typeface="Calibri" charset="0"/>
                  <a:ea typeface="Calibri" charset="0"/>
                  <a:cs typeface="Calibri" charset="0"/>
                  <a:sym typeface="Calibri" charset="0"/>
                </a:rPr>
                <a:t>32 compute </a:t>
              </a:r>
            </a:p>
            <a:p>
              <a:pPr algn="ctr"/>
              <a:r>
                <a:rPr lang="en-US" sz="1400" dirty="0" err="1">
                  <a:solidFill>
                    <a:srgbClr val="333333"/>
                  </a:solidFill>
                  <a:latin typeface="Calibri" charset="0"/>
                  <a:ea typeface="Calibri" charset="0"/>
                  <a:cs typeface="Calibri" charset="0"/>
                  <a:sym typeface="Calibri" charset="0"/>
                </a:rPr>
                <a:t>Corsa</a:t>
              </a:r>
              <a:r>
                <a:rPr lang="en-US" sz="1400" dirty="0">
                  <a:solidFill>
                    <a:srgbClr val="333333"/>
                  </a:solidFill>
                  <a:latin typeface="Calibri" charset="0"/>
                  <a:ea typeface="Calibri" charset="0"/>
                  <a:cs typeface="Calibri" charset="0"/>
                  <a:sym typeface="Calibri" charset="0"/>
                </a:rPr>
                <a:t> Switch</a:t>
              </a:r>
            </a:p>
            <a:p>
              <a:pPr algn="ctr"/>
              <a:r>
                <a:rPr lang="en-US" sz="1400" dirty="0">
                  <a:solidFill>
                    <a:srgbClr val="333333"/>
                  </a:solidFill>
                  <a:latin typeface="Calibri" charset="0"/>
                  <a:ea typeface="Calibri" charset="0"/>
                  <a:cs typeface="Calibri" charset="0"/>
                  <a:sym typeface="Calibri" charset="0"/>
                </a:rPr>
                <a:t>x2</a:t>
              </a:r>
            </a:p>
          </p:txBody>
        </p:sp>
      </p:grpSp>
      <p:grpSp>
        <p:nvGrpSpPr>
          <p:cNvPr id="47" name="Group 46"/>
          <p:cNvGrpSpPr/>
          <p:nvPr/>
        </p:nvGrpSpPr>
        <p:grpSpPr>
          <a:xfrm>
            <a:off x="1874274" y="3170489"/>
            <a:ext cx="1629339" cy="1200158"/>
            <a:chOff x="999561" y="1299493"/>
            <a:chExt cx="1629339" cy="1200158"/>
          </a:xfrm>
        </p:grpSpPr>
        <p:sp>
          <p:nvSpPr>
            <p:cNvPr id="48" name="AutoShape 13"/>
            <p:cNvSpPr>
              <a:spLocks/>
            </p:cNvSpPr>
            <p:nvPr/>
          </p:nvSpPr>
          <p:spPr bwMode="auto">
            <a:xfrm>
              <a:off x="999561" y="1299493"/>
              <a:ext cx="1629339" cy="1200158"/>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dirty="0"/>
            </a:p>
          </p:txBody>
        </p:sp>
        <p:sp>
          <p:nvSpPr>
            <p:cNvPr id="49" name="Rectangle 14"/>
            <p:cNvSpPr>
              <a:spLocks/>
            </p:cNvSpPr>
            <p:nvPr/>
          </p:nvSpPr>
          <p:spPr bwMode="auto">
            <a:xfrm>
              <a:off x="999561" y="1299493"/>
              <a:ext cx="1576952" cy="1200158"/>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u="sng" dirty="0" err="1">
                  <a:solidFill>
                    <a:srgbClr val="333333"/>
                  </a:solidFill>
                  <a:latin typeface="Calibri" charset="0"/>
                  <a:ea typeface="Calibri" charset="0"/>
                  <a:cs typeface="Calibri" charset="0"/>
                  <a:sym typeface="Calibri" charset="0"/>
                </a:rPr>
                <a:t>SkyLake</a:t>
              </a:r>
              <a:endParaRPr lang="en-US" u="sng" dirty="0">
                <a:solidFill>
                  <a:srgbClr val="333333"/>
                </a:solidFill>
                <a:latin typeface="Calibri" charset="0"/>
                <a:ea typeface="Calibri" charset="0"/>
                <a:cs typeface="Calibri" charset="0"/>
                <a:sym typeface="Calibri" charset="0"/>
              </a:endParaRPr>
            </a:p>
            <a:p>
              <a:pPr algn="ctr"/>
              <a:r>
                <a:rPr lang="en-US" sz="1400" dirty="0">
                  <a:solidFill>
                    <a:srgbClr val="333333"/>
                  </a:solidFill>
                  <a:latin typeface="Calibri" charset="0"/>
                  <a:ea typeface="Calibri" charset="0"/>
                  <a:cs typeface="Calibri" charset="0"/>
                  <a:sym typeface="Calibri" charset="0"/>
                </a:rPr>
                <a:t>Standard Cloud Unit</a:t>
              </a:r>
            </a:p>
            <a:p>
              <a:pPr algn="ctr"/>
              <a:r>
                <a:rPr lang="en-US" sz="1400" dirty="0">
                  <a:solidFill>
                    <a:srgbClr val="333333"/>
                  </a:solidFill>
                  <a:latin typeface="Calibri" charset="0"/>
                  <a:ea typeface="Calibri" charset="0"/>
                  <a:cs typeface="Calibri" charset="0"/>
                  <a:sym typeface="Calibri" charset="0"/>
                </a:rPr>
                <a:t>32 compute </a:t>
              </a:r>
            </a:p>
            <a:p>
              <a:pPr algn="ctr"/>
              <a:r>
                <a:rPr lang="en-US" sz="1400" dirty="0" err="1">
                  <a:solidFill>
                    <a:srgbClr val="333333"/>
                  </a:solidFill>
                  <a:latin typeface="Calibri" charset="0"/>
                  <a:ea typeface="Calibri" charset="0"/>
                  <a:cs typeface="Calibri" charset="0"/>
                  <a:sym typeface="Calibri" charset="0"/>
                </a:rPr>
                <a:t>Corsa</a:t>
              </a:r>
              <a:r>
                <a:rPr lang="en-US" sz="1400" dirty="0">
                  <a:solidFill>
                    <a:srgbClr val="333333"/>
                  </a:solidFill>
                  <a:latin typeface="Calibri" charset="0"/>
                  <a:ea typeface="Calibri" charset="0"/>
                  <a:cs typeface="Calibri" charset="0"/>
                  <a:sym typeface="Calibri" charset="0"/>
                </a:rPr>
                <a:t> Switch</a:t>
              </a:r>
            </a:p>
            <a:p>
              <a:pPr algn="ctr"/>
              <a:r>
                <a:rPr lang="en-US" sz="1400" dirty="0">
                  <a:solidFill>
                    <a:srgbClr val="333333"/>
                  </a:solidFill>
                  <a:latin typeface="Calibri" charset="0"/>
                  <a:ea typeface="Calibri" charset="0"/>
                  <a:cs typeface="Calibri" charset="0"/>
                  <a:sym typeface="Calibri" charset="0"/>
                </a:rPr>
                <a:t>x1</a:t>
              </a:r>
            </a:p>
          </p:txBody>
        </p:sp>
      </p:grpSp>
      <p:sp>
        <p:nvSpPr>
          <p:cNvPr id="50" name="AutoShape 4"/>
          <p:cNvSpPr>
            <a:spLocks/>
          </p:cNvSpPr>
          <p:nvPr/>
        </p:nvSpPr>
        <p:spPr bwMode="auto">
          <a:xfrm>
            <a:off x="6776065" y="1490489"/>
            <a:ext cx="2059959" cy="519998"/>
          </a:xfrm>
          <a:prstGeom prst="roundRect">
            <a:avLst>
              <a:gd name="adj" fmla="val 14713"/>
            </a:avLst>
          </a:prstGeom>
          <a:solidFill>
            <a:schemeClr val="tx1">
              <a:lumMod val="75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dirty="0">
                <a:solidFill>
                  <a:srgbClr val="000000"/>
                </a:solidFill>
                <a:latin typeface="Calibri"/>
                <a:cs typeface="Calibri"/>
              </a:rPr>
              <a:t>GENI </a:t>
            </a:r>
          </a:p>
          <a:p>
            <a:pPr algn="ctr"/>
            <a:r>
              <a:rPr lang="en-US" sz="1400" dirty="0">
                <a:solidFill>
                  <a:srgbClr val="000000"/>
                </a:solidFill>
                <a:latin typeface="Calibri"/>
                <a:cs typeface="Calibri"/>
              </a:rPr>
              <a:t>and other partners</a:t>
            </a:r>
          </a:p>
        </p:txBody>
      </p:sp>
      <p:sp>
        <p:nvSpPr>
          <p:cNvPr id="51" name="AutoShape 4"/>
          <p:cNvSpPr>
            <a:spLocks/>
          </p:cNvSpPr>
          <p:nvPr/>
        </p:nvSpPr>
        <p:spPr bwMode="auto">
          <a:xfrm>
            <a:off x="6776064" y="861052"/>
            <a:ext cx="2059959" cy="519998"/>
          </a:xfrm>
          <a:prstGeom prst="roundRect">
            <a:avLst>
              <a:gd name="adj" fmla="val 14713"/>
            </a:avLst>
          </a:prstGeom>
          <a:solidFill>
            <a:schemeClr val="tx1">
              <a:lumMod val="75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dirty="0">
                <a:solidFill>
                  <a:schemeClr val="bg1"/>
                </a:solidFill>
                <a:latin typeface="Calibri"/>
                <a:cs typeface="Calibri"/>
              </a:rPr>
              <a:t>Chameleon Associate Site </a:t>
            </a:r>
          </a:p>
          <a:p>
            <a:pPr algn="ctr"/>
            <a:r>
              <a:rPr lang="en-US" sz="1400" dirty="0">
                <a:solidFill>
                  <a:schemeClr val="bg1"/>
                </a:solidFill>
                <a:latin typeface="Calibri"/>
                <a:cs typeface="Calibri"/>
              </a:rPr>
              <a:t>Northwestern</a:t>
            </a:r>
          </a:p>
        </p:txBody>
      </p:sp>
      <p:cxnSp>
        <p:nvCxnSpPr>
          <p:cNvPr id="53" name="Elbow Connector 52"/>
          <p:cNvCxnSpPr/>
          <p:nvPr/>
        </p:nvCxnSpPr>
        <p:spPr>
          <a:xfrm flipV="1">
            <a:off x="6437313" y="965365"/>
            <a:ext cx="338751" cy="1480203"/>
          </a:xfrm>
          <a:prstGeom prst="bentConnector3">
            <a:avLst/>
          </a:prstGeom>
        </p:spPr>
        <p:style>
          <a:lnRef idx="2">
            <a:schemeClr val="accent1"/>
          </a:lnRef>
          <a:fillRef idx="0">
            <a:schemeClr val="accent1"/>
          </a:fillRef>
          <a:effectRef idx="1">
            <a:schemeClr val="accent1"/>
          </a:effectRef>
          <a:fontRef idx="minor">
            <a:schemeClr val="tx1"/>
          </a:fontRef>
        </p:style>
      </p:cxnSp>
      <p:cxnSp>
        <p:nvCxnSpPr>
          <p:cNvPr id="55" name="Elbow Connector 54"/>
          <p:cNvCxnSpPr/>
          <p:nvPr/>
        </p:nvCxnSpPr>
        <p:spPr>
          <a:xfrm flipV="1">
            <a:off x="6437313" y="1602996"/>
            <a:ext cx="338752" cy="850766"/>
          </a:xfrm>
          <a:prstGeom prst="bentConnector3">
            <a:avLst/>
          </a:prstGeom>
        </p:spPr>
        <p:style>
          <a:lnRef idx="2">
            <a:schemeClr val="accent1"/>
          </a:lnRef>
          <a:fillRef idx="0">
            <a:schemeClr val="accent1"/>
          </a:fillRef>
          <a:effectRef idx="1">
            <a:schemeClr val="accent1"/>
          </a:effectRef>
          <a:fontRef idx="minor">
            <a:schemeClr val="tx1"/>
          </a:fontRef>
        </p:style>
      </p:cxnSp>
      <p:sp>
        <p:nvSpPr>
          <p:cNvPr id="56" name="Rectangle 20"/>
          <p:cNvSpPr>
            <a:spLocks/>
          </p:cNvSpPr>
          <p:nvPr/>
        </p:nvSpPr>
        <p:spPr bwMode="auto">
          <a:xfrm>
            <a:off x="8250654" y="2292239"/>
            <a:ext cx="773112" cy="34290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1700" dirty="0">
                <a:solidFill>
                  <a:srgbClr val="4C4C4C"/>
                </a:solidFill>
                <a:latin typeface="Calibri" charset="0"/>
                <a:ea typeface="Calibri" charset="0"/>
                <a:cs typeface="Calibri" charset="0"/>
                <a:sym typeface="Calibri" charset="0"/>
              </a:rPr>
              <a:t>Chicago</a:t>
            </a:r>
          </a:p>
        </p:txBody>
      </p:sp>
      <p:sp>
        <p:nvSpPr>
          <p:cNvPr id="57" name="Rectangle 56"/>
          <p:cNvSpPr>
            <a:spLocks/>
          </p:cNvSpPr>
          <p:nvPr/>
        </p:nvSpPr>
        <p:spPr bwMode="auto">
          <a:xfrm>
            <a:off x="8379241" y="2612914"/>
            <a:ext cx="644525" cy="342900"/>
          </a:xfrm>
          <a:prstGeom prst="rect">
            <a:avLst/>
          </a:prstGeom>
          <a:noFill/>
          <a:ln w="12700" cap="rnd">
            <a:noFill/>
            <a:round/>
            <a:headEnd type="none" w="med" len="med"/>
            <a:tailEnd type="none" w="med" len="med"/>
          </a:ln>
        </p:spPr>
        <p:txBody>
          <a:bodyPr wrap="none" lIns="0" tIns="0" rIns="0" bIns="0">
            <a:prstTxWarp prst="textNoShape">
              <a:avLst/>
            </a:prstTxWarp>
            <a:spAutoFit/>
          </a:bodyPr>
          <a:lstStyle/>
          <a:p>
            <a:pPr algn="l"/>
            <a:r>
              <a:rPr lang="en-US" sz="1700" dirty="0">
                <a:solidFill>
                  <a:srgbClr val="4C4C4C"/>
                </a:solidFill>
                <a:latin typeface="Calibri" charset="0"/>
                <a:ea typeface="Calibri" charset="0"/>
                <a:cs typeface="Calibri" charset="0"/>
                <a:sym typeface="Calibri" charset="0"/>
              </a:rPr>
              <a:t>Austin</a:t>
            </a:r>
          </a:p>
        </p:txBody>
      </p:sp>
      <p:sp>
        <p:nvSpPr>
          <p:cNvPr id="6" name="AutoShape 38"/>
          <p:cNvSpPr>
            <a:spLocks/>
          </p:cNvSpPr>
          <p:nvPr/>
        </p:nvSpPr>
        <p:spPr bwMode="auto">
          <a:xfrm>
            <a:off x="3098800" y="2152785"/>
            <a:ext cx="3338513" cy="896938"/>
          </a:xfrm>
          <a:prstGeom prst="roundRect">
            <a:avLst>
              <a:gd name="adj" fmla="val 16667"/>
            </a:avLst>
          </a:prstGeom>
          <a:solidFill>
            <a:schemeClr val="accent3">
              <a:lumMod val="40000"/>
              <a:lumOff val="60000"/>
            </a:schemeClr>
          </a:solidFill>
          <a:ln w="3175" cap="flat">
            <a:no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2000" dirty="0">
                <a:solidFill>
                  <a:srgbClr val="333333"/>
                </a:solidFill>
                <a:latin typeface="Calibri" charset="0"/>
                <a:ea typeface="Calibri" charset="0"/>
                <a:cs typeface="Calibri" charset="0"/>
                <a:sym typeface="Calibri" charset="0"/>
              </a:rPr>
              <a:t>Chameleon Core Network</a:t>
            </a:r>
          </a:p>
          <a:p>
            <a:pPr algn="ctr"/>
            <a:r>
              <a:rPr lang="en-US" sz="1400" dirty="0">
                <a:solidFill>
                  <a:srgbClr val="333333"/>
                </a:solidFill>
                <a:latin typeface="Calibri" charset="0"/>
                <a:ea typeface="Calibri" charset="0"/>
                <a:cs typeface="Calibri" charset="0"/>
                <a:sym typeface="Calibri" charset="0"/>
              </a:rPr>
              <a:t>100Gbps uplink public network</a:t>
            </a:r>
            <a:endParaRPr lang="en-US" sz="1600" dirty="0">
              <a:solidFill>
                <a:srgbClr val="333333"/>
              </a:solidFill>
              <a:latin typeface="Calibri" charset="0"/>
              <a:ea typeface="Calibri" charset="0"/>
              <a:cs typeface="Calibri" charset="0"/>
              <a:sym typeface="Calibri" charset="0"/>
            </a:endParaRPr>
          </a:p>
          <a:p>
            <a:pPr algn="ctr"/>
            <a:r>
              <a:rPr lang="en-US" sz="1400" dirty="0">
                <a:solidFill>
                  <a:srgbClr val="333333"/>
                </a:solidFill>
                <a:latin typeface="Calibri" charset="0"/>
                <a:ea typeface="Calibri" charset="0"/>
                <a:cs typeface="Calibri" charset="0"/>
                <a:sym typeface="Calibri" charset="0"/>
              </a:rPr>
              <a:t>(each site)</a:t>
            </a:r>
          </a:p>
        </p:txBody>
      </p:sp>
    </p:spTree>
    <p:extLst>
      <p:ext uri="{BB962C8B-B14F-4D97-AF65-F5344CB8AC3E}">
        <p14:creationId xmlns:p14="http://schemas.microsoft.com/office/powerpoint/2010/main" val="602571229"/>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AutoShape 4">
            <a:extLst>
              <a:ext uri="{FF2B5EF4-FFF2-40B4-BE49-F238E27FC236}">
                <a16:creationId xmlns:a16="http://schemas.microsoft.com/office/drawing/2014/main" id="{1105A061-39C6-A64C-BB42-D7010274B79A}"/>
              </a:ext>
            </a:extLst>
          </p:cNvPr>
          <p:cNvSpPr>
            <a:spLocks/>
          </p:cNvSpPr>
          <p:nvPr/>
        </p:nvSpPr>
        <p:spPr bwMode="auto">
          <a:xfrm>
            <a:off x="7461970" y="846808"/>
            <a:ext cx="1510663" cy="2242722"/>
          </a:xfrm>
          <a:prstGeom prst="roundRect">
            <a:avLst>
              <a:gd name="adj" fmla="val 14713"/>
            </a:avLst>
          </a:prstGeom>
          <a:solidFill>
            <a:schemeClr val="bg2">
              <a:lumMod val="10000"/>
              <a:lumOff val="9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chemeClr val="bg1"/>
                </a:solidFill>
                <a:latin typeface="Calibri"/>
                <a:cs typeface="Calibri"/>
              </a:rPr>
              <a:t>Chameleon Volunteer Sites </a:t>
            </a:r>
          </a:p>
        </p:txBody>
      </p:sp>
      <p:sp>
        <p:nvSpPr>
          <p:cNvPr id="17" name="Rectangle 16">
            <a:extLst>
              <a:ext uri="{FF2B5EF4-FFF2-40B4-BE49-F238E27FC236}">
                <a16:creationId xmlns:a16="http://schemas.microsoft.com/office/drawing/2014/main" id="{7EB7A2F2-D4BC-044C-B222-57594704A05C}"/>
              </a:ext>
            </a:extLst>
          </p:cNvPr>
          <p:cNvSpPr/>
          <p:nvPr/>
        </p:nvSpPr>
        <p:spPr>
          <a:xfrm>
            <a:off x="8387982" y="2015170"/>
            <a:ext cx="373169" cy="2168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Line 3"/>
          <p:cNvSpPr>
            <a:spLocks noChangeShapeType="1"/>
          </p:cNvSpPr>
          <p:nvPr/>
        </p:nvSpPr>
        <p:spPr bwMode="auto">
          <a:xfrm flipV="1">
            <a:off x="438139" y="3018829"/>
            <a:ext cx="6595009" cy="19901"/>
          </a:xfrm>
          <a:prstGeom prst="line">
            <a:avLst/>
          </a:prstGeom>
          <a:noFill/>
          <a:ln w="25400" cap="flat">
            <a:solidFill>
              <a:srgbClr val="4C4C4C"/>
            </a:solidFill>
            <a:prstDash val="sysDot"/>
            <a:round/>
            <a:headEnd type="none" w="med" len="med"/>
            <a:tailEnd type="none" w="med" len="med"/>
          </a:ln>
          <a:effectLst>
            <a:outerShdw blurRad="38100" dist="19999" dir="5400000" algn="ctr" rotWithShape="0">
              <a:schemeClr val="bg2">
                <a:alpha val="37999"/>
              </a:schemeClr>
            </a:outerShdw>
          </a:effectLst>
        </p:spPr>
        <p:txBody>
          <a:bodyPr lIns="0" tIns="0" rIns="0" bIns="0">
            <a:prstTxWarp prst="textNoShape">
              <a:avLst/>
            </a:prstTxWarp>
          </a:bodyPr>
          <a:lstStyle/>
          <a:p>
            <a:endParaRPr lang="en-US"/>
          </a:p>
        </p:txBody>
      </p:sp>
      <p:sp>
        <p:nvSpPr>
          <p:cNvPr id="2" name="Title 1"/>
          <p:cNvSpPr>
            <a:spLocks noGrp="1"/>
          </p:cNvSpPr>
          <p:nvPr>
            <p:ph type="title"/>
          </p:nvPr>
        </p:nvSpPr>
        <p:spPr>
          <a:xfrm>
            <a:off x="501720" y="67159"/>
            <a:ext cx="7772400" cy="857250"/>
          </a:xfrm>
        </p:spPr>
        <p:txBody>
          <a:bodyPr/>
          <a:lstStyle/>
          <a:p>
            <a:r>
              <a:rPr lang="en-US" dirty="0"/>
              <a:t>Chameleon hardware (Phase 3)</a:t>
            </a:r>
          </a:p>
        </p:txBody>
      </p:sp>
      <p:sp>
        <p:nvSpPr>
          <p:cNvPr id="6" name="AutoShape 38"/>
          <p:cNvSpPr>
            <a:spLocks/>
          </p:cNvSpPr>
          <p:nvPr/>
        </p:nvSpPr>
        <p:spPr bwMode="auto">
          <a:xfrm>
            <a:off x="5801374" y="2575988"/>
            <a:ext cx="1309886" cy="896938"/>
          </a:xfrm>
          <a:prstGeom prst="roundRect">
            <a:avLst>
              <a:gd name="adj" fmla="val 16667"/>
            </a:avLst>
          </a:prstGeom>
          <a:solidFill>
            <a:schemeClr val="accent3">
              <a:lumMod val="40000"/>
              <a:lumOff val="60000"/>
            </a:schemeClr>
          </a:solidFill>
          <a:ln w="3175" cap="flat">
            <a:no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2000" dirty="0">
                <a:solidFill>
                  <a:srgbClr val="333333"/>
                </a:solidFill>
                <a:latin typeface="Calibri" charset="0"/>
                <a:ea typeface="Calibri" charset="0"/>
                <a:cs typeface="Calibri" charset="0"/>
                <a:sym typeface="Calibri" charset="0"/>
              </a:rPr>
              <a:t>Network</a:t>
            </a:r>
          </a:p>
          <a:p>
            <a:pPr algn="ctr"/>
            <a:r>
              <a:rPr lang="en-US" sz="1400" dirty="0">
                <a:solidFill>
                  <a:srgbClr val="333333"/>
                </a:solidFill>
                <a:latin typeface="Calibri" charset="0"/>
                <a:ea typeface="Calibri" charset="0"/>
                <a:cs typeface="Calibri" charset="0"/>
                <a:sym typeface="Calibri" charset="0"/>
              </a:rPr>
              <a:t>100Gbps public network</a:t>
            </a:r>
            <a:endParaRPr lang="en-US" sz="1600" dirty="0">
              <a:solidFill>
                <a:srgbClr val="333333"/>
              </a:solidFill>
              <a:latin typeface="Calibri" charset="0"/>
              <a:ea typeface="Calibri" charset="0"/>
              <a:cs typeface="Calibri" charset="0"/>
              <a:sym typeface="Calibri" charset="0"/>
            </a:endParaRPr>
          </a:p>
        </p:txBody>
      </p:sp>
      <p:sp>
        <p:nvSpPr>
          <p:cNvPr id="7" name="Rectangle 42"/>
          <p:cNvSpPr>
            <a:spLocks/>
          </p:cNvSpPr>
          <p:nvPr/>
        </p:nvSpPr>
        <p:spPr bwMode="auto">
          <a:xfrm>
            <a:off x="5818539" y="3625124"/>
            <a:ext cx="1275556" cy="887119"/>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65100" tIns="165100" rIns="165100" bIns="165100">
            <a:prstTxWarp prst="textNoShape">
              <a:avLst/>
            </a:prstTxWarp>
          </a:bodyPr>
          <a:lstStyle/>
          <a:p>
            <a:pPr algn="ctr"/>
            <a:r>
              <a:rPr lang="en-US" sz="2000" dirty="0">
                <a:solidFill>
                  <a:schemeClr val="bg1">
                    <a:lumMod val="65000"/>
                    <a:lumOff val="35000"/>
                  </a:schemeClr>
                </a:solidFill>
                <a:latin typeface="Calibri" charset="0"/>
                <a:ea typeface="Calibri" charset="0"/>
                <a:cs typeface="Calibri" charset="0"/>
                <a:sym typeface="Calibri" charset="0"/>
              </a:rPr>
              <a:t>Storage</a:t>
            </a:r>
          </a:p>
          <a:p>
            <a:pPr algn="ctr"/>
            <a:r>
              <a:rPr lang="en-US" sz="1400" dirty="0">
                <a:solidFill>
                  <a:schemeClr val="bg1">
                    <a:lumMod val="65000"/>
                    <a:lumOff val="35000"/>
                  </a:schemeClr>
                </a:solidFill>
                <a:latin typeface="Calibri" charset="0"/>
                <a:ea typeface="Calibri" charset="0"/>
                <a:cs typeface="Calibri" charset="0"/>
                <a:sym typeface="Calibri" charset="0"/>
              </a:rPr>
              <a:t>~3.5PB</a:t>
            </a:r>
          </a:p>
        </p:txBody>
      </p:sp>
      <p:sp>
        <p:nvSpPr>
          <p:cNvPr id="8" name="Rectangle 43"/>
          <p:cNvSpPr>
            <a:spLocks/>
          </p:cNvSpPr>
          <p:nvPr/>
        </p:nvSpPr>
        <p:spPr bwMode="auto">
          <a:xfrm>
            <a:off x="5818539" y="1565780"/>
            <a:ext cx="1275556" cy="857250"/>
          </a:xfrm>
          <a:prstGeom prst="rect">
            <a:avLst/>
          </a:prstGeom>
          <a:solidFill>
            <a:schemeClr val="accent1">
              <a:lumMod val="60000"/>
              <a:lumOff val="40000"/>
            </a:schemeClr>
          </a:solidFill>
          <a:ln w="6350" cap="flat">
            <a:noFill/>
            <a:prstDash val="solid"/>
            <a:miter lim="800000"/>
            <a:headEnd type="none" w="med" len="med"/>
            <a:tailEnd type="none" w="med" len="med"/>
          </a:ln>
        </p:spPr>
        <p:txBody>
          <a:bodyPr lIns="165100" tIns="165100" rIns="165100" bIns="165100">
            <a:prstTxWarp prst="textNoShape">
              <a:avLst/>
            </a:prstTxWarp>
          </a:bodyPr>
          <a:lstStyle/>
          <a:p>
            <a:pPr algn="ctr"/>
            <a:r>
              <a:rPr lang="en-US" sz="1800" dirty="0">
                <a:solidFill>
                  <a:srgbClr val="595959"/>
                </a:solidFill>
                <a:latin typeface="Calibri" charset="0"/>
                <a:ea typeface="Calibri" charset="0"/>
                <a:cs typeface="Calibri" charset="0"/>
                <a:sym typeface="Calibri" charset="0"/>
              </a:rPr>
              <a:t>Storage</a:t>
            </a:r>
            <a:endParaRPr lang="en-US" sz="2200" dirty="0">
              <a:solidFill>
                <a:srgbClr val="595959"/>
              </a:solidFill>
              <a:latin typeface="Calibri" charset="0"/>
              <a:ea typeface="Calibri" charset="0"/>
              <a:cs typeface="Calibri" charset="0"/>
              <a:sym typeface="Calibri" charset="0"/>
            </a:endParaRPr>
          </a:p>
          <a:p>
            <a:pPr algn="ctr"/>
            <a:r>
              <a:rPr lang="en-US" sz="1400" dirty="0">
                <a:solidFill>
                  <a:schemeClr val="bg1">
                    <a:lumMod val="65000"/>
                    <a:lumOff val="35000"/>
                  </a:schemeClr>
                </a:solidFill>
                <a:latin typeface="Calibri" charset="0"/>
                <a:ea typeface="Calibri" charset="0"/>
                <a:cs typeface="Calibri" charset="0"/>
                <a:sym typeface="Calibri" charset="0"/>
              </a:rPr>
              <a:t>~0.5 PB</a:t>
            </a:r>
            <a:endParaRPr lang="en-US" sz="1400" dirty="0">
              <a:solidFill>
                <a:srgbClr val="595959"/>
              </a:solidFill>
              <a:latin typeface="Calibri" charset="0"/>
              <a:ea typeface="Calibri" charset="0"/>
              <a:cs typeface="Calibri" charset="0"/>
              <a:sym typeface="Calibri" charset="0"/>
            </a:endParaRPr>
          </a:p>
        </p:txBody>
      </p:sp>
      <p:sp>
        <p:nvSpPr>
          <p:cNvPr id="19" name="AutoShape 13"/>
          <p:cNvSpPr>
            <a:spLocks/>
          </p:cNvSpPr>
          <p:nvPr/>
        </p:nvSpPr>
        <p:spPr bwMode="auto">
          <a:xfrm>
            <a:off x="824089" y="867127"/>
            <a:ext cx="4589103" cy="1200158"/>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endParaRPr lang="en-US" dirty="0"/>
          </a:p>
        </p:txBody>
      </p:sp>
      <p:sp>
        <p:nvSpPr>
          <p:cNvPr id="20" name="Rectangle 14"/>
          <p:cNvSpPr>
            <a:spLocks/>
          </p:cNvSpPr>
          <p:nvPr/>
        </p:nvSpPr>
        <p:spPr bwMode="auto">
          <a:xfrm>
            <a:off x="824089" y="856967"/>
            <a:ext cx="4589103" cy="1200158"/>
          </a:xfrm>
          <a:prstGeom prst="rect">
            <a:avLst/>
          </a:prstGeom>
          <a:noFill/>
          <a:ln w="12700" cap="flat">
            <a:noFill/>
            <a:miter lim="800000"/>
            <a:headEnd type="none" w="med" len="med"/>
            <a:tailEnd type="none" w="med" len="med"/>
          </a:ln>
        </p:spPr>
        <p:txBody>
          <a:bodyPr lIns="38100" tIns="38100" rIns="38100" bIns="38100" anchor="ctr">
            <a:prstTxWarp prst="textNoShape">
              <a:avLst/>
            </a:prstTxWarp>
          </a:bodyPr>
          <a:lstStyle/>
          <a:p>
            <a:pPr algn="ctr"/>
            <a:r>
              <a:rPr lang="en-US" sz="1400" b="1" dirty="0">
                <a:solidFill>
                  <a:schemeClr val="bg1"/>
                </a:solidFill>
              </a:rPr>
              <a:t>CHI@UC</a:t>
            </a:r>
          </a:p>
          <a:p>
            <a:pPr algn="ctr"/>
            <a:r>
              <a:rPr lang="en-US" sz="1400" dirty="0">
                <a:solidFill>
                  <a:schemeClr val="bg1"/>
                </a:solidFill>
              </a:rPr>
              <a:t>Skylake, </a:t>
            </a:r>
            <a:r>
              <a:rPr lang="en-US" sz="1400" dirty="0" err="1">
                <a:solidFill>
                  <a:schemeClr val="bg1"/>
                </a:solidFill>
              </a:rPr>
              <a:t>CascadeLake</a:t>
            </a:r>
            <a:r>
              <a:rPr lang="en-US" sz="1400" dirty="0">
                <a:solidFill>
                  <a:schemeClr val="bg1"/>
                </a:solidFill>
              </a:rPr>
              <a:t>, </a:t>
            </a:r>
            <a:r>
              <a:rPr lang="en-US" sz="1400" dirty="0" err="1">
                <a:solidFill>
                  <a:schemeClr val="bg1"/>
                </a:solidFill>
              </a:rPr>
              <a:t>IceLake</a:t>
            </a:r>
            <a:r>
              <a:rPr lang="en-US" sz="1400" dirty="0">
                <a:solidFill>
                  <a:schemeClr val="bg1"/>
                </a:solidFill>
              </a:rPr>
              <a:t>, AMD nodes, and </a:t>
            </a:r>
            <a:r>
              <a:rPr lang="en-US" sz="1400" dirty="0" err="1">
                <a:solidFill>
                  <a:schemeClr val="bg1"/>
                </a:solidFill>
              </a:rPr>
              <a:t>GigaIO</a:t>
            </a:r>
            <a:r>
              <a:rPr lang="en-US" sz="1400" dirty="0">
                <a:solidFill>
                  <a:schemeClr val="bg1"/>
                </a:solidFill>
              </a:rPr>
              <a:t>  </a:t>
            </a:r>
            <a:br>
              <a:rPr lang="en-US" sz="1400" dirty="0">
                <a:solidFill>
                  <a:schemeClr val="bg1"/>
                </a:solidFill>
              </a:rPr>
            </a:br>
            <a:r>
              <a:rPr lang="en-US" sz="1400" dirty="0">
                <a:solidFill>
                  <a:schemeClr val="bg1"/>
                </a:solidFill>
              </a:rPr>
              <a:t>GPUs (A100, V100, RTX6000), FPGAs (Xilinx </a:t>
            </a:r>
            <a:r>
              <a:rPr lang="en-US" sz="1400" dirty="0" err="1">
                <a:solidFill>
                  <a:schemeClr val="bg1"/>
                </a:solidFill>
              </a:rPr>
              <a:t>Alveo</a:t>
            </a:r>
            <a:r>
              <a:rPr lang="en-US" sz="1400" dirty="0">
                <a:solidFill>
                  <a:schemeClr val="bg1"/>
                </a:solidFill>
              </a:rPr>
              <a:t> U280)</a:t>
            </a:r>
          </a:p>
          <a:p>
            <a:pPr algn="ctr"/>
            <a:r>
              <a:rPr lang="en-US" sz="1400" dirty="0">
                <a:solidFill>
                  <a:schemeClr val="bg1"/>
                </a:solidFill>
              </a:rPr>
              <a:t>Storage (</a:t>
            </a:r>
            <a:r>
              <a:rPr lang="en-US" sz="1400" dirty="0" err="1">
                <a:solidFill>
                  <a:schemeClr val="bg1"/>
                </a:solidFill>
              </a:rPr>
              <a:t>NVMe</a:t>
            </a:r>
            <a:r>
              <a:rPr lang="en-US" sz="1400" dirty="0">
                <a:solidFill>
                  <a:schemeClr val="bg1"/>
                </a:solidFill>
              </a:rPr>
              <a:t> SSD, NVDIMM)</a:t>
            </a:r>
          </a:p>
          <a:p>
            <a:pPr algn="ctr"/>
            <a:r>
              <a:rPr lang="en-US" sz="1400" dirty="0">
                <a:solidFill>
                  <a:schemeClr val="bg1"/>
                </a:solidFill>
              </a:rPr>
              <a:t>Network (Corsa SDN, 25G Ethernet, 200G InfiniBand)</a:t>
            </a:r>
            <a:endParaRPr lang="en-US" sz="1400" dirty="0">
              <a:solidFill>
                <a:schemeClr val="bg1"/>
              </a:solidFill>
              <a:latin typeface="Calibri" charset="0"/>
              <a:ea typeface="Calibri" charset="0"/>
              <a:cs typeface="Calibri" charset="0"/>
              <a:sym typeface="Calibri" charset="0"/>
            </a:endParaRPr>
          </a:p>
        </p:txBody>
      </p:sp>
      <p:sp>
        <p:nvSpPr>
          <p:cNvPr id="21" name="AutoShape 13"/>
          <p:cNvSpPr>
            <a:spLocks/>
          </p:cNvSpPr>
          <p:nvPr/>
        </p:nvSpPr>
        <p:spPr bwMode="auto">
          <a:xfrm>
            <a:off x="788850" y="3174218"/>
            <a:ext cx="4624354" cy="1378665"/>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chemeClr val="bg1"/>
                </a:solidFill>
              </a:rPr>
              <a:t>CHI@TACC</a:t>
            </a:r>
          </a:p>
          <a:p>
            <a:pPr algn="ctr"/>
            <a:r>
              <a:rPr lang="en-US" sz="1400" dirty="0">
                <a:solidFill>
                  <a:schemeClr val="bg1"/>
                </a:solidFill>
              </a:rPr>
              <a:t>Haswell, </a:t>
            </a:r>
            <a:r>
              <a:rPr lang="en-US" sz="1400" dirty="0" err="1">
                <a:solidFill>
                  <a:schemeClr val="bg1"/>
                </a:solidFill>
              </a:rPr>
              <a:t>SkyLake</a:t>
            </a:r>
            <a:r>
              <a:rPr lang="en-US" sz="1400" dirty="0">
                <a:solidFill>
                  <a:schemeClr val="bg1"/>
                </a:solidFill>
              </a:rPr>
              <a:t>, </a:t>
            </a:r>
            <a:r>
              <a:rPr lang="en-US" sz="1400" dirty="0" err="1">
                <a:solidFill>
                  <a:schemeClr val="bg1"/>
                </a:solidFill>
              </a:rPr>
              <a:t>CascadeLake</a:t>
            </a:r>
            <a:r>
              <a:rPr lang="en-US" sz="1400" dirty="0">
                <a:solidFill>
                  <a:schemeClr val="bg1"/>
                </a:solidFill>
              </a:rPr>
              <a:t>, </a:t>
            </a:r>
            <a:r>
              <a:rPr lang="en-US" sz="1400" dirty="0" err="1">
                <a:solidFill>
                  <a:schemeClr val="bg1"/>
                </a:solidFill>
              </a:rPr>
              <a:t>Fugaku</a:t>
            </a:r>
            <a:r>
              <a:rPr lang="en-US" sz="1400" dirty="0">
                <a:solidFill>
                  <a:schemeClr val="bg1"/>
                </a:solidFill>
              </a:rPr>
              <a:t> (ARM64 + HBM),  AMD nodes, and LIQID/</a:t>
            </a:r>
            <a:r>
              <a:rPr lang="en-US" sz="1400" dirty="0" err="1">
                <a:solidFill>
                  <a:schemeClr val="bg1"/>
                </a:solidFill>
              </a:rPr>
              <a:t>GigaIO</a:t>
            </a:r>
            <a:r>
              <a:rPr lang="en-US" sz="1400" dirty="0">
                <a:solidFill>
                  <a:schemeClr val="bg1"/>
                </a:solidFill>
              </a:rPr>
              <a:t> disaggregated hardware</a:t>
            </a:r>
          </a:p>
          <a:p>
            <a:pPr algn="ctr"/>
            <a:r>
              <a:rPr lang="en-US" sz="1400" dirty="0">
                <a:solidFill>
                  <a:schemeClr val="bg1"/>
                </a:solidFill>
              </a:rPr>
              <a:t>GPU (K80, M40, P100, MI100), FPGAs (Altera)</a:t>
            </a:r>
          </a:p>
          <a:p>
            <a:pPr algn="ctr"/>
            <a:r>
              <a:rPr lang="en-US" sz="1400" dirty="0">
                <a:solidFill>
                  <a:schemeClr val="bg1"/>
                </a:solidFill>
              </a:rPr>
              <a:t>Storage (</a:t>
            </a:r>
            <a:r>
              <a:rPr lang="en-US" sz="1400" dirty="0" err="1">
                <a:solidFill>
                  <a:schemeClr val="bg1"/>
                </a:solidFill>
              </a:rPr>
              <a:t>NVMe</a:t>
            </a:r>
            <a:r>
              <a:rPr lang="en-US" sz="1400" dirty="0">
                <a:solidFill>
                  <a:schemeClr val="bg1"/>
                </a:solidFill>
              </a:rPr>
              <a:t>, SSD, NVDIMM)</a:t>
            </a:r>
          </a:p>
          <a:p>
            <a:pPr algn="ctr"/>
            <a:r>
              <a:rPr lang="en-US" sz="1400" dirty="0">
                <a:solidFill>
                  <a:schemeClr val="bg1"/>
                </a:solidFill>
              </a:rPr>
              <a:t>Network (Corsa SDN, 25G Ethernet, 200G InfiniBand)</a:t>
            </a:r>
          </a:p>
        </p:txBody>
      </p:sp>
      <p:sp>
        <p:nvSpPr>
          <p:cNvPr id="50" name="AutoShape 4"/>
          <p:cNvSpPr>
            <a:spLocks/>
          </p:cNvSpPr>
          <p:nvPr/>
        </p:nvSpPr>
        <p:spPr bwMode="auto">
          <a:xfrm>
            <a:off x="7461968" y="3943826"/>
            <a:ext cx="1510663" cy="519998"/>
          </a:xfrm>
          <a:prstGeom prst="roundRect">
            <a:avLst>
              <a:gd name="adj" fmla="val 14713"/>
            </a:avLst>
          </a:prstGeom>
          <a:solidFill>
            <a:schemeClr val="bg2">
              <a:lumMod val="10000"/>
              <a:lumOff val="9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a:solidFill>
                  <a:srgbClr val="000000"/>
                </a:solidFill>
                <a:latin typeface="Calibri"/>
                <a:cs typeface="Calibri"/>
              </a:rPr>
              <a:t>FABRIC, FAB</a:t>
            </a:r>
          </a:p>
          <a:p>
            <a:pPr algn="ctr"/>
            <a:r>
              <a:rPr lang="en-US" sz="1400" dirty="0">
                <a:solidFill>
                  <a:srgbClr val="000000"/>
                </a:solidFill>
                <a:latin typeface="Calibri"/>
                <a:cs typeface="Calibri"/>
              </a:rPr>
              <a:t>and other partners</a:t>
            </a:r>
          </a:p>
        </p:txBody>
      </p:sp>
      <p:sp>
        <p:nvSpPr>
          <p:cNvPr id="56" name="Rectangle 20"/>
          <p:cNvSpPr>
            <a:spLocks/>
          </p:cNvSpPr>
          <p:nvPr/>
        </p:nvSpPr>
        <p:spPr bwMode="auto">
          <a:xfrm>
            <a:off x="213491" y="2801979"/>
            <a:ext cx="565155" cy="261610"/>
          </a:xfrm>
          <a:prstGeom prst="rect">
            <a:avLst/>
          </a:prstGeom>
          <a:noFill/>
          <a:ln w="12700" cap="rnd">
            <a:noFill/>
            <a:round/>
            <a:headEnd type="none" w="med" len="med"/>
            <a:tailEnd type="none" w="med" len="med"/>
          </a:ln>
        </p:spPr>
        <p:txBody>
          <a:bodyPr wrap="none" lIns="38100" tIns="38100" rIns="38100" bIns="38100">
            <a:prstTxWarp prst="textNoShape">
              <a:avLst/>
            </a:prstTxWarp>
            <a:spAutoFit/>
          </a:bodyPr>
          <a:lstStyle/>
          <a:p>
            <a:pPr algn="l"/>
            <a:r>
              <a:rPr lang="en-US" sz="1200" dirty="0">
                <a:solidFill>
                  <a:srgbClr val="4C4C4C"/>
                </a:solidFill>
                <a:latin typeface="Calibri" charset="0"/>
                <a:ea typeface="Calibri" charset="0"/>
                <a:cs typeface="Calibri" charset="0"/>
                <a:sym typeface="Calibri" charset="0"/>
              </a:rPr>
              <a:t>Chicago</a:t>
            </a:r>
          </a:p>
        </p:txBody>
      </p:sp>
      <p:sp>
        <p:nvSpPr>
          <p:cNvPr id="57" name="Rectangle 56"/>
          <p:cNvSpPr>
            <a:spLocks/>
          </p:cNvSpPr>
          <p:nvPr/>
        </p:nvSpPr>
        <p:spPr bwMode="auto">
          <a:xfrm>
            <a:off x="288360" y="3055253"/>
            <a:ext cx="395814" cy="184666"/>
          </a:xfrm>
          <a:prstGeom prst="rect">
            <a:avLst/>
          </a:prstGeom>
          <a:noFill/>
          <a:ln w="12700" cap="rnd">
            <a:noFill/>
            <a:round/>
            <a:headEnd type="none" w="med" len="med"/>
            <a:tailEnd type="none" w="med" len="med"/>
          </a:ln>
        </p:spPr>
        <p:txBody>
          <a:bodyPr wrap="none" lIns="0" tIns="0" rIns="0" bIns="0">
            <a:prstTxWarp prst="textNoShape">
              <a:avLst/>
            </a:prstTxWarp>
            <a:spAutoFit/>
          </a:bodyPr>
          <a:lstStyle/>
          <a:p>
            <a:pPr algn="l"/>
            <a:r>
              <a:rPr lang="en-US" sz="1200" dirty="0">
                <a:solidFill>
                  <a:srgbClr val="4C4C4C"/>
                </a:solidFill>
                <a:latin typeface="Calibri" charset="0"/>
                <a:ea typeface="Calibri" charset="0"/>
                <a:cs typeface="Calibri" charset="0"/>
                <a:sym typeface="Calibri" charset="0"/>
              </a:rPr>
              <a:t>Austin</a:t>
            </a:r>
          </a:p>
        </p:txBody>
      </p:sp>
      <p:sp>
        <p:nvSpPr>
          <p:cNvPr id="33" name="AutoShape 4">
            <a:extLst>
              <a:ext uri="{FF2B5EF4-FFF2-40B4-BE49-F238E27FC236}">
                <a16:creationId xmlns:a16="http://schemas.microsoft.com/office/drawing/2014/main" id="{3D8EDA69-CB69-6C45-8930-2FAAB047DB55}"/>
              </a:ext>
            </a:extLst>
          </p:cNvPr>
          <p:cNvSpPr>
            <a:spLocks/>
          </p:cNvSpPr>
          <p:nvPr/>
        </p:nvSpPr>
        <p:spPr bwMode="auto">
          <a:xfrm>
            <a:off x="7461968" y="3305834"/>
            <a:ext cx="1510663" cy="519998"/>
          </a:xfrm>
          <a:prstGeom prst="roundRect">
            <a:avLst>
              <a:gd name="adj" fmla="val 14713"/>
            </a:avLst>
          </a:prstGeom>
          <a:solidFill>
            <a:schemeClr val="bg2">
              <a:lumMod val="10000"/>
              <a:lumOff val="9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dirty="0">
                <a:solidFill>
                  <a:schemeClr val="bg1"/>
                </a:solidFill>
                <a:latin typeface="Calibri"/>
                <a:cs typeface="Calibri"/>
              </a:rPr>
              <a:t>Commercial Clouds via </a:t>
            </a:r>
            <a:r>
              <a:rPr lang="en-US" sz="1400" b="1" dirty="0" err="1">
                <a:solidFill>
                  <a:schemeClr val="bg1"/>
                </a:solidFill>
                <a:latin typeface="Calibri"/>
                <a:cs typeface="Calibri"/>
              </a:rPr>
              <a:t>CloudBank</a:t>
            </a:r>
            <a:endParaRPr lang="en-US" sz="1400" b="1" dirty="0">
              <a:solidFill>
                <a:schemeClr val="bg1"/>
              </a:solidFill>
              <a:latin typeface="Calibri"/>
              <a:cs typeface="Calibri"/>
            </a:endParaRPr>
          </a:p>
        </p:txBody>
      </p:sp>
      <p:cxnSp>
        <p:nvCxnSpPr>
          <p:cNvPr id="27" name="Elbow Connector 26">
            <a:extLst>
              <a:ext uri="{FF2B5EF4-FFF2-40B4-BE49-F238E27FC236}">
                <a16:creationId xmlns:a16="http://schemas.microsoft.com/office/drawing/2014/main" id="{37B60EDE-5E66-104B-BBCB-78BB19F15EC1}"/>
              </a:ext>
            </a:extLst>
          </p:cNvPr>
          <p:cNvCxnSpPr>
            <a:cxnSpLocks/>
            <a:stCxn id="6" idx="3"/>
          </p:cNvCxnSpPr>
          <p:nvPr/>
        </p:nvCxnSpPr>
        <p:spPr>
          <a:xfrm flipV="1">
            <a:off x="7111260" y="1917369"/>
            <a:ext cx="350710" cy="1107088"/>
          </a:xfrm>
          <a:prstGeom prst="bentConnector3">
            <a:avLst>
              <a:gd name="adj1" fmla="val 50000"/>
            </a:avLst>
          </a:prstGeom>
          <a:ln w="22225"/>
        </p:spPr>
        <p:style>
          <a:lnRef idx="1">
            <a:schemeClr val="accent1"/>
          </a:lnRef>
          <a:fillRef idx="0">
            <a:schemeClr val="accent1"/>
          </a:fillRef>
          <a:effectRef idx="0">
            <a:schemeClr val="accent1"/>
          </a:effectRef>
          <a:fontRef idx="minor">
            <a:schemeClr val="tx1"/>
          </a:fontRef>
        </p:style>
      </p:cxnSp>
      <p:cxnSp>
        <p:nvCxnSpPr>
          <p:cNvPr id="35" name="Elbow Connector 34">
            <a:extLst>
              <a:ext uri="{FF2B5EF4-FFF2-40B4-BE49-F238E27FC236}">
                <a16:creationId xmlns:a16="http://schemas.microsoft.com/office/drawing/2014/main" id="{E0B21078-33B5-3240-8353-9C5EBE43C702}"/>
              </a:ext>
            </a:extLst>
          </p:cNvPr>
          <p:cNvCxnSpPr>
            <a:stCxn id="33" idx="1"/>
            <a:endCxn id="6" idx="3"/>
          </p:cNvCxnSpPr>
          <p:nvPr/>
        </p:nvCxnSpPr>
        <p:spPr>
          <a:xfrm rot="10800000">
            <a:off x="7111260" y="3024457"/>
            <a:ext cx="350708" cy="541376"/>
          </a:xfrm>
          <a:prstGeom prst="bentConnector3">
            <a:avLst/>
          </a:prstGeom>
          <a:ln w="22225"/>
        </p:spPr>
        <p:style>
          <a:lnRef idx="1">
            <a:schemeClr val="accent1"/>
          </a:lnRef>
          <a:fillRef idx="0">
            <a:schemeClr val="accent1"/>
          </a:fillRef>
          <a:effectRef idx="0">
            <a:schemeClr val="accent1"/>
          </a:effectRef>
          <a:fontRef idx="minor">
            <a:schemeClr val="tx1"/>
          </a:fontRef>
        </p:style>
      </p:cxnSp>
      <p:cxnSp>
        <p:nvCxnSpPr>
          <p:cNvPr id="40" name="Elbow Connector 39">
            <a:extLst>
              <a:ext uri="{FF2B5EF4-FFF2-40B4-BE49-F238E27FC236}">
                <a16:creationId xmlns:a16="http://schemas.microsoft.com/office/drawing/2014/main" id="{9A30069A-712C-DF4B-906C-C1B6FC3B2DE4}"/>
              </a:ext>
            </a:extLst>
          </p:cNvPr>
          <p:cNvCxnSpPr>
            <a:cxnSpLocks/>
            <a:stCxn id="50" idx="1"/>
            <a:endCxn id="6" idx="3"/>
          </p:cNvCxnSpPr>
          <p:nvPr/>
        </p:nvCxnSpPr>
        <p:spPr>
          <a:xfrm rot="10800000">
            <a:off x="7111260" y="3024457"/>
            <a:ext cx="350708" cy="1179368"/>
          </a:xfrm>
          <a:prstGeom prst="bentConnector3">
            <a:avLst/>
          </a:prstGeom>
          <a:ln w="22225"/>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1DB5616A-7120-9C47-A243-6BD60ACBA8FB}"/>
              </a:ext>
            </a:extLst>
          </p:cNvPr>
          <p:cNvCxnSpPr>
            <a:cxnSpLocks/>
            <a:stCxn id="8" idx="2"/>
            <a:endCxn id="6" idx="0"/>
          </p:cNvCxnSpPr>
          <p:nvPr/>
        </p:nvCxnSpPr>
        <p:spPr>
          <a:xfrm>
            <a:off x="6456317" y="2423030"/>
            <a:ext cx="0" cy="152958"/>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4893B2-11E5-4244-A3A5-73D0896A1200}"/>
              </a:ext>
            </a:extLst>
          </p:cNvPr>
          <p:cNvCxnSpPr>
            <a:stCxn id="6" idx="2"/>
            <a:endCxn id="7" idx="0"/>
          </p:cNvCxnSpPr>
          <p:nvPr/>
        </p:nvCxnSpPr>
        <p:spPr>
          <a:xfrm>
            <a:off x="6456317" y="3472926"/>
            <a:ext cx="0" cy="152198"/>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60" name="AutoShape 13">
            <a:extLst>
              <a:ext uri="{FF2B5EF4-FFF2-40B4-BE49-F238E27FC236}">
                <a16:creationId xmlns:a16="http://schemas.microsoft.com/office/drawing/2014/main" id="{BB7CE8DE-7045-9E44-8553-0D6C53C1EC55}"/>
              </a:ext>
            </a:extLst>
          </p:cNvPr>
          <p:cNvSpPr>
            <a:spLocks/>
          </p:cNvSpPr>
          <p:nvPr/>
        </p:nvSpPr>
        <p:spPr bwMode="auto">
          <a:xfrm>
            <a:off x="788850" y="2166247"/>
            <a:ext cx="4624354" cy="722845"/>
          </a:xfrm>
          <a:prstGeom prst="roundRect">
            <a:avLst>
              <a:gd name="adj" fmla="val 16667"/>
            </a:avLst>
          </a:prstGeom>
          <a:solidFill>
            <a:schemeClr val="accent2">
              <a:lumMod val="20000"/>
              <a:lumOff val="80000"/>
            </a:schemeClr>
          </a:solidFill>
          <a:ln w="9525" cap="flat">
            <a:solidFill>
              <a:srgbClr val="4A7DBB"/>
            </a:solidFill>
            <a:prstDash val="solid"/>
            <a:round/>
            <a:headEnd type="none" w="med" len="med"/>
            <a:tailEnd type="none" w="med" len="med"/>
          </a:ln>
          <a:effectLst>
            <a:outerShdw blurRad="38100" dist="23000" dir="5400000" algn="ctr" rotWithShape="0">
              <a:schemeClr val="bg2">
                <a:alpha val="34999"/>
              </a:schemeClr>
            </a:outerShdw>
          </a:effectLst>
        </p:spPr>
        <p:txBody>
          <a:bodyPr lIns="0" tIns="0" rIns="0" bIns="0">
            <a:prstTxWarp prst="textNoShape">
              <a:avLst/>
            </a:prstTxWarp>
          </a:bodyPr>
          <a:lstStyle/>
          <a:p>
            <a:pPr algn="ctr"/>
            <a:r>
              <a:rPr lang="en-US" sz="1400" b="1" dirty="0" err="1">
                <a:solidFill>
                  <a:schemeClr val="bg1"/>
                </a:solidFill>
              </a:rPr>
              <a:t>CHI@Edge</a:t>
            </a:r>
            <a:endParaRPr lang="en-US" sz="1400" b="1" dirty="0">
              <a:solidFill>
                <a:schemeClr val="bg1"/>
              </a:solidFill>
            </a:endParaRPr>
          </a:p>
          <a:p>
            <a:pPr algn="ctr"/>
            <a:r>
              <a:rPr lang="en-US" sz="1400" dirty="0">
                <a:solidFill>
                  <a:schemeClr val="bg1"/>
                </a:solidFill>
              </a:rPr>
              <a:t>Raspberry Pi, Jetson Nano, Jetson Xavier NX, AGX Orin</a:t>
            </a:r>
          </a:p>
          <a:p>
            <a:pPr algn="ctr"/>
            <a:r>
              <a:rPr lang="en-US" sz="1400" b="1" i="1" dirty="0">
                <a:solidFill>
                  <a:schemeClr val="bg1"/>
                </a:solidFill>
              </a:rPr>
              <a:t>+ User-added devices </a:t>
            </a:r>
          </a:p>
          <a:p>
            <a:br>
              <a:rPr lang="en-US" sz="1400" dirty="0"/>
            </a:br>
            <a:br>
              <a:rPr lang="en-US" sz="1400" dirty="0"/>
            </a:br>
            <a:endParaRPr lang="en-US" sz="1400" b="1" dirty="0">
              <a:solidFill>
                <a:schemeClr val="bg1"/>
              </a:solidFill>
            </a:endParaRPr>
          </a:p>
        </p:txBody>
      </p:sp>
      <p:cxnSp>
        <p:nvCxnSpPr>
          <p:cNvPr id="63" name="Elbow Connector 62">
            <a:extLst>
              <a:ext uri="{FF2B5EF4-FFF2-40B4-BE49-F238E27FC236}">
                <a16:creationId xmlns:a16="http://schemas.microsoft.com/office/drawing/2014/main" id="{3EA942B5-2989-8E42-8458-4D9A71FF4341}"/>
              </a:ext>
            </a:extLst>
          </p:cNvPr>
          <p:cNvCxnSpPr>
            <a:cxnSpLocks/>
            <a:stCxn id="20" idx="3"/>
            <a:endCxn id="6" idx="1"/>
          </p:cNvCxnSpPr>
          <p:nvPr/>
        </p:nvCxnSpPr>
        <p:spPr>
          <a:xfrm>
            <a:off x="5413192" y="1457046"/>
            <a:ext cx="388182" cy="1567411"/>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65" name="Elbow Connector 64">
            <a:extLst>
              <a:ext uri="{FF2B5EF4-FFF2-40B4-BE49-F238E27FC236}">
                <a16:creationId xmlns:a16="http://schemas.microsoft.com/office/drawing/2014/main" id="{1FE18E6F-7982-CA4D-AA67-274BB3EF9A60}"/>
              </a:ext>
            </a:extLst>
          </p:cNvPr>
          <p:cNvCxnSpPr>
            <a:cxnSpLocks/>
            <a:stCxn id="60" idx="3"/>
            <a:endCxn id="6" idx="1"/>
          </p:cNvCxnSpPr>
          <p:nvPr/>
        </p:nvCxnSpPr>
        <p:spPr>
          <a:xfrm>
            <a:off x="5413204" y="2527670"/>
            <a:ext cx="388170" cy="496787"/>
          </a:xfrm>
          <a:prstGeom prst="bentConnector3">
            <a:avLst/>
          </a:prstGeom>
          <a:ln w="25400"/>
        </p:spPr>
        <p:style>
          <a:lnRef idx="1">
            <a:schemeClr val="accent1"/>
          </a:lnRef>
          <a:fillRef idx="0">
            <a:schemeClr val="accent1"/>
          </a:fillRef>
          <a:effectRef idx="0">
            <a:schemeClr val="accent1"/>
          </a:effectRef>
          <a:fontRef idx="minor">
            <a:schemeClr val="tx1"/>
          </a:fontRef>
        </p:style>
      </p:cxnSp>
      <p:cxnSp>
        <p:nvCxnSpPr>
          <p:cNvPr id="67" name="Elbow Connector 66">
            <a:extLst>
              <a:ext uri="{FF2B5EF4-FFF2-40B4-BE49-F238E27FC236}">
                <a16:creationId xmlns:a16="http://schemas.microsoft.com/office/drawing/2014/main" id="{82E0591F-AC1F-9B40-9B30-3A00BA60BF13}"/>
              </a:ext>
            </a:extLst>
          </p:cNvPr>
          <p:cNvCxnSpPr>
            <a:cxnSpLocks/>
            <a:stCxn id="21" idx="3"/>
            <a:endCxn id="6" idx="1"/>
          </p:cNvCxnSpPr>
          <p:nvPr/>
        </p:nvCxnSpPr>
        <p:spPr>
          <a:xfrm flipV="1">
            <a:off x="5413204" y="3024457"/>
            <a:ext cx="388170" cy="839094"/>
          </a:xfrm>
          <a:prstGeom prst="bentConnector3">
            <a:avLst>
              <a:gd name="adj1" fmla="val 50000"/>
            </a:avLst>
          </a:prstGeom>
          <a:ln w="25400"/>
        </p:spPr>
        <p:style>
          <a:lnRef idx="1">
            <a:schemeClr val="accent1"/>
          </a:lnRef>
          <a:fillRef idx="0">
            <a:schemeClr val="accent1"/>
          </a:fillRef>
          <a:effectRef idx="0">
            <a:schemeClr val="accent1"/>
          </a:effectRef>
          <a:fontRef idx="minor">
            <a:schemeClr val="tx1"/>
          </a:fontRef>
        </p:style>
      </p:cxnSp>
      <p:pic>
        <p:nvPicPr>
          <p:cNvPr id="31" name="Picture 30">
            <a:extLst>
              <a:ext uri="{FF2B5EF4-FFF2-40B4-BE49-F238E27FC236}">
                <a16:creationId xmlns:a16="http://schemas.microsoft.com/office/drawing/2014/main" id="{E7E1C316-3D82-6A4C-B9C1-4CFCDCE91E54}"/>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08739" y="1853925"/>
            <a:ext cx="539341" cy="539341"/>
          </a:xfrm>
          <a:prstGeom prst="rect">
            <a:avLst/>
          </a:prstGeom>
        </p:spPr>
      </p:pic>
      <p:pic>
        <p:nvPicPr>
          <p:cNvPr id="32" name="Picture 31">
            <a:extLst>
              <a:ext uri="{FF2B5EF4-FFF2-40B4-BE49-F238E27FC236}">
                <a16:creationId xmlns:a16="http://schemas.microsoft.com/office/drawing/2014/main" id="{45876751-57E4-5041-919E-F1E92F6CEBB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00384" y="1428027"/>
            <a:ext cx="1192317" cy="318684"/>
          </a:xfrm>
          <a:prstGeom prst="rect">
            <a:avLst/>
          </a:prstGeom>
        </p:spPr>
      </p:pic>
      <p:pic>
        <p:nvPicPr>
          <p:cNvPr id="34" name="Picture 33">
            <a:extLst>
              <a:ext uri="{FF2B5EF4-FFF2-40B4-BE49-F238E27FC236}">
                <a16:creationId xmlns:a16="http://schemas.microsoft.com/office/drawing/2014/main" id="{4ABDE2A9-EA9E-7040-A1B6-FB941727F812}"/>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94904" y="1893184"/>
            <a:ext cx="475366" cy="475366"/>
          </a:xfrm>
          <a:prstGeom prst="rect">
            <a:avLst/>
          </a:prstGeom>
        </p:spPr>
      </p:pic>
      <p:pic>
        <p:nvPicPr>
          <p:cNvPr id="10" name="Picture 9">
            <a:extLst>
              <a:ext uri="{FF2B5EF4-FFF2-40B4-BE49-F238E27FC236}">
                <a16:creationId xmlns:a16="http://schemas.microsoft.com/office/drawing/2014/main" id="{84046AFE-4402-0A4A-A93F-2A2A19E96DA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34113" y="2390631"/>
            <a:ext cx="539341" cy="539341"/>
          </a:xfrm>
          <a:prstGeom prst="rect">
            <a:avLst/>
          </a:prstGeom>
        </p:spPr>
      </p:pic>
      <p:pic>
        <p:nvPicPr>
          <p:cNvPr id="12" name="Picture 11">
            <a:extLst>
              <a:ext uri="{FF2B5EF4-FFF2-40B4-BE49-F238E27FC236}">
                <a16:creationId xmlns:a16="http://schemas.microsoft.com/office/drawing/2014/main" id="{06F251A8-D264-DE45-B886-C661709F795B}"/>
              </a:ext>
            </a:extLst>
          </p:cNvPr>
          <p:cNvPicPr>
            <a:picLocks noChangeAspect="1"/>
          </p:cNvPicPr>
          <p:nvPr/>
        </p:nvPicPr>
        <p:blipFill>
          <a:blip r:embed="rId7">
            <a:clrChange>
              <a:clrFrom>
                <a:srgbClr val="FFFFFF"/>
              </a:clrFrom>
              <a:clrTo>
                <a:srgbClr val="FFFFFF">
                  <a:alpha val="0"/>
                </a:srgbClr>
              </a:clrTo>
            </a:clrChange>
            <a:alphaModFix amt="20000"/>
            <a:extLst>
              <a:ext uri="{28A0092B-C50C-407E-A947-70E740481C1C}">
                <a14:useLocalDpi xmlns:a14="http://schemas.microsoft.com/office/drawing/2010/main" val="0"/>
              </a:ext>
            </a:extLst>
          </a:blip>
          <a:stretch>
            <a:fillRect/>
          </a:stretch>
        </p:blipFill>
        <p:spPr>
          <a:xfrm>
            <a:off x="7574794" y="2489063"/>
            <a:ext cx="690305" cy="377366"/>
          </a:xfrm>
          <a:prstGeom prst="rect">
            <a:avLst/>
          </a:prstGeom>
        </p:spPr>
      </p:pic>
    </p:spTree>
    <p:extLst>
      <p:ext uri="{BB962C8B-B14F-4D97-AF65-F5344CB8AC3E}">
        <p14:creationId xmlns:p14="http://schemas.microsoft.com/office/powerpoint/2010/main" val="142436371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theme/theme1.xml><?xml version="1.0" encoding="utf-8"?>
<a:theme xmlns:a="http://schemas.openxmlformats.org/drawingml/2006/main" name="Urban Pop">
  <a:themeElements>
    <a:clrScheme name="Urban Pop">
      <a:dk1>
        <a:srgbClr val="000000"/>
      </a:dk1>
      <a:lt1>
        <a:srgbClr val="FFFFFF"/>
      </a:lt1>
      <a:dk2>
        <a:srgbClr val="282828"/>
      </a:dk2>
      <a:lt2>
        <a:srgbClr val="D4D4D4"/>
      </a:lt2>
      <a:accent1>
        <a:srgbClr val="86CE24"/>
      </a:accent1>
      <a:accent2>
        <a:srgbClr val="00A2E6"/>
      </a:accent2>
      <a:accent3>
        <a:srgbClr val="FAC810"/>
      </a:accent3>
      <a:accent4>
        <a:srgbClr val="7D8F8C"/>
      </a:accent4>
      <a:accent5>
        <a:srgbClr val="D06B20"/>
      </a:accent5>
      <a:accent6>
        <a:srgbClr val="958B8B"/>
      </a:accent6>
      <a:hlink>
        <a:srgbClr val="FF9900"/>
      </a:hlink>
      <a:folHlink>
        <a:srgbClr val="969696"/>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Urban Pop">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2700" cap="flat" cmpd="sng" algn="ctr">
          <a:solidFill>
            <a:schemeClr val="phClr"/>
          </a:solidFill>
          <a:prstDash val="solid"/>
        </a:ln>
        <a:ln w="15875"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1909" dir="5400000" rotWithShape="0">
              <a:srgbClr val="000000">
                <a:alpha val="40000"/>
              </a:srgbClr>
            </a:outerShdw>
          </a:effectLst>
        </a:effectStyle>
        <a:effectStyle>
          <a:effectLst>
            <a:outerShdw blurRad="50800" dist="38100" dir="5400000" rotWithShape="0">
              <a:srgbClr val="000000">
                <a:alpha val="58000"/>
              </a:srgbClr>
            </a:outerShdw>
          </a:effectLst>
          <a:scene3d>
            <a:camera prst="orthographicFront">
              <a:rot lat="0" lon="0" rev="0"/>
            </a:camera>
            <a:lightRig rig="flat" dir="t"/>
          </a:scene3d>
          <a:sp3d contourW="15875">
            <a:bevelT w="95250" h="127000"/>
            <a:contourClr>
              <a:schemeClr val="phClr">
                <a:shade val="30000"/>
              </a:schemeClr>
            </a:contourClr>
          </a:sp3d>
        </a:effectStyle>
      </a:effectStyleLst>
      <a:bgFillStyleLst>
        <a:solidFill>
          <a:schemeClr val="phClr"/>
        </a:solidFill>
        <a:gradFill rotWithShape="1">
          <a:gsLst>
            <a:gs pos="0">
              <a:schemeClr val="phClr">
                <a:tint val="95000"/>
                <a:shade val="100000"/>
                <a:alpha val="100000"/>
                <a:satMod val="100000"/>
                <a:lumMod val="100000"/>
              </a:schemeClr>
            </a:gs>
            <a:gs pos="9000">
              <a:schemeClr val="phClr">
                <a:tint val="90000"/>
                <a:shade val="100000"/>
                <a:alpha val="100000"/>
                <a:satMod val="100000"/>
                <a:lumMod val="100000"/>
              </a:schemeClr>
            </a:gs>
            <a:gs pos="34000">
              <a:schemeClr val="phClr">
                <a:tint val="83000"/>
                <a:shade val="100000"/>
                <a:alpha val="100000"/>
                <a:satMod val="100000"/>
                <a:lumMod val="100000"/>
              </a:schemeClr>
            </a:gs>
            <a:gs pos="62000">
              <a:schemeClr val="phClr">
                <a:tint val="85000"/>
                <a:shade val="100000"/>
                <a:alpha val="100000"/>
                <a:satMod val="100000"/>
                <a:lumMod val="100000"/>
              </a:schemeClr>
            </a:gs>
            <a:gs pos="90000">
              <a:schemeClr val="phClr">
                <a:tint val="92000"/>
                <a:shade val="100000"/>
                <a:alpha val="100000"/>
                <a:satMod val="100000"/>
                <a:lumMod val="90000"/>
              </a:schemeClr>
            </a:gs>
            <a:gs pos="100000">
              <a:schemeClr val="phClr">
                <a:tint val="85000"/>
                <a:shade val="100000"/>
                <a:alpha val="100000"/>
                <a:satMod val="100000"/>
                <a:lumMod val="100000"/>
              </a:schemeClr>
            </a:gs>
          </a:gsLst>
          <a:lin ang="5400000" scaled="1"/>
        </a:gradFill>
        <a:gradFill rotWithShape="1">
          <a:gsLst>
            <a:gs pos="0">
              <a:schemeClr val="phClr">
                <a:tint val="78000"/>
              </a:schemeClr>
            </a:gs>
            <a:gs pos="100000">
              <a:schemeClr val="phClr">
                <a:tint val="95000"/>
                <a:shade val="98000"/>
                <a:lumMod val="80000"/>
              </a:schemeClr>
            </a:gs>
          </a:gsLst>
          <a:path path="circle">
            <a:fillToRect l="50000" t="100000" r="10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261992</TotalTime>
  <Words>3463</Words>
  <Application>Microsoft Macintosh PowerPoint</Application>
  <PresentationFormat>On-screen Show (16:9)</PresentationFormat>
  <Paragraphs>454</Paragraphs>
  <Slides>29</Slides>
  <Notes>13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29</vt:i4>
      </vt:variant>
    </vt:vector>
  </HeadingPairs>
  <TitlesOfParts>
    <vt:vector size="39" baseType="lpstr">
      <vt:lpstr>Arial Unicode MS</vt:lpstr>
      <vt:lpstr>Arial</vt:lpstr>
      <vt:lpstr>Cabin</vt:lpstr>
      <vt:lpstr>Calibri</vt:lpstr>
      <vt:lpstr>Calibri Light</vt:lpstr>
      <vt:lpstr>Gill Sans MT</vt:lpstr>
      <vt:lpstr>TimesNewRomanPSMT</vt:lpstr>
      <vt:lpstr>Wingdings 3</vt:lpstr>
      <vt:lpstr>Urban Pop</vt:lpstr>
      <vt:lpstr>Custom Design</vt:lpstr>
      <vt:lpstr> </vt:lpstr>
      <vt:lpstr>PowerPoint Presentation</vt:lpstr>
      <vt:lpstr>Chameleon: AN Edge To cloud testbed</vt:lpstr>
      <vt:lpstr>Experiment structure</vt:lpstr>
      <vt:lpstr>Not just a testbed, a community</vt:lpstr>
      <vt:lpstr>10 years of Chameleon: what changed?</vt:lpstr>
      <vt:lpstr>Chameleon Hardware (Phase 1)</vt:lpstr>
      <vt:lpstr>Chameleon hardware (Phase 2)</vt:lpstr>
      <vt:lpstr>Chameleon hardware (Phase 3)</vt:lpstr>
      <vt:lpstr>Chameleon hardware</vt:lpstr>
      <vt:lpstr>Hardware: disaggregated hardware</vt:lpstr>
      <vt:lpstr>Configuration highlight: BM vs VM</vt:lpstr>
      <vt:lpstr>PowerPoint Presentation</vt:lpstr>
      <vt:lpstr>Hardware/configuration: CHI@Edge </vt:lpstr>
      <vt:lpstr>FLOTO: Giving broadband measurement an edge</vt:lpstr>
      <vt:lpstr>Measuring rural Wireless</vt:lpstr>
      <vt:lpstr>NCAR Weather sensing stations</vt:lpstr>
      <vt:lpstr>Sensor stations for marine and coastal ecosystems</vt:lpstr>
      <vt:lpstr>Auto learn</vt:lpstr>
      <vt:lpstr>And others… </vt:lpstr>
      <vt:lpstr>Practical reproducibility</vt:lpstr>
      <vt:lpstr>Why are we talking about reproducibility?</vt:lpstr>
      <vt:lpstr>What is missing?</vt:lpstr>
      <vt:lpstr>Packaging Experimental environments</vt:lpstr>
      <vt:lpstr>Trovi: Sharing, finding, and replaying experiments</vt:lpstr>
      <vt:lpstr>Trovi: Authors and reproducers</vt:lpstr>
      <vt:lpstr>Testbed access with chameleon daypass</vt:lpstr>
      <vt:lpstr>Parting thoughts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Keahey, Katarzyna</dc:creator>
  <cp:lastModifiedBy>Keahey, Katarzyna</cp:lastModifiedBy>
  <cp:revision>104</cp:revision>
  <cp:lastPrinted>2023-02-20T20:42:11Z</cp:lastPrinted>
  <dcterms:created xsi:type="dcterms:W3CDTF">2021-10-05T18:57:14Z</dcterms:created>
  <dcterms:modified xsi:type="dcterms:W3CDTF">2024-11-18T13:40:53Z</dcterms:modified>
</cp:coreProperties>
</file>